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Override1.xml" ContentType="application/vnd.openxmlformats-officedocument.themeOverr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Override2.xml" ContentType="application/vnd.openxmlformats-officedocument.themeOverr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Override3.xml" ContentType="application/vnd.openxmlformats-officedocument.themeOverr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Override4.xml" ContentType="application/vnd.openxmlformats-officedocument.themeOverr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Override5.xml" ContentType="application/vnd.openxmlformats-officedocument.themeOverr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Override6.xml" ContentType="application/vnd.openxmlformats-officedocument.themeOverr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heme/themeOverride7.xml" ContentType="application/vnd.openxmlformats-officedocument.themeOverr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heme/themeOverride8.xml" ContentType="application/vnd.openxmlformats-officedocument.themeOverr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Override9.xml" ContentType="application/vnd.openxmlformats-officedocument.themeOverr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heme/themeOverride10.xml" ContentType="application/vnd.openxmlformats-officedocument.themeOverr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heme/themeOverride11.xml" ContentType="application/vnd.openxmlformats-officedocument.themeOverr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heme/themeOverride12.xml" ContentType="application/vnd.openxmlformats-officedocument.themeOverr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heme/themeOverride13.xml" ContentType="application/vnd.openxmlformats-officedocument.themeOverr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heme/themeOverride14.xml" ContentType="application/vnd.openxmlformats-officedocument.themeOverr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heme/themeOverride15.xml" ContentType="application/vnd.openxmlformats-officedocument.themeOverr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heme/themeOverride16.xml" ContentType="application/vnd.openxmlformats-officedocument.themeOverr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heme/themeOverride17.xml" ContentType="application/vnd.openxmlformats-officedocument.themeOverr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Override18.xml" ContentType="application/vnd.openxmlformats-officedocument.themeOverr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heme/themeOverride19.xml" ContentType="application/vnd.openxmlformats-officedocument.themeOverr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heme/themeOverride20.xml" ContentType="application/vnd.openxmlformats-officedocument.themeOverr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heme/themeOverride21.xml" ContentType="application/vnd.openxmlformats-officedocument.themeOverr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heme/themeOverride22.xml" ContentType="application/vnd.openxmlformats-officedocument.themeOverr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heme/themeOverride23.xml" ContentType="application/vnd.openxmlformats-officedocument.themeOverr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heme/themeOverride24.xml" ContentType="application/vnd.openxmlformats-officedocument.themeOverr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heme/themeOverride25.xml" ContentType="application/vnd.openxmlformats-officedocument.themeOverr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heme/themeOverride26.xml" ContentType="application/vnd.openxmlformats-officedocument.themeOverr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heme/themeOverride27.xml" ContentType="application/vnd.openxmlformats-officedocument.themeOverr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heme/themeOverride28.xml" ContentType="application/vnd.openxmlformats-officedocument.themeOverr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heme/themeOverride29.xml" ContentType="application/vnd.openxmlformats-officedocument.themeOverr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sldIdLst>
    <p:sldId id="256" r:id="rId3"/>
    <p:sldId id="257" r:id="rId4"/>
    <p:sldId id="275" r:id="rId5"/>
    <p:sldId id="276" r:id="rId6"/>
    <p:sldId id="295" r:id="rId7"/>
    <p:sldId id="288" r:id="rId8"/>
    <p:sldId id="290" r:id="rId9"/>
    <p:sldId id="291" r:id="rId10"/>
    <p:sldId id="292" r:id="rId11"/>
    <p:sldId id="283" r:id="rId12"/>
    <p:sldId id="284" r:id="rId13"/>
    <p:sldId id="285" r:id="rId14"/>
    <p:sldId id="286" r:id="rId15"/>
    <p:sldId id="287" r:id="rId16"/>
    <p:sldId id="264" r:id="rId17"/>
    <p:sldId id="266" r:id="rId18"/>
    <p:sldId id="261" r:id="rId19"/>
    <p:sldId id="262" r:id="rId20"/>
    <p:sldId id="263" r:id="rId21"/>
    <p:sldId id="268" r:id="rId22"/>
    <p:sldId id="302" r:id="rId23"/>
    <p:sldId id="299" r:id="rId24"/>
    <p:sldId id="271" r:id="rId25"/>
    <p:sldId id="306" r:id="rId26"/>
    <p:sldId id="303" r:id="rId27"/>
    <p:sldId id="305" r:id="rId28"/>
    <p:sldId id="281" r:id="rId29"/>
    <p:sldId id="280" r:id="rId30"/>
    <p:sldId id="293" r:id="rId31"/>
    <p:sldId id="279" r:id="rId32"/>
    <p:sldId id="278" r:id="rId33"/>
    <p:sldId id="298" r:id="rId34"/>
    <p:sldId id="300" r:id="rId35"/>
    <p:sldId id="301" r:id="rId36"/>
    <p:sldId id="272" r:id="rId37"/>
    <p:sldId id="282" r:id="rId38"/>
    <p:sldId id="260" r:id="rId39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buNone/>
      <a:defRPr lang="en-US" sz="1800" b="0" i="0" u="none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98"/>
    <a:srgbClr val="FF0000"/>
    <a:srgbClr val="FF6600"/>
    <a:srgbClr val="D0E393"/>
    <a:srgbClr val="008080"/>
    <a:srgbClr val="EDC5EA"/>
    <a:srgbClr val="FED998"/>
    <a:srgbClr val="D9EEB4"/>
    <a:srgbClr val="ACE0E4"/>
    <a:srgbClr val="C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05" autoAdjust="0"/>
  </p:normalViewPr>
  <p:slideViewPr>
    <p:cSldViewPr>
      <p:cViewPr>
        <p:scale>
          <a:sx n="90" d="100"/>
          <a:sy n="90" d="100"/>
        </p:scale>
        <p:origin x="-140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tags" Target="../tags/tag3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und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28675" y="2124075"/>
            <a:ext cx="3667125" cy="39592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2124075"/>
            <a:ext cx="3667125" cy="39592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ußzeilenplatzhalter 1" hidden="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umsplatzhalter 2" hidden="1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1587500" y="6502400"/>
            <a:ext cx="3937000" cy="139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1A742F-2686-46B6-AA84-3FCD189B857D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7" name="Foliennummernplatzhalter 3" hidden="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EBB3F93-FC9C-4A79-804D-7FEFD63F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9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2113" y="1714500"/>
            <a:ext cx="4103687" cy="438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14500"/>
            <a:ext cx="4103688" cy="43815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316A-D996-4C3A-9727-0F02F7692ADE}" type="slidenum">
              <a:rPr lang="" smtClean="0"/>
              <a:pPr/>
              <a:t>‹#›</a:t>
            </a:fld>
            <a:endParaRPr lang="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"/>
          </a:p>
        </p:txBody>
      </p:sp>
    </p:spTree>
    <p:extLst>
      <p:ext uri="{BB962C8B-B14F-4D97-AF65-F5344CB8AC3E}">
        <p14:creationId xmlns:p14="http://schemas.microsoft.com/office/powerpoint/2010/main" val="410335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316A-D996-4C3A-9727-0F02F7692ADE}" type="slidenum">
              <a:rPr lang="" smtClean="0"/>
              <a:pPr/>
              <a:t>‹#›</a:t>
            </a:fld>
            <a:endParaRPr lang="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"/>
          </a:p>
        </p:txBody>
      </p:sp>
    </p:spTree>
    <p:extLst>
      <p:ext uri="{BB962C8B-B14F-4D97-AF65-F5344CB8AC3E}">
        <p14:creationId xmlns:p14="http://schemas.microsoft.com/office/powerpoint/2010/main" val="1849474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316A-D996-4C3A-9727-0F02F7692ADE}" type="slidenum">
              <a:rPr lang="" smtClean="0"/>
              <a:pPr/>
              <a:t>‹#›</a:t>
            </a:fld>
            <a:endParaRPr lang="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"/>
          </a:p>
        </p:txBody>
      </p:sp>
    </p:spTree>
    <p:extLst>
      <p:ext uri="{BB962C8B-B14F-4D97-AF65-F5344CB8AC3E}">
        <p14:creationId xmlns:p14="http://schemas.microsoft.com/office/powerpoint/2010/main" val="405664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316A-D996-4C3A-9727-0F02F7692ADE}" type="slidenum">
              <a:rPr lang="" smtClean="0"/>
              <a:pPr/>
              <a:t>‹#›</a:t>
            </a:fld>
            <a:endParaRPr lang="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"/>
          </a:p>
        </p:txBody>
      </p:sp>
    </p:spTree>
    <p:extLst>
      <p:ext uri="{BB962C8B-B14F-4D97-AF65-F5344CB8AC3E}">
        <p14:creationId xmlns:p14="http://schemas.microsoft.com/office/powerpoint/2010/main" val="231846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828675" y="2124075"/>
            <a:ext cx="3667125" cy="1903413"/>
          </a:xfrm>
        </p:spPr>
        <p:txBody>
          <a:bodyPr/>
          <a:lstStyle>
            <a:lvl1pPr marL="0" indent="0">
              <a:buNone/>
              <a:defRPr sz="1600" baseline="0"/>
            </a:lvl1pPr>
            <a:lvl2pPr marL="180000" indent="0">
              <a:buNone/>
              <a:defRPr sz="1600"/>
            </a:lvl2pPr>
            <a:lvl3pPr marL="360000" indent="0">
              <a:buNone/>
              <a:defRPr sz="1600"/>
            </a:lvl3pPr>
            <a:lvl4pPr marL="540000" indent="0">
              <a:buNone/>
              <a:defRPr sz="1600"/>
            </a:lvl4pPr>
            <a:lvl5pPr marL="720000" indent="0">
              <a:buNone/>
              <a:defRPr sz="1600"/>
            </a:lvl5pPr>
          </a:lstStyle>
          <a:p>
            <a:pPr lvl="0"/>
            <a:r>
              <a:rPr lang="en-US" dirty="0" smtClean="0"/>
              <a:t>Choose icon to add image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648200" y="2124075"/>
            <a:ext cx="3667125" cy="190341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None/>
              <a:tabLst/>
              <a:defRPr sz="1600" baseline="0"/>
            </a:lvl1pPr>
            <a:lvl2pPr marL="180000" indent="0">
              <a:buNone/>
              <a:defRPr sz="1600"/>
            </a:lvl2pPr>
            <a:lvl3pPr marL="360000" indent="0">
              <a:buNone/>
              <a:defRPr sz="1600"/>
            </a:lvl3pPr>
            <a:lvl4pPr marL="540000" indent="0">
              <a:buNone/>
              <a:defRPr sz="1600"/>
            </a:lvl4pPr>
            <a:lvl5pPr marL="720000" indent="0">
              <a:buNone/>
              <a:defRPr sz="16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None/>
              <a:tabLst/>
              <a:defRPr/>
            </a:pPr>
            <a:r>
              <a:rPr lang="en-US" dirty="0" smtClean="0"/>
              <a:t>Choose icon to add image</a:t>
            </a:r>
          </a:p>
          <a:p>
            <a:pPr lvl="0"/>
            <a:endParaRPr lang="en-US" dirty="0" smtClean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828675" y="4179888"/>
            <a:ext cx="3667125" cy="1903412"/>
          </a:xfrm>
        </p:spPr>
        <p:txBody>
          <a:bodyPr/>
          <a:lstStyle>
            <a:lvl1pPr marL="180000" indent="-180000">
              <a:defRPr sz="1600"/>
            </a:lvl1pPr>
            <a:lvl2pPr marL="360000" indent="-180000">
              <a:defRPr sz="1600"/>
            </a:lvl2pPr>
            <a:lvl3pPr marL="540000" indent="-180000">
              <a:defRPr sz="1600"/>
            </a:lvl3pPr>
            <a:lvl4pPr marL="720000" indent="-180000">
              <a:defRPr sz="1600"/>
            </a:lvl4pPr>
            <a:lvl5pPr marL="900000" indent="-180000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79888"/>
            <a:ext cx="3667125" cy="1903412"/>
          </a:xfrm>
        </p:spPr>
        <p:txBody>
          <a:bodyPr/>
          <a:lstStyle>
            <a:lvl1pPr marL="180000" indent="-180000">
              <a:defRPr sz="1600"/>
            </a:lvl1pPr>
            <a:lvl2pPr marL="360000" indent="-180000">
              <a:defRPr sz="1600"/>
            </a:lvl2pPr>
            <a:lvl3pPr marL="540000" indent="-180000">
              <a:defRPr sz="1600"/>
            </a:lvl3pPr>
            <a:lvl4pPr marL="720000" indent="-180000">
              <a:defRPr sz="1600"/>
            </a:lvl4pPr>
            <a:lvl5pPr marL="900000" indent="-180000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ußzeilenplatzhalter 1" hidden="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atumsplatzhalter 2" hidden="1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1587500" y="6502400"/>
            <a:ext cx="3937000" cy="139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1A742F-2686-46B6-AA84-3FCD189B857D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9" name="Foliennummernplatzhalter 3" hidden="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EBB3F93-FC9C-4A79-804D-7FEFD63F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0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28675" y="2124075"/>
            <a:ext cx="3667125" cy="3959225"/>
          </a:xfrm>
        </p:spPr>
        <p:txBody>
          <a:bodyPr/>
          <a:lstStyle>
            <a:lvl1pPr marL="180000" indent="-180000">
              <a:defRPr sz="1600"/>
            </a:lvl1pPr>
            <a:lvl2pPr marL="360000" indent="-180000">
              <a:defRPr sz="1600"/>
            </a:lvl2pPr>
            <a:lvl3pPr marL="540000" indent="-180000">
              <a:defRPr sz="1600"/>
            </a:lvl3pPr>
            <a:lvl4pPr marL="720000" indent="-180000">
              <a:defRPr sz="1600"/>
            </a:lvl4pPr>
            <a:lvl5pPr marL="900000" indent="-180000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2124075"/>
            <a:ext cx="3667125" cy="395922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None/>
              <a:tabLst/>
              <a:defRPr sz="1600" baseline="0"/>
            </a:lvl1pPr>
            <a:lvl2pPr marL="180000" indent="0">
              <a:buNone/>
              <a:defRPr sz="1600"/>
            </a:lvl2pPr>
            <a:lvl3pPr marL="360000" indent="0">
              <a:buNone/>
              <a:defRPr sz="1600"/>
            </a:lvl3pPr>
            <a:lvl4pPr marL="540000" indent="0">
              <a:buNone/>
              <a:defRPr sz="1600"/>
            </a:lvl4pPr>
            <a:lvl5pPr marL="720000" indent="0">
              <a:buNone/>
              <a:defRPr sz="1600"/>
            </a:lvl5pPr>
          </a:lstStyle>
          <a:p>
            <a:pPr lvl="0"/>
            <a:r>
              <a:rPr lang="en-US" dirty="0" smtClean="0"/>
              <a:t>Choose icon to add image</a:t>
            </a:r>
          </a:p>
        </p:txBody>
      </p:sp>
      <p:sp>
        <p:nvSpPr>
          <p:cNvPr id="5" name="Fußzeilenplatzhalter 1" hidden="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umsplatzhalter 2" hidden="1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1587500" y="6502400"/>
            <a:ext cx="3937000" cy="139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1A742F-2686-46B6-AA84-3FCD189B857D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7" name="Foliennummernplatzhalter 3" hidden="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EBB3F93-FC9C-4A79-804D-7FEFD63F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8675" y="2124075"/>
            <a:ext cx="3667125" cy="3959225"/>
          </a:xfrm>
        </p:spPr>
        <p:txBody>
          <a:bodyPr/>
          <a:lstStyle>
            <a:lvl1pPr marL="0" indent="0">
              <a:buNone/>
              <a:defRPr/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7700" indent="0">
              <a:buNone/>
              <a:defRPr/>
            </a:lvl4pPr>
            <a:lvl5pPr marL="863600" indent="0">
              <a:buNone/>
              <a:defRPr/>
            </a:lvl5pPr>
          </a:lstStyle>
          <a:p>
            <a:pPr lvl="0"/>
            <a:r>
              <a:rPr lang="en-US" smtClean="0"/>
              <a:t>Choose icon to add image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24075"/>
            <a:ext cx="3667125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28002" y="2052002"/>
            <a:ext cx="7487996" cy="1619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>
            <a:lvl1pPr algn="l" rtl="0" eaLnBrk="1" fontAlgn="base" hangingPunct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25500" y="6350000"/>
            <a:ext cx="762000" cy="139700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285750" indent="-285750"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>
          <a:xfrm>
            <a:off x="825500" y="6502400"/>
            <a:ext cx="762000" cy="139700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209550" y="6464300"/>
            <a:ext cx="508000" cy="184150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BB3F93-FC9C-4A79-804D-7FEFD63F10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  <p:custDataLst>
              <p:tags r:id="rId5"/>
            </p:custDataLst>
          </p:nvPr>
        </p:nvSpPr>
        <p:spPr>
          <a:xfrm>
            <a:off x="1587500" y="6502400"/>
            <a:ext cx="3937000" cy="139700"/>
          </a:xfrm>
          <a:prstGeom prst="rect">
            <a:avLst/>
          </a:prstGeo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9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587500" y="6502400"/>
            <a:ext cx="3937000" cy="139700"/>
          </a:xfrm>
          <a:prstGeom prst="rect">
            <a:avLst/>
          </a:prstGeom>
        </p:spPr>
        <p:txBody>
          <a:bodyPr/>
          <a:lstStyle/>
          <a:p>
            <a:fld id="{B91A742F-2686-46B6-AA84-3FCD189B857D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3F93-FC9C-4A79-804D-7FEFD63F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1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B3F93-FC9C-4A79-804D-7FEFD63F10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E0D15D-5FDD-4FE4-8386-ACD115A640BF}" type="datetimeFigureOut">
              <a:rPr lang="en-US" smtClean="0"/>
              <a:t>7/20/2015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2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 hidden="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2032000" y="6578600"/>
            <a:ext cx="5080000" cy="152400"/>
          </a:xfrm>
          <a:prstGeom prst="rect">
            <a:avLst/>
          </a:prstGeom>
          <a:ln w="0">
            <a:noFill/>
          </a:ln>
          <a:effectLst/>
        </p:spPr>
        <p:txBody>
          <a:bodyPr wrap="square" lIns="0" tIns="0" rIns="0" bIns="0" anchor="b"/>
          <a:lstStyle>
            <a:lvl1pPr algn="ctr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</a:defRPr>
            </a:lvl1pPr>
          </a:lstStyle>
          <a:p>
            <a:pPr fontAlgn="base"/>
            <a:endParaRPr lang="">
              <a:latin typeface="Arial"/>
            </a:endParaRPr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quarter" idx="12"/>
            <p:custDataLst>
              <p:tags r:id="rId2"/>
            </p:custDataLst>
          </p:nvPr>
        </p:nvSpPr>
        <p:spPr>
          <a:xfrm>
            <a:off x="800100" y="5715000"/>
            <a:ext cx="7543800" cy="304800"/>
          </a:xfrm>
          <a:prstGeom prst="rect">
            <a:avLst/>
          </a:prstGeom>
          <a:ln w="0">
            <a:noFill/>
          </a:ln>
          <a:effectLst/>
        </p:spPr>
        <p:txBody>
          <a:bodyPr wrap="square"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900">
                <a:solidFill>
                  <a:srgbClr val="FFFFFF"/>
                </a:solidFill>
              </a:defRPr>
            </a:lvl1pPr>
          </a:lstStyle>
          <a:p>
            <a:endParaRPr lang=""/>
          </a:p>
        </p:txBody>
      </p:sp>
      <p:sp>
        <p:nvSpPr>
          <p:cNvPr id="2" name="Titel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800100" y="3690937"/>
            <a:ext cx="7543800" cy="1866900"/>
          </a:xfrm>
          <a:ln w="0"/>
          <a:effectLst/>
        </p:spPr>
        <p:txBody>
          <a:bodyPr wrap="square" lIns="0" tIns="0" rIns="0" bIns="0" anchor="t"/>
          <a:lstStyle>
            <a:lvl1pPr algn="l" rtl="0" eaLnBrk="0" fontAlgn="base" hangingPunct="0">
              <a:spcBef>
                <a:spcPts val="0"/>
              </a:spcBef>
              <a:spcAft>
                <a:spcPts val="0"/>
              </a:spcAft>
              <a:buNone/>
              <a:defRPr sz="3400" b="0" i="0" u="none">
                <a:solidFill>
                  <a:srgbClr val="000000"/>
                </a:solidFill>
                <a:latin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 hidden="1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800100" y="4762500"/>
            <a:ext cx="7543800" cy="304800"/>
          </a:xfrm>
          <a:ln w="0"/>
          <a:effectLst/>
        </p:spPr>
        <p:txBody>
          <a:bodyPr wrap="square" lIns="0" tIns="0" rIns="0" bIns="0"/>
          <a:lstStyle>
            <a:lvl1pPr mar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defRPr sz="1900" b="0" i="0" u="none">
                <a:solidFill>
                  <a:srgbClr val="FFFFFF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" smtClean="0"/>
              <a:t>Formatvorlage des Untertitelmasters durch Klicken bearbeiten</a:t>
            </a:r>
            <a:endParaRPr lang=""/>
          </a:p>
        </p:txBody>
      </p:sp>
      <p:pic>
        <p:nvPicPr>
          <p:cNvPr id="8" name="Picture 7" descr="PHLRTR2_CO.gif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12800" y="812800"/>
            <a:ext cx="5721350" cy="1598612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4" name="Rectangle 6" hidden="1"/>
          <p:cNvSpPr>
            <a:spLocks noGrp="1" noChangeArrowheads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8578850" y="6578600"/>
            <a:ext cx="317500" cy="152400"/>
          </a:xfrm>
          <a:ln w="0"/>
          <a:effectLst/>
        </p:spPr>
        <p:txBody>
          <a:bodyPr wrap="square"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fld id="{409A73AA-3D49-404E-BA60-58AD2E047507}" type="slidenum">
              <a:rPr lang="" smtClean="0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90106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2113" y="1714500"/>
            <a:ext cx="410368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4500"/>
            <a:ext cx="4103688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316A-D996-4C3A-9727-0F02F7692ADE}" type="slidenum">
              <a:rPr smtClean="0"/>
              <a:pPr/>
              <a:t>‹#›</a:t>
            </a:fld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31AB19-412F-4944-95A0-20B28CE2BD1A}" type="datetimeFigureOut">
              <a:rPr smtClean="0"/>
              <a:pPr/>
              <a:t>7/20/2015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47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12" Type="http://schemas.openxmlformats.org/officeDocument/2006/relationships/tags" Target="../tags/tag25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ags" Target="../tags/tag24.xml"/><Relationship Id="rId5" Type="http://schemas.openxmlformats.org/officeDocument/2006/relationships/slideLayout" Target="../slideLayouts/slideLayout12.xml"/><Relationship Id="rId15" Type="http://schemas.openxmlformats.org/officeDocument/2006/relationships/tags" Target="../tags/tag28.xml"/><Relationship Id="rId10" Type="http://schemas.openxmlformats.org/officeDocument/2006/relationships/tags" Target="../tags/tag23.xml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22.xml"/><Relationship Id="rId14" Type="http://schemas.openxmlformats.org/officeDocument/2006/relationships/tags" Target="../tags/tag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828675" y="828675"/>
            <a:ext cx="74866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540004" y="1548002"/>
            <a:ext cx="8064005" cy="460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2" name="Fußzeilenplatzhalter 1" hidden="1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825500" y="6502400"/>
            <a:ext cx="762000" cy="1397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endParaRPr lang="en-US"/>
          </a:p>
        </p:txBody>
      </p:sp>
      <p:sp>
        <p:nvSpPr>
          <p:cNvPr id="4" name="Foliennummernplatzhalter 3" hidden="1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209550" y="6464300"/>
            <a:ext cx="508000" cy="18415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FEBB3F93-FC9C-4A79-804D-7FEFD63F10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1587500" y="6502400"/>
            <a:ext cx="3937000" cy="1397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15989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Calibri"/>
        <a:buChar char="•"/>
        <a:defRPr sz="1800" b="0" i="0" u="none" kern="1200">
          <a:solidFill>
            <a:schemeClr val="tx1"/>
          </a:solidFill>
          <a:latin typeface="Calibri"/>
          <a:ea typeface="+mn-ea"/>
          <a:cs typeface="+mn-cs"/>
        </a:defRPr>
      </a:lvl1pPr>
      <a:lvl2pPr marL="431978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Calibri"/>
        <a:buChar char="–"/>
        <a:defRPr sz="1800" b="0" i="0" u="none" kern="1200">
          <a:solidFill>
            <a:schemeClr val="tx1"/>
          </a:solidFill>
          <a:latin typeface="Calibri"/>
          <a:ea typeface="+mn-ea"/>
          <a:cs typeface="+mn-cs"/>
        </a:defRPr>
      </a:lvl2pPr>
      <a:lvl3pPr marL="647967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Wingdings"/>
        <a:buChar char="§"/>
        <a:defRPr sz="1800" b="0" i="0" u="none" kern="1200">
          <a:solidFill>
            <a:schemeClr val="tx1"/>
          </a:solidFill>
          <a:latin typeface="Calibri"/>
          <a:ea typeface="+mn-ea"/>
          <a:cs typeface="+mn-cs"/>
        </a:defRPr>
      </a:lvl3pPr>
      <a:lvl4pPr marL="863956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Calibri"/>
        <a:buChar char="•"/>
        <a:defRPr sz="1800" b="0" i="0" u="none" kern="1200">
          <a:solidFill>
            <a:schemeClr val="tx1"/>
          </a:solidFill>
          <a:latin typeface="Calibri"/>
          <a:ea typeface="+mn-ea"/>
          <a:cs typeface="+mn-cs"/>
        </a:defRPr>
      </a:lvl4pPr>
      <a:lvl5pPr marL="1079945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Calibri"/>
        <a:buChar char="–"/>
        <a:defRPr sz="1800" b="0" i="0" u="none" kern="12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LBG2C_CO.gif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Picture 8" descr="PHSMTR2_CO.gif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47650" y="130175"/>
            <a:ext cx="990600" cy="19685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392112" y="565150"/>
            <a:ext cx="8359775" cy="914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1"/>
            </p:custDataLst>
          </p:nvPr>
        </p:nvSpPr>
        <p:spPr bwMode="auto">
          <a:xfrm>
            <a:off x="8578850" y="6578600"/>
            <a:ext cx="317500" cy="152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</a:defRPr>
            </a:lvl1pPr>
          </a:lstStyle>
          <a:p>
            <a:pPr fontAlgn="base"/>
            <a:fld id="{0B4E316A-D996-4C3A-9727-0F02F7692ADE}" type="slidenum">
              <a:rPr lang="" smtClean="0">
                <a:latin typeface="Arial"/>
              </a:rPr>
              <a:pPr fontAlgn="base"/>
              <a:t>‹#›</a:t>
            </a:fld>
            <a:endParaRPr lang="">
              <a:latin typeface="Arial"/>
            </a:endParaRP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392112" y="1714500"/>
            <a:ext cx="8359775" cy="4381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extBox 7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247650" y="6578600"/>
            <a:ext cx="1841500" cy="1524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wrap="square" lIns="0" tIns="0" rIns="0" bIns="0" rtlCol="0" anchor="b">
            <a:noAutofit/>
          </a:bodyPr>
          <a:lstStyle/>
          <a:p>
            <a:pPr fontAlgn="base"/>
            <a:r>
              <a:rPr lang="" sz="1000" smtClean="0">
                <a:solidFill>
                  <a:srgbClr val="000000"/>
                </a:solidFill>
                <a:latin typeface="Arial"/>
              </a:rPr>
              <a:t>Confidential</a:t>
            </a:r>
            <a:endParaRPr lang="" sz="1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2032000" y="6578600"/>
            <a:ext cx="5080000" cy="1524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wrap="square" lIns="0" tIns="0" rIns="0" bIns="0" rtlCol="0" anchor="b">
            <a:noAutofit/>
          </a:bodyPr>
          <a:lstStyle/>
          <a:p>
            <a:pPr algn="ctr" fontAlgn="base"/>
            <a:r>
              <a:rPr lang="nl-NL" sz="800" smtClean="0">
                <a:solidFill>
                  <a:srgbClr val="000000"/>
                </a:solidFill>
                <a:latin typeface="Arial"/>
              </a:rPr>
              <a:t>F Kunst, May 2014</a:t>
            </a:r>
            <a:endParaRPr lang="" sz="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Date Placeholder 10" hidden="1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00100" y="5715000"/>
            <a:ext cx="7543800" cy="304800"/>
          </a:xfrm>
          <a:prstGeom prst="rect">
            <a:avLst/>
          </a:prstGeom>
          <a:ln w="0">
            <a:noFill/>
          </a:ln>
          <a:effectLst/>
        </p:spPr>
        <p:txBody>
          <a:bodyPr vert="horz" wrap="square" lIns="0" tIns="0" rIns="0" bIns="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900">
                <a:solidFill>
                  <a:srgbClr val="FFFFFF"/>
                </a:solidFill>
              </a:defRPr>
            </a:lvl1pPr>
          </a:lstStyle>
          <a:p>
            <a:pPr fontAlgn="base"/>
            <a:endParaRPr lang="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10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0" i="0" u="none">
          <a:solidFill>
            <a:srgbClr val="000000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9pPr>
    </p:titleStyle>
    <p:bodyStyle>
      <a:lvl1pPr marL="2540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lrTx/>
        <a:buSzPct val="100000"/>
        <a:buFontTx/>
        <a:buChar char="•"/>
        <a:defRPr sz="2000" b="0" i="0" u="none">
          <a:solidFill>
            <a:srgbClr val="000000"/>
          </a:solidFill>
          <a:latin typeface="Arial"/>
          <a:ea typeface="+mn-ea"/>
          <a:cs typeface="+mn-cs"/>
        </a:defRPr>
      </a:lvl1pPr>
      <a:lvl2pPr marL="7112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lrTx/>
        <a:buSzPct val="100000"/>
        <a:buFontTx/>
        <a:buChar char="–"/>
        <a:defRPr sz="2000" b="0" i="0" u="none">
          <a:solidFill>
            <a:srgbClr val="000000"/>
          </a:solidFill>
          <a:latin typeface="Arial"/>
        </a:defRPr>
      </a:lvl2pPr>
      <a:lvl3pPr marL="11684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lrTx/>
        <a:buSzPct val="100000"/>
        <a:buFontTx/>
        <a:buChar char="•"/>
        <a:defRPr sz="1800" b="0" i="0" u="none">
          <a:solidFill>
            <a:srgbClr val="000000"/>
          </a:solidFill>
          <a:latin typeface="Arial"/>
        </a:defRPr>
      </a:lvl3pPr>
      <a:lvl4pPr marL="16256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lrTx/>
        <a:buSzPct val="100000"/>
        <a:buFontTx/>
        <a:buChar char="–"/>
        <a:defRPr sz="1600" b="0" i="0" u="none">
          <a:solidFill>
            <a:srgbClr val="000000"/>
          </a:solidFill>
          <a:latin typeface="Arial"/>
        </a:defRPr>
      </a:lvl4pPr>
      <a:lvl5pPr marL="20828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lrTx/>
        <a:buSzPct val="100000"/>
        <a:buFontTx/>
        <a:buChar char="–"/>
        <a:defRPr sz="1600" b="0" i="0" u="none">
          <a:solidFill>
            <a:srgbClr val="000000"/>
          </a:solidFill>
          <a:latin typeface="Arial"/>
        </a:defRPr>
      </a:lvl5pPr>
      <a:lvl6pPr marL="25400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6pPr>
      <a:lvl7pPr marL="29972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7pPr>
      <a:lvl8pPr marL="34544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8pPr>
      <a:lvl9pPr marL="39116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5.emf"/><Relationship Id="rId2" Type="http://schemas.openxmlformats.org/officeDocument/2006/relationships/tags" Target="../tags/tag35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39.xml"/><Relationship Id="rId11" Type="http://schemas.openxmlformats.org/officeDocument/2006/relationships/image" Target="../media/image4.emf"/><Relationship Id="rId5" Type="http://schemas.openxmlformats.org/officeDocument/2006/relationships/tags" Target="../tags/tag38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hemeOverride" Target="../theme/themeOverride10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10" Type="http://schemas.openxmlformats.org/officeDocument/2006/relationships/image" Target="../media/image4.emf"/><Relationship Id="rId4" Type="http://schemas.openxmlformats.org/officeDocument/2006/relationships/tags" Target="../tags/tag104.xml"/><Relationship Id="rId9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hemeOverride" Target="../theme/themeOverride11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10" Type="http://schemas.openxmlformats.org/officeDocument/2006/relationships/image" Target="../media/image4.emf"/><Relationship Id="rId4" Type="http://schemas.openxmlformats.org/officeDocument/2006/relationships/tags" Target="../tags/tag111.xml"/><Relationship Id="rId9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2" Type="http://schemas.openxmlformats.org/officeDocument/2006/relationships/tags" Target="../tags/tag116.xml"/><Relationship Id="rId1" Type="http://schemas.openxmlformats.org/officeDocument/2006/relationships/themeOverride" Target="../theme/themeOverride12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10" Type="http://schemas.openxmlformats.org/officeDocument/2006/relationships/image" Target="../media/image4.emf"/><Relationship Id="rId4" Type="http://schemas.openxmlformats.org/officeDocument/2006/relationships/tags" Target="../tags/tag118.xml"/><Relationship Id="rId9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hemeOverride" Target="../theme/themeOverride13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9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hemeOverride" Target="../theme/themeOverride1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10" Type="http://schemas.openxmlformats.org/officeDocument/2006/relationships/image" Target="../media/image4.emf"/><Relationship Id="rId4" Type="http://schemas.openxmlformats.org/officeDocument/2006/relationships/tags" Target="../tags/tag131.xml"/><Relationship Id="rId9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" Type="http://schemas.openxmlformats.org/officeDocument/2006/relationships/themeOverride" Target="../theme/themeOverride15.xml"/><Relationship Id="rId6" Type="http://schemas.openxmlformats.org/officeDocument/2006/relationships/tags" Target="../tags/tag140.xml"/><Relationship Id="rId11" Type="http://schemas.openxmlformats.org/officeDocument/2006/relationships/image" Target="../media/image14.png"/><Relationship Id="rId5" Type="http://schemas.openxmlformats.org/officeDocument/2006/relationships/tags" Target="../tags/tag139.xml"/><Relationship Id="rId10" Type="http://schemas.openxmlformats.org/officeDocument/2006/relationships/image" Target="../media/image4.emf"/><Relationship Id="rId4" Type="http://schemas.openxmlformats.org/officeDocument/2006/relationships/tags" Target="../tags/tag138.xml"/><Relationship Id="rId9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hyperlink" Target="http://pww.sps.cle.ms.philips.com/Parts-O-Pedia/" TargetMode="Externa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../media/image4.emf"/><Relationship Id="rId2" Type="http://schemas.openxmlformats.org/officeDocument/2006/relationships/tags" Target="../tags/tag143.xml"/><Relationship Id="rId1" Type="http://schemas.openxmlformats.org/officeDocument/2006/relationships/themeOverride" Target="../theme/themeOverride16.xml"/><Relationship Id="rId6" Type="http://schemas.openxmlformats.org/officeDocument/2006/relationships/tags" Target="../tags/tag147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46.xml"/><Relationship Id="rId15" Type="http://schemas.openxmlformats.org/officeDocument/2006/relationships/image" Target="../media/image16.png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" Type="http://schemas.openxmlformats.org/officeDocument/2006/relationships/themeOverride" Target="../theme/themeOverride17.xml"/><Relationship Id="rId6" Type="http://schemas.openxmlformats.org/officeDocument/2006/relationships/tags" Target="../tags/tag156.xml"/><Relationship Id="rId11" Type="http://schemas.openxmlformats.org/officeDocument/2006/relationships/image" Target="../media/image17.png"/><Relationship Id="rId5" Type="http://schemas.openxmlformats.org/officeDocument/2006/relationships/tags" Target="../tags/tag155.xml"/><Relationship Id="rId10" Type="http://schemas.openxmlformats.org/officeDocument/2006/relationships/image" Target="../media/image4.emf"/><Relationship Id="rId4" Type="http://schemas.openxmlformats.org/officeDocument/2006/relationships/tags" Target="../tags/tag154.xml"/><Relationship Id="rId9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themeOverride" Target="../theme/themeOverride18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9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themeOverride" Target="../theme/themeOverride19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9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image" Target="../media/image19.png"/><Relationship Id="rId2" Type="http://schemas.openxmlformats.org/officeDocument/2006/relationships/tags" Target="../tags/tag171.xml"/><Relationship Id="rId1" Type="http://schemas.openxmlformats.org/officeDocument/2006/relationships/themeOverride" Target="../theme/themeOverride20.xml"/><Relationship Id="rId6" Type="http://schemas.openxmlformats.org/officeDocument/2006/relationships/tags" Target="../tags/tag175.xml"/><Relationship Id="rId11" Type="http://schemas.openxmlformats.org/officeDocument/2006/relationships/image" Target="../media/image18.png"/><Relationship Id="rId5" Type="http://schemas.openxmlformats.org/officeDocument/2006/relationships/tags" Target="../tags/tag174.xml"/><Relationship Id="rId10" Type="http://schemas.openxmlformats.org/officeDocument/2006/relationships/image" Target="../media/image4.emf"/><Relationship Id="rId4" Type="http://schemas.openxmlformats.org/officeDocument/2006/relationships/tags" Target="../tags/tag173.xml"/><Relationship Id="rId9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2" Type="http://schemas.openxmlformats.org/officeDocument/2006/relationships/tags" Target="../tags/tag178.xml"/><Relationship Id="rId1" Type="http://schemas.openxmlformats.org/officeDocument/2006/relationships/themeOverride" Target="../theme/themeOverride21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9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image" Target="../media/image21.png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image" Target="../media/image20.png"/><Relationship Id="rId2" Type="http://schemas.openxmlformats.org/officeDocument/2006/relationships/tags" Target="../tags/tag184.xml"/><Relationship Id="rId1" Type="http://schemas.openxmlformats.org/officeDocument/2006/relationships/themeOverride" Target="../theme/themeOverride22.xml"/><Relationship Id="rId6" Type="http://schemas.openxmlformats.org/officeDocument/2006/relationships/tags" Target="../tags/tag188.xml"/><Relationship Id="rId11" Type="http://schemas.openxmlformats.org/officeDocument/2006/relationships/image" Target="../media/image4.emf"/><Relationship Id="rId5" Type="http://schemas.openxmlformats.org/officeDocument/2006/relationships/tags" Target="../tags/tag18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86.xml"/><Relationship Id="rId9" Type="http://schemas.openxmlformats.org/officeDocument/2006/relationships/tags" Target="../tags/tag19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image" Target="../media/image25.png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image" Target="../media/image24.png"/><Relationship Id="rId2" Type="http://schemas.openxmlformats.org/officeDocument/2006/relationships/tags" Target="../tags/tag192.xml"/><Relationship Id="rId1" Type="http://schemas.openxmlformats.org/officeDocument/2006/relationships/themeOverride" Target="../theme/themeOverride23.xml"/><Relationship Id="rId6" Type="http://schemas.openxmlformats.org/officeDocument/2006/relationships/tags" Target="../tags/tag196.xml"/><Relationship Id="rId11" Type="http://schemas.openxmlformats.org/officeDocument/2006/relationships/image" Target="../media/image4.emf"/><Relationship Id="rId5" Type="http://schemas.openxmlformats.org/officeDocument/2006/relationships/tags" Target="../tags/tag195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94.xml"/><Relationship Id="rId9" Type="http://schemas.openxmlformats.org/officeDocument/2006/relationships/tags" Target="../tags/tag19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image" Target="../media/image26.png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12" Type="http://schemas.openxmlformats.org/officeDocument/2006/relationships/image" Target="../media/image4.emf"/><Relationship Id="rId2" Type="http://schemas.openxmlformats.org/officeDocument/2006/relationships/tags" Target="../tags/tag200.xml"/><Relationship Id="rId1" Type="http://schemas.openxmlformats.org/officeDocument/2006/relationships/themeOverride" Target="../theme/themeOverride24.xml"/><Relationship Id="rId6" Type="http://schemas.openxmlformats.org/officeDocument/2006/relationships/tags" Target="../tags/tag20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03.xml"/><Relationship Id="rId15" Type="http://schemas.openxmlformats.org/officeDocument/2006/relationships/image" Target="../media/image28.png"/><Relationship Id="rId10" Type="http://schemas.openxmlformats.org/officeDocument/2006/relationships/tags" Target="../tags/tag208.xml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10" Type="http://schemas.openxmlformats.org/officeDocument/2006/relationships/image" Target="../media/image29.png"/><Relationship Id="rId4" Type="http://schemas.openxmlformats.org/officeDocument/2006/relationships/tags" Target="../tags/tag212.xml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53.xml"/><Relationship Id="rId11" Type="http://schemas.openxmlformats.org/officeDocument/2006/relationships/image" Target="../media/image6.png"/><Relationship Id="rId5" Type="http://schemas.openxmlformats.org/officeDocument/2006/relationships/tags" Target="../tags/tag52.xml"/><Relationship Id="rId10" Type="http://schemas.openxmlformats.org/officeDocument/2006/relationships/image" Target="../media/image4.emf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2" Type="http://schemas.openxmlformats.org/officeDocument/2006/relationships/tags" Target="../tags/tag216.xml"/><Relationship Id="rId1" Type="http://schemas.openxmlformats.org/officeDocument/2006/relationships/themeOverride" Target="../theme/themeOverride25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9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2" Type="http://schemas.openxmlformats.org/officeDocument/2006/relationships/tags" Target="../tags/tag222.xml"/><Relationship Id="rId1" Type="http://schemas.openxmlformats.org/officeDocument/2006/relationships/themeOverride" Target="../theme/themeOverride26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9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image" Target="../media/image31.png"/><Relationship Id="rId5" Type="http://schemas.openxmlformats.org/officeDocument/2006/relationships/tags" Target="../tags/tag232.xml"/><Relationship Id="rId10" Type="http://schemas.openxmlformats.org/officeDocument/2006/relationships/image" Target="../media/image30.png"/><Relationship Id="rId4" Type="http://schemas.openxmlformats.org/officeDocument/2006/relationships/tags" Target="../tags/tag231.xml"/><Relationship Id="rId9" Type="http://schemas.openxmlformats.org/officeDocument/2006/relationships/image" Target="../media/image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" Type="http://schemas.openxmlformats.org/officeDocument/2006/relationships/themeOverride" Target="../theme/themeOverride27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10" Type="http://schemas.openxmlformats.org/officeDocument/2006/relationships/image" Target="../media/image34.png"/><Relationship Id="rId4" Type="http://schemas.openxmlformats.org/officeDocument/2006/relationships/tags" Target="../tags/tag237.xml"/><Relationship Id="rId9" Type="http://schemas.openxmlformats.org/officeDocument/2006/relationships/image" Target="../media/image4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" Type="http://schemas.openxmlformats.org/officeDocument/2006/relationships/themeOverride" Target="../theme/themeOverride28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10" Type="http://schemas.openxmlformats.org/officeDocument/2006/relationships/image" Target="../media/image35.png"/><Relationship Id="rId4" Type="http://schemas.openxmlformats.org/officeDocument/2006/relationships/tags" Target="../tags/tag243.xml"/><Relationship Id="rId9" Type="http://schemas.openxmlformats.org/officeDocument/2006/relationships/image" Target="../media/image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36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hemeOverride" Target="../theme/themeOverride4.xml"/><Relationship Id="rId6" Type="http://schemas.openxmlformats.org/officeDocument/2006/relationships/tags" Target="../tags/tag60.xml"/><Relationship Id="rId11" Type="http://schemas.openxmlformats.org/officeDocument/2006/relationships/image" Target="../media/image7.png"/><Relationship Id="rId5" Type="http://schemas.openxmlformats.org/officeDocument/2006/relationships/tags" Target="../tags/tag59.xml"/><Relationship Id="rId10" Type="http://schemas.openxmlformats.org/officeDocument/2006/relationships/image" Target="../media/image4.emf"/><Relationship Id="rId4" Type="http://schemas.openxmlformats.org/officeDocument/2006/relationships/tags" Target="../tags/tag58.xml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hemeOverride" Target="../theme/themeOverride5.xml"/><Relationship Id="rId6" Type="http://schemas.openxmlformats.org/officeDocument/2006/relationships/tags" Target="../tags/tag67.xml"/><Relationship Id="rId11" Type="http://schemas.openxmlformats.org/officeDocument/2006/relationships/image" Target="../media/image8.png"/><Relationship Id="rId5" Type="http://schemas.openxmlformats.org/officeDocument/2006/relationships/tags" Target="../tags/tag66.xml"/><Relationship Id="rId10" Type="http://schemas.openxmlformats.org/officeDocument/2006/relationships/image" Target="../media/image4.emf"/><Relationship Id="rId4" Type="http://schemas.openxmlformats.org/officeDocument/2006/relationships/tags" Target="../tags/tag65.xml"/><Relationship Id="rId9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hemeOverride" Target="../theme/themeOverride6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image" Target="../media/image11.jpeg"/><Relationship Id="rId2" Type="http://schemas.openxmlformats.org/officeDocument/2006/relationships/tags" Target="../tags/tag76.xml"/><Relationship Id="rId16" Type="http://schemas.openxmlformats.org/officeDocument/2006/relationships/image" Target="../media/image10.jpeg"/><Relationship Id="rId1" Type="http://schemas.openxmlformats.org/officeDocument/2006/relationships/themeOverride" Target="../theme/themeOverride7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image" Target="../media/image9.jpeg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hemeOverride" Target="../theme/themeOverride8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9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12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4.emf"/><Relationship Id="rId2" Type="http://schemas.openxmlformats.org/officeDocument/2006/relationships/tags" Target="../tags/tag93.xml"/><Relationship Id="rId1" Type="http://schemas.openxmlformats.org/officeDocument/2006/relationships/themeOverride" Target="../theme/themeOverride9.xml"/><Relationship Id="rId6" Type="http://schemas.openxmlformats.org/officeDocument/2006/relationships/tags" Target="../tags/tag9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233680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28002" y="4608004"/>
            <a:ext cx="4319994" cy="252006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b="1" smtClean="0">
                <a:solidFill>
                  <a:srgbClr val="FFFFFF"/>
                </a:solidFill>
              </a:rPr>
              <a:t>Fred Kunst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28002" y="4877994"/>
            <a:ext cx="4319994" cy="252006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LATAM Operations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28002" y="5147996"/>
            <a:ext cx="4319994" cy="252006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July 2015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5" y="6329934"/>
            <a:ext cx="1601978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2" y="6400800"/>
            <a:ext cx="1728000" cy="270871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9"/>
            </p:custDataLst>
          </p:nvPr>
        </p:nvSpPr>
        <p:spPr>
          <a:xfrm>
            <a:off x="828002" y="2052002"/>
            <a:ext cx="7487996" cy="1619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r>
              <a:rPr lang="en-US" dirty="0"/>
              <a:t>MR </a:t>
            </a:r>
            <a:r>
              <a:rPr lang="en-US" dirty="0" err="1" smtClean="0"/>
              <a:t>Knowlegde</a:t>
            </a:r>
            <a:r>
              <a:rPr lang="en-US" dirty="0" smtClean="0"/>
              <a:t> sharing 2015_2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79450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12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Coil improvement - completed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474538990"/>
              </p:ext>
            </p:extLst>
          </p:nvPr>
        </p:nvGraphicFramePr>
        <p:xfrm>
          <a:off x="467209" y="1066800"/>
          <a:ext cx="8207991" cy="516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191"/>
                <a:gridCol w="1219200"/>
                <a:gridCol w="1905000"/>
                <a:gridCol w="1828800"/>
                <a:gridCol w="204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Platform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Issue /Problem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Corrective Action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32ch Head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300" dirty="0" smtClean="0"/>
                        <a:t>Achieva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(Ingenia coil has these improvements from release)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AutoNum type="arabicPeriod"/>
                      </a:pPr>
                      <a:r>
                        <a:rPr lang="en-US" sz="1300" dirty="0" smtClean="0"/>
                        <a:t>Flex PCB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300" dirty="0" smtClean="0"/>
                        <a:t>Connectors</a:t>
                      </a:r>
                      <a:r>
                        <a:rPr lang="en-US" sz="1300" baseline="0" dirty="0" smtClean="0"/>
                        <a:t> (spikes).</a:t>
                      </a:r>
                      <a:endParaRPr lang="en-US" sz="1300" dirty="0" smtClean="0"/>
                    </a:p>
                    <a:p>
                      <a:pPr marL="173038" indent="-173038"/>
                      <a:endParaRPr lang="en-US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AutoNum type="arabicPeriod"/>
                      </a:pPr>
                      <a:r>
                        <a:rPr lang="en-US" sz="1300" dirty="0" smtClean="0"/>
                        <a:t>New Flex PCB</a:t>
                      </a:r>
                    </a:p>
                    <a:p>
                      <a:pPr marL="173038" indent="-173038">
                        <a:buAutoNum type="arabicPeriod"/>
                      </a:pPr>
                      <a:r>
                        <a:rPr lang="en-US" sz="1300" dirty="0" smtClean="0"/>
                        <a:t>New connectors (SMP)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300" dirty="0" smtClean="0"/>
                        <a:t>implemented (.3/.4) mid 2012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300" baseline="0" dirty="0" smtClean="0"/>
                        <a:t>Implemented (.5) 4/13</a:t>
                      </a:r>
                      <a:endParaRPr lang="en-US" sz="1300" dirty="0" smtClean="0"/>
                    </a:p>
                    <a:p>
                      <a:endParaRPr lang="en-US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8/16ch NVA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Achieva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AutoNum type="arabicPeriod"/>
                      </a:pPr>
                      <a:r>
                        <a:rPr lang="en-US" sz="1300" dirty="0" smtClean="0"/>
                        <a:t>Loose Contacts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300" dirty="0" smtClean="0"/>
                        <a:t>Coax pin in cable assembly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300" dirty="0" smtClean="0"/>
                        <a:t>Superior latch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Tx/>
                        <a:buAutoNum type="arabicPeriod"/>
                      </a:pPr>
                      <a:r>
                        <a:rPr lang="en-US" sz="1300" dirty="0" smtClean="0"/>
                        <a:t>Secure by Loctite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300" dirty="0" smtClean="0"/>
                        <a:t>100% incoming inspection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300" dirty="0" smtClean="0"/>
                        <a:t>Redesign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AutoNum type="arabicPeriod"/>
                      </a:pPr>
                      <a:r>
                        <a:rPr lang="en-US" sz="1300" dirty="0" smtClean="0"/>
                        <a:t>Implemented 3/13</a:t>
                      </a:r>
                      <a:endParaRPr lang="en-US" sz="1300" baseline="0" dirty="0" smtClean="0"/>
                    </a:p>
                    <a:p>
                      <a:pPr marL="173038" indent="-173038">
                        <a:buAutoNum type="arabicPeriod"/>
                      </a:pPr>
                      <a:r>
                        <a:rPr lang="en-US" sz="1300" baseline="0" dirty="0" smtClean="0"/>
                        <a:t>Implemented 3/13</a:t>
                      </a:r>
                      <a:br>
                        <a:rPr lang="en-US" sz="1300" baseline="0" dirty="0" smtClean="0"/>
                      </a:br>
                      <a:endParaRPr lang="en-US" sz="1300" baseline="0" dirty="0" smtClean="0"/>
                    </a:p>
                    <a:p>
                      <a:pPr marL="173038" indent="-173038">
                        <a:buAutoNum type="arabicPeriod"/>
                      </a:pPr>
                      <a:r>
                        <a:rPr lang="en-US" sz="1300" baseline="0" dirty="0" smtClean="0"/>
                        <a:t>Implemented 1/14</a:t>
                      </a:r>
                    </a:p>
                  </a:txBody>
                  <a:tcPr/>
                </a:tc>
              </a:tr>
              <a:tr h="155021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15ch Spine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Achieva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AutoNum type="arabicPeriod"/>
                      </a:pPr>
                      <a:r>
                        <a:rPr lang="en-US" sz="1300" dirty="0" smtClean="0"/>
                        <a:t>Cracking in capacitor solder joint</a:t>
                      </a:r>
                    </a:p>
                    <a:p>
                      <a:pPr marL="173038" indent="-173038">
                        <a:buAutoNum type="arabicPeriod"/>
                      </a:pPr>
                      <a:r>
                        <a:rPr lang="en-US" sz="1300" dirty="0" smtClean="0"/>
                        <a:t>Semi-rigid</a:t>
                      </a:r>
                      <a:r>
                        <a:rPr lang="en-US" sz="1300" baseline="0" dirty="0" smtClean="0"/>
                        <a:t> cable </a:t>
                      </a:r>
                      <a:r>
                        <a:rPr lang="en-US" sz="1300" dirty="0" smtClean="0"/>
                        <a:t>soldering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300" dirty="0" smtClean="0"/>
                        <a:t>Solder joint detune PCB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AutoNum type="arabicPeriod"/>
                      </a:pPr>
                      <a:r>
                        <a:rPr lang="en-US" sz="1300" baseline="0" dirty="0" smtClean="0"/>
                        <a:t>Changed to leaded capacitors.</a:t>
                      </a:r>
                    </a:p>
                    <a:p>
                      <a:pPr marL="173038" indent="-173038">
                        <a:buAutoNum type="arabicPeriod"/>
                      </a:pPr>
                      <a:r>
                        <a:rPr lang="en-US" sz="1300" baseline="0" dirty="0" smtClean="0"/>
                        <a:t>Process changed</a:t>
                      </a:r>
                      <a:br>
                        <a:rPr lang="en-US" sz="1300" baseline="0" dirty="0" smtClean="0"/>
                      </a:br>
                      <a:endParaRPr lang="en-US" sz="1300" baseline="0" dirty="0" smtClean="0"/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300" dirty="0" smtClean="0"/>
                        <a:t>Change soldering method</a:t>
                      </a:r>
                      <a:endParaRPr lang="en-US" sz="1300" baseline="0" dirty="0" smtClean="0"/>
                    </a:p>
                    <a:p>
                      <a:pPr marL="0" indent="0">
                        <a:buNone/>
                      </a:pP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AutoNum type="arabicPeriod"/>
                      </a:pPr>
                      <a:r>
                        <a:rPr lang="en-US" sz="1300" dirty="0" smtClean="0"/>
                        <a:t>Implemented 4/13</a:t>
                      </a:r>
                      <a:br>
                        <a:rPr lang="en-US" sz="1300" dirty="0" smtClean="0"/>
                      </a:br>
                      <a:endParaRPr lang="en-US" sz="1300" dirty="0" smtClean="0"/>
                    </a:p>
                    <a:p>
                      <a:pPr marL="173038" indent="-173038">
                        <a:buAutoNum type="arabicPeriod"/>
                      </a:pPr>
                      <a:r>
                        <a:rPr lang="en-US" sz="1300" dirty="0" smtClean="0"/>
                        <a:t>Implemented 2/13</a:t>
                      </a:r>
                    </a:p>
                    <a:p>
                      <a:pPr marL="173038" indent="-173038">
                        <a:buAutoNum type="arabicPeriod"/>
                      </a:pPr>
                      <a:endParaRPr lang="en-US" sz="1300" dirty="0" smtClean="0"/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300" dirty="0" smtClean="0"/>
                        <a:t>Implemented</a:t>
                      </a:r>
                      <a:r>
                        <a:rPr lang="en-US" sz="1300" baseline="0" dirty="0" smtClean="0"/>
                        <a:t> 9/13</a:t>
                      </a:r>
                      <a:endParaRPr lang="en-US" sz="1300" dirty="0" smtClean="0"/>
                    </a:p>
                    <a:p>
                      <a:pPr marL="173038" indent="-173038">
                        <a:buAutoNum type="arabicPeriod"/>
                      </a:pPr>
                      <a:endParaRPr lang="en-US" sz="13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Multiple coil types (NVA, Shoulder, Cardiac,</a:t>
                      </a:r>
                      <a:r>
                        <a:rPr lang="en-US" sz="1300" baseline="0" dirty="0" smtClean="0"/>
                        <a:t> Spine, Knee, and more)</a:t>
                      </a:r>
                      <a:endParaRPr lang="en-US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Ingenia &amp; Achieva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MMCX connector discontents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Add retainer clip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dirty="0" smtClean="0"/>
                        <a:t>Implemented in forward production and repairs 7/13</a:t>
                      </a:r>
                      <a:endParaRPr lang="en-US" sz="13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40957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13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Coil improvements - completed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140637524"/>
              </p:ext>
            </p:extLst>
          </p:nvPr>
        </p:nvGraphicFramePr>
        <p:xfrm>
          <a:off x="304005" y="1143000"/>
          <a:ext cx="8534400" cy="4986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995"/>
                <a:gridCol w="989805"/>
                <a:gridCol w="1752600"/>
                <a:gridCol w="1784055"/>
                <a:gridCol w="2787945"/>
              </a:tblGrid>
              <a:tr h="3809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Platform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Issue /Problem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Corrective 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/>
                </a:tc>
              </a:tr>
              <a:tr h="10139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3T 16ch TR Knee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Ingenia &amp; Achieva</a:t>
                      </a:r>
                    </a:p>
                    <a:p>
                      <a:pPr marL="0" indent="0">
                        <a:buNone/>
                      </a:pPr>
                      <a:endParaRPr lang="en-US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aseline="0" dirty="0" smtClean="0"/>
                        <a:t>Pick Up probe discontent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Retainer clip in ODU connector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Implemented in forward production and repairs 7/13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Communication  to the field for local repair completed</a:t>
                      </a:r>
                    </a:p>
                  </a:txBody>
                  <a:tcPr/>
                </a:tc>
              </a:tr>
              <a:tr h="5383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Foot-Ankle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Ingenia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Inductor failure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 smtClean="0"/>
                        <a:t>System cable  (hose breaking)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Assembly process corrected</a:t>
                      </a:r>
                    </a:p>
                    <a:p>
                      <a:pPr marL="173038" indent="-173038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Longer cable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Implemented 2/13</a:t>
                      </a:r>
                      <a:br>
                        <a:rPr lang="en-US" sz="1400" dirty="0" smtClean="0"/>
                      </a:br>
                      <a:endParaRPr lang="en-US" sz="1400" dirty="0" smtClean="0"/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dirty="0" smtClean="0"/>
                        <a:t>Implemented 10/13</a:t>
                      </a:r>
                      <a:endParaRPr lang="en-US" sz="1400" baseline="0" dirty="0" smtClean="0"/>
                    </a:p>
                  </a:txBody>
                  <a:tcPr/>
                </a:tc>
              </a:tr>
              <a:tr h="7570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Knee (all types, 8/16ch, Rx/TR)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Ingenia &amp; Achieva</a:t>
                      </a:r>
                    </a:p>
                    <a:p>
                      <a:pPr marL="0" indent="0">
                        <a:buNone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Cable assembly (broken wires and shield)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aseline="0" dirty="0" smtClean="0"/>
                        <a:t>Cable construction corrected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Implemented</a:t>
                      </a:r>
                      <a:endParaRPr lang="en-US" sz="1400" dirty="0"/>
                    </a:p>
                  </a:txBody>
                  <a:tcPr/>
                </a:tc>
              </a:tr>
              <a:tr h="7570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Ingenia 8ch Shoulder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Ingenia</a:t>
                      </a:r>
                    </a:p>
                    <a:p>
                      <a:pPr marL="173038" indent="-173038">
                        <a:buAutoNum type="arabicPeriod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AutoNum type="arabicPeriod"/>
                      </a:pPr>
                      <a:r>
                        <a:rPr lang="en-US" sz="1400" dirty="0" smtClean="0"/>
                        <a:t>Disconnect of</a:t>
                      </a:r>
                      <a:r>
                        <a:rPr lang="en-US" sz="1400" baseline="0" dirty="0" smtClean="0"/>
                        <a:t> anterior part</a:t>
                      </a:r>
                    </a:p>
                    <a:p>
                      <a:pPr marL="173038" indent="-173038">
                        <a:buAutoNum type="arabicPeriod"/>
                      </a:pPr>
                      <a:r>
                        <a:rPr lang="en-US" sz="1400" baseline="0" dirty="0" smtClean="0"/>
                        <a:t>IQ Complaints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AutoNum type="arabicPeriod"/>
                      </a:pPr>
                      <a:r>
                        <a:rPr lang="en-US" sz="1400" dirty="0" smtClean="0"/>
                        <a:t>Longer contact pins</a:t>
                      </a:r>
                    </a:p>
                    <a:p>
                      <a:pPr marL="173038" indent="-173038">
                        <a:buAutoNum type="arabicPeriod"/>
                      </a:pPr>
                      <a:r>
                        <a:rPr lang="en-US" sz="1400" dirty="0" smtClean="0"/>
                        <a:t>Protocol</a:t>
                      </a:r>
                      <a:r>
                        <a:rPr lang="en-US" sz="1400" baseline="0" dirty="0" smtClean="0"/>
                        <a:t> optimization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AutoNum type="arabicPeriod"/>
                      </a:pPr>
                      <a:r>
                        <a:rPr lang="en-US" sz="1400" dirty="0" smtClean="0"/>
                        <a:t>Implemented</a:t>
                      </a:r>
                    </a:p>
                    <a:p>
                      <a:pPr marL="173038" indent="-173038">
                        <a:buAutoNum type="arabicPeriod"/>
                      </a:pPr>
                      <a:r>
                        <a:rPr lang="en-US" sz="1400" baseline="0" dirty="0" smtClean="0"/>
                        <a:t>Improved protocols  developed and released in </a:t>
                      </a:r>
                      <a:r>
                        <a:rPr lang="en-US" sz="1400" baseline="0" dirty="0" err="1" smtClean="0"/>
                        <a:t>NetForum</a:t>
                      </a:r>
                      <a:r>
                        <a:rPr lang="en-US" sz="1400" baseline="0" dirty="0" smtClean="0"/>
                        <a:t> Felix filtering improvement in process</a:t>
                      </a:r>
                      <a:endParaRPr lang="en-US" sz="1400" dirty="0" smtClean="0"/>
                    </a:p>
                  </a:txBody>
                  <a:tcPr/>
                </a:tc>
              </a:tr>
              <a:tr h="757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NVC (1&amp;3)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Ingenia</a:t>
                      </a:r>
                    </a:p>
                    <a:p>
                      <a:pPr marL="0" indent="0">
                        <a:buNone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Top</a:t>
                      </a:r>
                      <a:r>
                        <a:rPr lang="en-US" sz="1400" baseline="0" dirty="0" smtClean="0"/>
                        <a:t> cover cracks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AutoNum type="arabicPeriod"/>
                      </a:pPr>
                      <a:r>
                        <a:rPr lang="en-US" sz="1400" dirty="0" smtClean="0"/>
                        <a:t>Molding process improved</a:t>
                      </a:r>
                    </a:p>
                    <a:p>
                      <a:pPr marL="177800" indent="-177800">
                        <a:buAutoNum type="arabicPeriod"/>
                      </a:pPr>
                      <a:r>
                        <a:rPr lang="en-US" sz="1400" dirty="0" smtClean="0"/>
                        <a:t>FRU cover kits to enable </a:t>
                      </a:r>
                      <a:r>
                        <a:rPr lang="en-US" sz="1400" baseline="0" dirty="0" smtClean="0"/>
                        <a:t> field replacement for IB.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/>
                        <a:t> Implemented in 1/14</a:t>
                      </a:r>
                      <a:br>
                        <a:rPr lang="en-US" sz="1400" baseline="0" dirty="0" smtClean="0"/>
                      </a:br>
                      <a:endParaRPr lang="en-US" sz="1400" baseline="0" dirty="0" smtClean="0"/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/>
                        <a:t>FRU released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77410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14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Coil improvements - completed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555139228"/>
              </p:ext>
            </p:extLst>
          </p:nvPr>
        </p:nvGraphicFramePr>
        <p:xfrm>
          <a:off x="304005" y="1371600"/>
          <a:ext cx="8534400" cy="3997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995"/>
                <a:gridCol w="989805"/>
                <a:gridCol w="1752600"/>
                <a:gridCol w="1784055"/>
                <a:gridCol w="2787945"/>
              </a:tblGrid>
              <a:tr h="3809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Platform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Issue /Problem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Corrective 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/>
                </a:tc>
              </a:tr>
              <a:tr h="1013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NVC3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Ingenia</a:t>
                      </a:r>
                    </a:p>
                    <a:p>
                      <a:pPr marL="0" indent="0">
                        <a:buNone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AutoNum type="arabicPeriod"/>
                      </a:pPr>
                      <a:r>
                        <a:rPr lang="en-US" sz="1400" dirty="0" smtClean="0"/>
                        <a:t>Pad is caught between coil parts and prevents latching</a:t>
                      </a:r>
                    </a:p>
                    <a:p>
                      <a:pPr marL="177800" indent="-177800">
                        <a:buAutoNum type="arabicPeriod"/>
                      </a:pPr>
                      <a:r>
                        <a:rPr lang="en-US" sz="1400" dirty="0" smtClean="0"/>
                        <a:t>Diode failure (1.5T) due to component defects</a:t>
                      </a:r>
                    </a:p>
                    <a:p>
                      <a:pPr marL="177800" indent="-177800">
                        <a:buAutoNum type="arabicPeriod"/>
                      </a:pPr>
                      <a:r>
                        <a:rPr lang="en-US" sz="1400" dirty="0" smtClean="0"/>
                        <a:t> Loss of communication due to internal cables issues</a:t>
                      </a:r>
                    </a:p>
                    <a:p>
                      <a:pPr marL="177800" indent="-177800">
                        <a:buAutoNum type="arabicPeriod"/>
                      </a:pPr>
                      <a:r>
                        <a:rPr lang="en-US" sz="1400" dirty="0" smtClean="0"/>
                        <a:t>Side</a:t>
                      </a:r>
                      <a:r>
                        <a:rPr lang="en-US" sz="1400" baseline="0" dirty="0" smtClean="0"/>
                        <a:t> screws breakage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AutoNum type="arabicPeriod"/>
                      </a:pPr>
                      <a:r>
                        <a:rPr lang="en-US" sz="1400" dirty="0" smtClean="0"/>
                        <a:t>Pad redesigned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endParaRPr lang="en-US" sz="1400" dirty="0" smtClean="0"/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/>
                        <a:t>Added and Improved testing at diode supplier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/>
                        <a:t>Process improvements at cable assembly supplier</a:t>
                      </a:r>
                      <a:br>
                        <a:rPr lang="en-US" sz="1400" baseline="0" dirty="0" smtClean="0"/>
                      </a:br>
                      <a:endParaRPr lang="en-US" sz="1400" baseline="0" dirty="0" smtClean="0"/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/>
                        <a:t>Change assembly instruction. Add FRU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/>
                        <a:t>New pad implemented in June 14.</a:t>
                      </a:r>
                      <a:br>
                        <a:rPr lang="en-US" sz="1400" baseline="0" dirty="0" smtClean="0"/>
                      </a:br>
                      <a:endParaRPr lang="en-US" sz="1400" baseline="0" dirty="0" smtClean="0"/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/>
                        <a:t>Implemented 11/13</a:t>
                      </a:r>
                      <a:br>
                        <a:rPr lang="en-US" sz="1400" baseline="0" dirty="0" smtClean="0"/>
                      </a:br>
                      <a:endParaRPr lang="en-US" sz="1400" baseline="0" dirty="0" smtClean="0"/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/>
                        <a:t>Implemented.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/>
                      </a:r>
                      <a:br>
                        <a:rPr lang="en-US" sz="1400" baseline="0" dirty="0" smtClean="0"/>
                      </a:br>
                      <a:endParaRPr lang="en-US" sz="1400" baseline="0" dirty="0" smtClean="0"/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/>
                        <a:t>Assembly  process changed.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Part available in CSI Kit #2</a:t>
                      </a:r>
                    </a:p>
                  </a:txBody>
                  <a:tcPr/>
                </a:tc>
              </a:tr>
              <a:tr h="5383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Torso XL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Achieva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Flex PCB</a:t>
                      </a:r>
                    </a:p>
                    <a:p>
                      <a:r>
                        <a:rPr lang="en-US" sz="1400" dirty="0" smtClean="0"/>
                        <a:t>Cables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Torso XL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Released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8309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15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Coil improvements – In progress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95631"/>
              </p:ext>
            </p:extLst>
          </p:nvPr>
        </p:nvGraphicFramePr>
        <p:xfrm>
          <a:off x="494505" y="1066800"/>
          <a:ext cx="8153401" cy="451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668"/>
                <a:gridCol w="1056627"/>
                <a:gridCol w="1752600"/>
                <a:gridCol w="1885156"/>
                <a:gridCol w="2038350"/>
              </a:tblGrid>
              <a:tr h="3809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Platform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Issue /Problem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Corrective 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/>
                </a:tc>
              </a:tr>
              <a:tr h="7570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Multiple coil types (NVA, Shoulder, Cardiac,</a:t>
                      </a:r>
                      <a:r>
                        <a:rPr lang="en-US" sz="1400" baseline="0" dirty="0" smtClean="0"/>
                        <a:t> Spine, Knee, and more)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Ingenia &amp; Achieva</a:t>
                      </a:r>
                    </a:p>
                    <a:p>
                      <a:pPr marL="0" indent="0">
                        <a:buNone/>
                      </a:pP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MMCX connector discontents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Change to SMP connector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Implementation starts Sep 13 with plan according to material availability and priority list.</a:t>
                      </a:r>
                      <a:endParaRPr lang="en-US" sz="1400" baseline="0" dirty="0" smtClean="0"/>
                    </a:p>
                  </a:txBody>
                  <a:tcPr/>
                </a:tc>
              </a:tr>
              <a:tr h="7570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Multiple coil types (Cardiac, all Ingenia  coils)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Ingenia</a:t>
                      </a:r>
                    </a:p>
                    <a:p>
                      <a:pPr marL="0" indent="0">
                        <a:buNone/>
                      </a:pP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Cable assembly hoses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Change hose material and internal construction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aseline="0" dirty="0" smtClean="0"/>
                        <a:t>Tooling completed. Implementation  planned Q3-14 </a:t>
                      </a:r>
                    </a:p>
                  </a:txBody>
                  <a:tcPr/>
                </a:tc>
              </a:tr>
              <a:tr h="538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Multiple coil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Ingenia &amp; Achieva</a:t>
                      </a:r>
                    </a:p>
                    <a:p>
                      <a:pPr marL="0" indent="0">
                        <a:buNone/>
                      </a:pP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Bazooka balun fails (cracked solder joint)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Balun redesigned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Solution is In final verification testing and procurement. Implementation in Q3-14</a:t>
                      </a:r>
                    </a:p>
                  </a:txBody>
                  <a:tcPr/>
                </a:tc>
              </a:tr>
              <a:tr h="538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Achieva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indent="-109538">
                        <a:buAutoNum type="arabicPeriod"/>
                      </a:pPr>
                      <a:r>
                        <a:rPr lang="en-US" sz="1400" dirty="0" smtClean="0"/>
                        <a:t>Cable </a:t>
                      </a:r>
                      <a:r>
                        <a:rPr lang="en-US" sz="1400" dirty="0" err="1" smtClean="0"/>
                        <a:t>Assy</a:t>
                      </a:r>
                      <a:endParaRPr lang="en-US" sz="1400" dirty="0" smtClean="0"/>
                    </a:p>
                    <a:p>
                      <a:pPr marL="109538" indent="-109538">
                        <a:buAutoNum type="arabicPeriod"/>
                      </a:pPr>
                      <a:r>
                        <a:rPr lang="en-US" sz="1400" dirty="0" smtClean="0"/>
                        <a:t>Friction lock</a:t>
                      </a:r>
                    </a:p>
                    <a:p>
                      <a:pPr marL="109538" indent="-109538">
                        <a:buAutoNum type="arabicPeriod"/>
                      </a:pPr>
                      <a:r>
                        <a:rPr lang="en-US" sz="1400" dirty="0" smtClean="0"/>
                        <a:t>Preamp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AutoNum type="arabicPeriod"/>
                      </a:pPr>
                      <a:r>
                        <a:rPr lang="en-US" sz="1400" dirty="0" smtClean="0"/>
                        <a:t>New cable assembly</a:t>
                      </a:r>
                    </a:p>
                    <a:p>
                      <a:pPr marL="177800" indent="-177800">
                        <a:buAutoNum type="arabicPeriod"/>
                      </a:pPr>
                      <a:r>
                        <a:rPr lang="en-US" sz="1400" dirty="0" smtClean="0"/>
                        <a:t>Improvement implemented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Cable testing in process</a:t>
                      </a:r>
                    </a:p>
                  </a:txBody>
                  <a:tcPr/>
                </a:tc>
              </a:tr>
              <a:tr h="538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Flex coils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Ingenia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DC trace breaking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PCB redesign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In process -  implementation Q3.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45975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16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Coil improvements – In progress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34597199"/>
              </p:ext>
            </p:extLst>
          </p:nvPr>
        </p:nvGraphicFramePr>
        <p:xfrm>
          <a:off x="227806" y="1066800"/>
          <a:ext cx="8686798" cy="510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844"/>
                <a:gridCol w="942663"/>
                <a:gridCol w="2115047"/>
                <a:gridCol w="2219317"/>
                <a:gridCol w="2312927"/>
              </a:tblGrid>
              <a:tr h="3746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Platform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Issue /Problem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Corrective 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/>
                </a:tc>
              </a:tr>
              <a:tr h="529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NVC1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Ingenia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Preamp</a:t>
                      </a:r>
                      <a:r>
                        <a:rPr lang="en-US" sz="1400" baseline="0" dirty="0" smtClean="0"/>
                        <a:t> failure due to ESD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Added ESD protection in CEB’s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Implementation in repairs in Q3-14</a:t>
                      </a:r>
                    </a:p>
                  </a:txBody>
                  <a:tcPr/>
                </a:tc>
              </a:tr>
              <a:tr h="929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NVC3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Ingenia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AutoNum type="arabicPeriod"/>
                      </a:pPr>
                      <a:r>
                        <a:rPr lang="en-US" sz="1400" dirty="0" smtClean="0"/>
                        <a:t>Inductor</a:t>
                      </a:r>
                      <a:r>
                        <a:rPr lang="en-US" sz="1400" baseline="0" dirty="0" smtClean="0"/>
                        <a:t> disconnect</a:t>
                      </a:r>
                      <a:endParaRPr lang="en-US" sz="1400" dirty="0" smtClean="0"/>
                    </a:p>
                    <a:p>
                      <a:pPr marL="177800" indent="-177800">
                        <a:buAutoNum type="arabicPeriod"/>
                      </a:pPr>
                      <a:r>
                        <a:rPr lang="en-US" sz="1400" dirty="0" smtClean="0"/>
                        <a:t>Replacement of separate parts</a:t>
                      </a:r>
                    </a:p>
                    <a:p>
                      <a:pPr marL="177800" indent="-177800">
                        <a:buAutoNum type="arabicPeriod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AutoNum type="arabicPeriod"/>
                      </a:pPr>
                      <a:r>
                        <a:rPr lang="en-US" sz="1400" dirty="0" smtClean="0"/>
                        <a:t>CEB Support</a:t>
                      </a:r>
                      <a:r>
                        <a:rPr lang="en-US" sz="1400" baseline="0" dirty="0" smtClean="0"/>
                        <a:t>  change</a:t>
                      </a:r>
                    </a:p>
                    <a:p>
                      <a:pPr marL="177800" indent="-177800">
                        <a:buAutoNum type="arabicPeriod"/>
                      </a:pPr>
                      <a:r>
                        <a:rPr lang="en-US" sz="1400" dirty="0" smtClean="0"/>
                        <a:t>Separate FRU’s (interchangeability)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/>
                        <a:t>In implementation 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/>
                        <a:t>In final logistics process. Availability 8/14.</a:t>
                      </a:r>
                    </a:p>
                  </a:txBody>
                  <a:tcPr/>
                </a:tc>
              </a:tr>
              <a:tr h="719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32ch 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Ingenia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Various assembly/workmanship</a:t>
                      </a:r>
                      <a:r>
                        <a:rPr lang="en-US" sz="1400" baseline="0" dirty="0" smtClean="0"/>
                        <a:t> issues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Added</a:t>
                      </a:r>
                      <a:r>
                        <a:rPr lang="en-US" sz="1400" baseline="0" dirty="0" smtClean="0"/>
                        <a:t> testing in final coil level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In implementation</a:t>
                      </a:r>
                    </a:p>
                  </a:txBody>
                  <a:tcPr/>
                </a:tc>
              </a:tr>
              <a:tr h="719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Multiva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Om</a:t>
                      </a:r>
                      <a:r>
                        <a:rPr lang="en-US" sz="1400" dirty="0" err="1" smtClean="0"/>
                        <a:t>niva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Cable  assembly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PCB redesign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baseline="0" dirty="0" smtClean="0"/>
                        <a:t>Implemented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baseline="0" dirty="0" smtClean="0"/>
                        <a:t>FCO  released and in in deployment</a:t>
                      </a:r>
                    </a:p>
                  </a:txBody>
                  <a:tcPr/>
                </a:tc>
              </a:tr>
              <a:tr h="719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Multiva/</a:t>
                      </a:r>
                      <a:r>
                        <a:rPr lang="en-US" sz="1400" baseline="0" smtClean="0"/>
                        <a:t> Om</a:t>
                      </a:r>
                      <a:r>
                        <a:rPr lang="en-US" sz="1400" smtClean="0"/>
                        <a:t>niva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Preamp disconnection (PCB assembly error at supplier)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Error corrected. Additional secure </a:t>
                      </a:r>
                      <a:r>
                        <a:rPr lang="en-US" sz="1400" baseline="0" dirty="0" smtClean="0"/>
                        <a:t> hardware added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Completed</a:t>
                      </a:r>
                    </a:p>
                  </a:txBody>
                  <a:tcPr/>
                </a:tc>
              </a:tr>
              <a:tr h="529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Torso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Multiva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Om</a:t>
                      </a:r>
                      <a:r>
                        <a:rPr lang="en-US" sz="1400" dirty="0" err="1" smtClean="0"/>
                        <a:t>niva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Cable-PCB stress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Change</a:t>
                      </a:r>
                      <a:r>
                        <a:rPr lang="en-US" sz="1400" baseline="0" dirty="0" smtClean="0"/>
                        <a:t>  cable fixation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In implementation.</a:t>
                      </a:r>
                    </a:p>
                  </a:txBody>
                  <a:tcPr/>
                </a:tc>
              </a:tr>
              <a:tr h="529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dStream</a:t>
                      </a:r>
                      <a:r>
                        <a:rPr lang="en-US" sz="1400" dirty="0" smtClean="0"/>
                        <a:t>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Ingenia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Multiple issues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Complete redesign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Released planned for 09/14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32912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5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/>
              <a:t>InCenter</a:t>
            </a:r>
            <a:r>
              <a:rPr lang="en-US" sz="3200" dirty="0" smtClean="0"/>
              <a:t> updates – User Profile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4" y="1602036"/>
            <a:ext cx="6893179" cy="457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72090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7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MR Helpdesk communication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7"/>
            </p:custDataLst>
          </p:nvPr>
        </p:nvSpPr>
        <p:spPr>
          <a:xfrm>
            <a:off x="5904001" y="1548002"/>
            <a:ext cx="269999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r>
              <a:rPr lang="en-US" dirty="0" smtClean="0">
                <a:solidFill>
                  <a:srgbClr val="000000"/>
                </a:solidFill>
              </a:rPr>
              <a:t>Only MR helpdesk communication via </a:t>
            </a:r>
            <a:r>
              <a:rPr lang="en-US" dirty="0" err="1" smtClean="0">
                <a:solidFill>
                  <a:srgbClr val="000000"/>
                </a:solidFill>
              </a:rPr>
              <a:t>OneEMS</a:t>
            </a:r>
            <a:r>
              <a:rPr lang="en-US" dirty="0" smtClean="0">
                <a:solidFill>
                  <a:srgbClr val="000000"/>
                </a:solidFill>
              </a:rPr>
              <a:t> or Clarify cases !!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MR helpdesk mail box is since many years not read.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13"/>
              </a:rPr>
              <a:t>http://pww.sps.cle.ms.philips.com/Parts-O-Pedia</a:t>
            </a:r>
            <a:r>
              <a:rPr lang="en-US" dirty="0" smtClean="0">
                <a:solidFill>
                  <a:srgbClr val="000000"/>
                </a:solidFill>
                <a:hlinkClick r:id="rId13"/>
              </a:rPr>
              <a:t>/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9" y="1524000"/>
            <a:ext cx="410358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_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6" y="3874002"/>
            <a:ext cx="7959979" cy="251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>
            <p:custDataLst>
              <p:tags r:id="rId10"/>
            </p:custDataLst>
          </p:nvPr>
        </p:nvSpPr>
        <p:spPr>
          <a:xfrm>
            <a:off x="914400" y="1916668"/>
            <a:ext cx="35052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5562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5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Software - computer matrix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endParaRPr lang="en-US" dirty="0"/>
          </a:p>
        </p:txBody>
      </p:sp>
      <p:pic>
        <p:nvPicPr>
          <p:cNvPr id="7" name="Picture 2_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51123"/>
            <a:ext cx="7947073" cy="529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98705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6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/>
              <a:t>Maintenance SW Release overview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40004" y="990600"/>
            <a:ext cx="8064005" cy="5165407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pPr fontAlgn="b">
              <a:buFontTx/>
              <a:buNone/>
            </a:pPr>
            <a:r>
              <a:rPr lang="nl-NL" altLang="en-US" dirty="0" smtClean="0">
                <a:cs typeface="Tahoma" pitchFamily="34" charset="0"/>
              </a:rPr>
              <a:t>Security Fixes:</a:t>
            </a:r>
          </a:p>
          <a:p>
            <a:pPr fontAlgn="b"/>
            <a:r>
              <a:rPr lang="nl-NL" altLang="en-US" dirty="0"/>
              <a:t>Security Fix May 2014	MR: R12.6.1, R2.6.3, R3.2.3, R4.1.3, EWS R2.6.3</a:t>
            </a:r>
          </a:p>
          <a:p>
            <a:pPr fontAlgn="b">
              <a:buFontTx/>
              <a:buNone/>
            </a:pPr>
            <a:endParaRPr lang="nl-NL" altLang="en-US" dirty="0" smtClean="0">
              <a:cs typeface="Tahoma" pitchFamily="34" charset="0"/>
            </a:endParaRPr>
          </a:p>
          <a:p>
            <a:pPr fontAlgn="b">
              <a:buFontTx/>
              <a:buNone/>
            </a:pPr>
            <a:r>
              <a:rPr lang="nl-NL" altLang="en-US" dirty="0" smtClean="0">
                <a:cs typeface="Tahoma" pitchFamily="34" charset="0"/>
              </a:rPr>
              <a:t>BDAS </a:t>
            </a:r>
            <a:r>
              <a:rPr lang="nl-NL" altLang="en-US" dirty="0">
                <a:cs typeface="Tahoma" pitchFamily="34" charset="0"/>
              </a:rPr>
              <a:t>maintenance releases:</a:t>
            </a:r>
            <a:endParaRPr lang="en-US" altLang="en-US" dirty="0">
              <a:cs typeface="Tahoma" pitchFamily="34" charset="0"/>
            </a:endParaRPr>
          </a:p>
          <a:p>
            <a:pPr fontAlgn="b"/>
            <a:r>
              <a:rPr lang="en-US" altLang="en-US" dirty="0"/>
              <a:t>MR R10.6.2 / R11.1.4: SP6</a:t>
            </a:r>
          </a:p>
          <a:p>
            <a:pPr fontAlgn="b"/>
            <a:r>
              <a:rPr lang="nl-NL" altLang="en-US" dirty="0"/>
              <a:t>MR R11.8.1 / R12.1.5: SP6</a:t>
            </a:r>
          </a:p>
          <a:p>
            <a:pPr fontAlgn="b"/>
            <a:r>
              <a:rPr lang="nl-NL" altLang="en-US" dirty="0"/>
              <a:t>MR R12.6.1: SP4</a:t>
            </a:r>
          </a:p>
          <a:p>
            <a:pPr fontAlgn="b">
              <a:buFontTx/>
              <a:buNone/>
            </a:pPr>
            <a:endParaRPr lang="nl-NL" altLang="en-US" dirty="0"/>
          </a:p>
          <a:p>
            <a:pPr fontAlgn="b">
              <a:buFontTx/>
              <a:buNone/>
            </a:pPr>
            <a:r>
              <a:rPr lang="nl-NL" altLang="en-US" dirty="0"/>
              <a:t>CDAS maintance releases:</a:t>
            </a:r>
            <a:endParaRPr lang="en-US" altLang="en-US" dirty="0"/>
          </a:p>
          <a:p>
            <a:pPr fontAlgn="b"/>
            <a:r>
              <a:rPr lang="en-US" altLang="en-US" dirty="0"/>
              <a:t>MR R1.5.4: SP9</a:t>
            </a:r>
          </a:p>
          <a:p>
            <a:pPr fontAlgn="b"/>
            <a:r>
              <a:rPr lang="en-US" altLang="en-US" dirty="0"/>
              <a:t>MR R1.8.1 / R2.1.5: SP6</a:t>
            </a:r>
          </a:p>
          <a:p>
            <a:pPr fontAlgn="b"/>
            <a:r>
              <a:rPr lang="nl-NL" altLang="en-US" dirty="0"/>
              <a:t>MR R2.6.3: SP9		Intera, Achieva, Panorama HFO</a:t>
            </a:r>
          </a:p>
          <a:p>
            <a:pPr fontAlgn="b"/>
            <a:r>
              <a:rPr lang="nl-NL" altLang="en-US" dirty="0"/>
              <a:t>MR R3.2.3 SP2		Intera, Achieva, Panorama HFO</a:t>
            </a:r>
          </a:p>
          <a:p>
            <a:pPr fontAlgn="b"/>
            <a:r>
              <a:rPr lang="nl-NL" altLang="en-US" dirty="0"/>
              <a:t>MR R4.1.3 </a:t>
            </a:r>
            <a:r>
              <a:rPr lang="nl-NL" altLang="en-US" dirty="0" smtClean="0"/>
              <a:t>SP3</a:t>
            </a:r>
            <a:r>
              <a:rPr lang="nl-NL" altLang="en-US" dirty="0"/>
              <a:t>		R4 is for Ingenia only</a:t>
            </a:r>
          </a:p>
          <a:p>
            <a:pPr fontAlgn="b"/>
            <a:r>
              <a:rPr lang="nl-NL" altLang="en-US" dirty="0"/>
              <a:t>MR R5.1.2		initial release with support of AIBO, Multiva</a:t>
            </a:r>
          </a:p>
          <a:p>
            <a:pPr fontAlgn="b"/>
            <a:r>
              <a:rPr lang="nl-NL" altLang="en-US" dirty="0"/>
              <a:t>MR </a:t>
            </a:r>
            <a:r>
              <a:rPr lang="nl-NL" altLang="en-US" dirty="0" smtClean="0"/>
              <a:t>R5.1.7 SP2</a:t>
            </a:r>
            <a:r>
              <a:rPr lang="nl-NL" altLang="en-US" dirty="0"/>
              <a:t>		initial and FCO for R5.1.2 with </a:t>
            </a:r>
            <a:r>
              <a:rPr lang="nl-NL" altLang="en-US" dirty="0" smtClean="0"/>
              <a:t>support LCC2B</a:t>
            </a:r>
            <a:r>
              <a:rPr lang="nl-NL" altLang="en-US" dirty="0"/>
              <a:t>, </a:t>
            </a:r>
            <a:r>
              <a:rPr lang="nl-NL" altLang="en-US" dirty="0" smtClean="0"/>
              <a:t>WCRF</a:t>
            </a:r>
            <a:endParaRPr lang="nl-NL" altLang="en-US" dirty="0"/>
          </a:p>
          <a:p>
            <a:r>
              <a:rPr lang="nl-NL" altLang="en-US" dirty="0" smtClean="0"/>
              <a:t>MR R5.1.9	</a:t>
            </a:r>
            <a:r>
              <a:rPr lang="nl-NL" altLang="en-US" dirty="0"/>
              <a:t>	DDAS on Ingenia systems + PSC + Health </a:t>
            </a:r>
            <a:r>
              <a:rPr lang="nl-NL" altLang="en-US" dirty="0" smtClean="0"/>
              <a:t>viewer</a:t>
            </a:r>
          </a:p>
          <a:p>
            <a:pPr fontAlgn="b"/>
            <a:endParaRPr lang="nl-NL" altLang="en-US" dirty="0" smtClean="0"/>
          </a:p>
          <a:p>
            <a:pPr marL="0" indent="0" fontAlgn="b">
              <a:buNone/>
            </a:pPr>
            <a:r>
              <a:rPr lang="nl-NL" altLang="en-US" dirty="0" smtClean="0"/>
              <a:t>Extended </a:t>
            </a:r>
            <a:r>
              <a:rPr lang="nl-NL" altLang="en-US" dirty="0"/>
              <a:t>MR Workspace releases: </a:t>
            </a:r>
          </a:p>
          <a:p>
            <a:pPr fontAlgn="b"/>
            <a:r>
              <a:rPr lang="nl-NL" altLang="en-US" dirty="0" smtClean="0"/>
              <a:t>EWS </a:t>
            </a:r>
            <a:r>
              <a:rPr lang="nl-NL" altLang="en-US" dirty="0">
                <a:cs typeface="Tahoma" pitchFamily="34" charset="0"/>
              </a:rPr>
              <a:t>R2.6.3 SP5, </a:t>
            </a:r>
            <a:endParaRPr lang="nl-NL" altLang="en-US" dirty="0" smtClean="0">
              <a:cs typeface="Tahoma" pitchFamily="34" charset="0"/>
            </a:endParaRPr>
          </a:p>
          <a:p>
            <a:pPr fontAlgn="b"/>
            <a:r>
              <a:rPr lang="nl-NL" altLang="en-US" dirty="0" smtClean="0">
                <a:cs typeface="Tahoma" pitchFamily="34" charset="0"/>
              </a:rPr>
              <a:t>EWS workstation fade </a:t>
            </a:r>
            <a:r>
              <a:rPr lang="nl-NL" altLang="en-US" dirty="0">
                <a:cs typeface="Tahoma" pitchFamily="34" charset="0"/>
              </a:rPr>
              <a:t>out </a:t>
            </a:r>
            <a:r>
              <a:rPr lang="nl-NL" altLang="en-US" dirty="0" smtClean="0">
                <a:cs typeface="Tahoma" pitchFamily="34" charset="0"/>
              </a:rPr>
              <a:t>Q3-2014, replaced by ISP workstation, MMod, M-Vendor</a:t>
            </a:r>
            <a:endParaRPr lang="en-US" altLang="en-US" dirty="0">
              <a:cs typeface="Tahoma" pitchFamily="34" charset="0"/>
            </a:endParaRPr>
          </a:p>
          <a:p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5723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7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/>
              <a:t>Software </a:t>
            </a:r>
            <a:r>
              <a:rPr lang="en-US" altLang="en-US" sz="3200" dirty="0" smtClean="0"/>
              <a:t>Planning: (NPI)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40004" y="1066800"/>
            <a:ext cx="8064005" cy="5089207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endParaRPr lang="nl-NL" altLang="en-US" dirty="0"/>
          </a:p>
          <a:p>
            <a:r>
              <a:rPr lang="nl-NL" altLang="en-US" dirty="0" smtClean="0"/>
              <a:t>R5.1.8</a:t>
            </a:r>
            <a:r>
              <a:rPr lang="nl-NL" altLang="en-US" dirty="0"/>
              <a:t>		</a:t>
            </a:r>
            <a:r>
              <a:rPr lang="nl-NL" altLang="en-US" dirty="0" smtClean="0"/>
              <a:t>Multi </a:t>
            </a:r>
            <a:r>
              <a:rPr lang="nl-NL" altLang="en-US" dirty="0"/>
              <a:t>Nuclei on Ingenia</a:t>
            </a:r>
          </a:p>
          <a:p>
            <a:r>
              <a:rPr lang="nl-NL" altLang="en-US" dirty="0" smtClean="0"/>
              <a:t>R5.1.8</a:t>
            </a:r>
            <a:r>
              <a:rPr lang="nl-NL" altLang="en-US" dirty="0"/>
              <a:t>		</a:t>
            </a:r>
            <a:r>
              <a:rPr lang="nl-NL" altLang="en-US" dirty="0" smtClean="0"/>
              <a:t>Ingenia CX, with </a:t>
            </a:r>
            <a:r>
              <a:rPr lang="nl-NL" altLang="en-US" dirty="0"/>
              <a:t>ZBO 1.5T </a:t>
            </a:r>
            <a:r>
              <a:rPr lang="nl-NL" altLang="en-US" dirty="0" smtClean="0"/>
              <a:t>magnet (bore </a:t>
            </a:r>
            <a:r>
              <a:rPr lang="nl-NL" altLang="en-US" dirty="0"/>
              <a:t>60 </a:t>
            </a:r>
            <a:r>
              <a:rPr lang="nl-NL" altLang="en-US" dirty="0" smtClean="0"/>
              <a:t>cm), dstream patient support</a:t>
            </a:r>
          </a:p>
          <a:p>
            <a:endParaRPr lang="nl-NL" altLang="en-US" dirty="0"/>
          </a:p>
          <a:p>
            <a:r>
              <a:rPr lang="nl-NL" altLang="en-US" dirty="0" smtClean="0"/>
              <a:t>R3.2.10/R5.1.10</a:t>
            </a:r>
            <a:r>
              <a:rPr lang="nl-NL" altLang="en-US" dirty="0"/>
              <a:t>	</a:t>
            </a:r>
            <a:r>
              <a:rPr lang="nl-NL" altLang="en-US" dirty="0" smtClean="0"/>
              <a:t>DDAS </a:t>
            </a:r>
            <a:r>
              <a:rPr lang="nl-NL" altLang="en-US" dirty="0"/>
              <a:t>on Achieva </a:t>
            </a:r>
            <a:r>
              <a:rPr lang="nl-NL" altLang="en-US" dirty="0" smtClean="0"/>
              <a:t>systems</a:t>
            </a:r>
          </a:p>
          <a:p>
            <a:endParaRPr lang="nl-NL" altLang="en-US" dirty="0" smtClean="0"/>
          </a:p>
          <a:p>
            <a:r>
              <a:rPr lang="nl-NL" altLang="en-US" dirty="0" smtClean="0"/>
              <a:t>R5.2.0		Ingenia 1.5T (S) ,  Ingenia CX , Achieva 1.5T</a:t>
            </a:r>
          </a:p>
          <a:p>
            <a:pPr lvl="2"/>
            <a:r>
              <a:rPr lang="nl-NL" altLang="en-US" dirty="0" smtClean="0"/>
              <a:t>Host/Recon into DACC</a:t>
            </a:r>
          </a:p>
          <a:p>
            <a:pPr lvl="2"/>
            <a:r>
              <a:rPr lang="nl-NL" altLang="en-US" dirty="0" smtClean="0"/>
              <a:t>ConforTone</a:t>
            </a:r>
          </a:p>
          <a:p>
            <a:pPr lvl="2"/>
            <a:r>
              <a:rPr lang="nl-NL" altLang="en-US" dirty="0" smtClean="0"/>
              <a:t>AutoVoice</a:t>
            </a:r>
          </a:p>
          <a:p>
            <a:pPr lvl="2"/>
            <a:r>
              <a:rPr lang="nl-NL" altLang="en-US" dirty="0" smtClean="0"/>
              <a:t>DICOM selfservice module</a:t>
            </a:r>
          </a:p>
          <a:p>
            <a:pPr lvl="2"/>
            <a:r>
              <a:rPr lang="nl-NL" altLang="en-US" dirty="0" smtClean="0"/>
              <a:t>EC editor and EC install tool</a:t>
            </a:r>
            <a:endParaRPr lang="nl-NL" altLang="en-US" dirty="0"/>
          </a:p>
          <a:p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08388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2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July 2015      South LATAM Operations      Confidential</a:t>
            </a:r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Technical check list in case of IQ problems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40004" y="990600"/>
            <a:ext cx="8064005" cy="5165407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r>
              <a:rPr lang="en-US" sz="1600" dirty="0"/>
              <a:t>Check for latest IQ spec files</a:t>
            </a:r>
          </a:p>
          <a:p>
            <a:r>
              <a:rPr lang="en-US" sz="1600" dirty="0"/>
              <a:t>Run </a:t>
            </a:r>
            <a:r>
              <a:rPr lang="en-US" sz="1600" dirty="0" err="1"/>
              <a:t>BodyT</a:t>
            </a:r>
            <a:r>
              <a:rPr lang="en-US" sz="1600" dirty="0"/>
              <a:t> batch to check </a:t>
            </a:r>
            <a:r>
              <a:rPr lang="en-US" sz="1600" u="sng" dirty="0"/>
              <a:t>basic system performance</a:t>
            </a:r>
          </a:p>
          <a:p>
            <a:r>
              <a:rPr lang="en-US" sz="1600" dirty="0"/>
              <a:t>Check Shim and </a:t>
            </a:r>
            <a:r>
              <a:rPr lang="en-US" sz="1600" dirty="0" err="1"/>
              <a:t>Shim_magnet</a:t>
            </a:r>
            <a:r>
              <a:rPr lang="en-US" sz="1600" dirty="0"/>
              <a:t> images for </a:t>
            </a:r>
            <a:r>
              <a:rPr lang="en-US" sz="1600" u="sng" dirty="0"/>
              <a:t>B0 </a:t>
            </a:r>
            <a:r>
              <a:rPr lang="en-US" sz="1600" u="sng" dirty="0" smtClean="0"/>
              <a:t>quality </a:t>
            </a:r>
            <a:r>
              <a:rPr lang="en-US" sz="1600" dirty="0" smtClean="0"/>
              <a:t>(reference to installation images</a:t>
            </a:r>
            <a:r>
              <a:rPr lang="en-US" sz="1600" u="sng" dirty="0" smtClean="0"/>
              <a:t>)</a:t>
            </a:r>
            <a:endParaRPr lang="en-US" sz="1600" u="sng" dirty="0"/>
          </a:p>
          <a:p>
            <a:r>
              <a:rPr lang="en-US" sz="1600" dirty="0"/>
              <a:t>Check RF coils, coil accessories, cables and connectors visually (no bends, no  damages, protection caps used)</a:t>
            </a:r>
          </a:p>
          <a:p>
            <a:r>
              <a:rPr lang="en-US" sz="1600" dirty="0"/>
              <a:t>Check suspected RF coil with IQT or CET on both connectors, always visually check all images</a:t>
            </a:r>
          </a:p>
          <a:p>
            <a:r>
              <a:rPr lang="en-US" sz="1600" dirty="0"/>
              <a:t>Check the Examination room on light bulbs or external equipment (MR approved does not say anything about interference of equipment!)</a:t>
            </a:r>
          </a:p>
          <a:p>
            <a:r>
              <a:rPr lang="en-US" sz="1600" dirty="0"/>
              <a:t>Check RF door quality and usage of RF door sensor</a:t>
            </a:r>
          </a:p>
          <a:p>
            <a:r>
              <a:rPr lang="en-US" sz="1600" dirty="0"/>
              <a:t>Check/ask if there have occurred adverse things (e.g. water leakage) or if there have been done any changes lately around the MR system</a:t>
            </a:r>
          </a:p>
          <a:p>
            <a:r>
              <a:rPr lang="en-US" sz="1600" dirty="0"/>
              <a:t>Run the spurious batch to see if room is clean of </a:t>
            </a:r>
            <a:r>
              <a:rPr lang="en-US" sz="1600" u="sng" dirty="0"/>
              <a:t>interference (spurious) signals</a:t>
            </a:r>
            <a:r>
              <a:rPr lang="en-US" sz="1600" dirty="0"/>
              <a:t>, use long earth or mains wire for antenna (4 meters</a:t>
            </a:r>
            <a:r>
              <a:rPr lang="en-US" sz="1600" dirty="0" smtClean="0"/>
              <a:t>). Image clean does not guaranty that there are no wide band signals present!!</a:t>
            </a:r>
            <a:endParaRPr lang="en-US" sz="1600" dirty="0"/>
          </a:p>
          <a:p>
            <a:r>
              <a:rPr lang="en-US" sz="1600" dirty="0"/>
              <a:t>Run Spike sweep batch on QBC and second coil to </a:t>
            </a:r>
            <a:r>
              <a:rPr lang="en-US" sz="1600" u="sng" dirty="0"/>
              <a:t>check for </a:t>
            </a:r>
            <a:r>
              <a:rPr lang="en-US" sz="1600" u="sng" dirty="0" smtClean="0"/>
              <a:t>spikes</a:t>
            </a:r>
            <a:r>
              <a:rPr lang="en-US" sz="1600" dirty="0" smtClean="0"/>
              <a:t> (QPI is not always reliable)</a:t>
            </a:r>
            <a:endParaRPr lang="en-US" sz="1600" dirty="0"/>
          </a:p>
          <a:p>
            <a:r>
              <a:rPr lang="en-US" sz="1600" dirty="0" smtClean="0"/>
              <a:t>Stability issue (ghosting): Run RX, TX, B0, RF &amp; Gradient stability tests</a:t>
            </a:r>
          </a:p>
          <a:p>
            <a:r>
              <a:rPr lang="en-US" sz="1600" dirty="0" smtClean="0"/>
              <a:t>Run Noise tests, QBC, connector A, connector B, suspected RF coil</a:t>
            </a:r>
          </a:p>
          <a:p>
            <a:r>
              <a:rPr lang="en-US" sz="1600" dirty="0" smtClean="0"/>
              <a:t>Run </a:t>
            </a:r>
            <a:r>
              <a:rPr lang="en-US" sz="1600" dirty="0"/>
              <a:t>all RF, Gradient and System calibrations in the correct menu order</a:t>
            </a:r>
          </a:p>
          <a:p>
            <a:pPr marL="215989" lvl="1">
              <a:buFont typeface="Calibri"/>
              <a:buChar char="•"/>
            </a:pPr>
            <a:r>
              <a:rPr lang="en-US" sz="1600" dirty="0"/>
              <a:t>Run PIQT to verify </a:t>
            </a:r>
            <a:r>
              <a:rPr lang="en-US" sz="1600" dirty="0" smtClean="0"/>
              <a:t>results,</a:t>
            </a:r>
            <a:r>
              <a:rPr lang="en-US" sz="1400" dirty="0"/>
              <a:t> T</a:t>
            </a:r>
            <a:r>
              <a:rPr lang="en-US" sz="1400" dirty="0" smtClean="0"/>
              <a:t>rend </a:t>
            </a:r>
            <a:r>
              <a:rPr lang="en-US" sz="1400" dirty="0"/>
              <a:t>check of System Head (QA1, 2) and QBC (QA3</a:t>
            </a:r>
            <a:r>
              <a:rPr lang="en-US" sz="1400" dirty="0" smtClean="0"/>
              <a:t>) on RADAR</a:t>
            </a:r>
          </a:p>
          <a:p>
            <a:pPr marL="215989" lvl="1">
              <a:buFont typeface="Calibri"/>
              <a:buChar char="•"/>
            </a:pPr>
            <a:r>
              <a:rPr lang="en-US" sz="1400" dirty="0" smtClean="0"/>
              <a:t>Document everything for further support (Viper) etc. in English (use template IQ troubleshoot)</a:t>
            </a:r>
            <a:endParaRPr lang="en-US" sz="1400" dirty="0"/>
          </a:p>
          <a:p>
            <a:r>
              <a:rPr lang="en-US" sz="1600" dirty="0" smtClean="0"/>
              <a:t>If not clear if it is technical problem consult you local Apps specialist (take DICOM set from system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79426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12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Security Fix 2014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9" y="1600200"/>
            <a:ext cx="554662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39" y="3886200"/>
            <a:ext cx="727986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4119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FCO efficiency RS Installations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procedure of Fred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23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r>
              <a:rPr lang="en-US" dirty="0" smtClean="0">
                <a:solidFill>
                  <a:srgbClr val="000000"/>
                </a:solidFill>
              </a:rPr>
              <a:t>See PDF document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DDAS info</a:t>
            </a:r>
            <a:endParaRPr lang="en-US" sz="32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49937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14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r>
              <a:rPr lang="en-US" dirty="0"/>
              <a:t>Dear colleagues, this new information has recently become available in the PRD </a:t>
            </a:r>
            <a:r>
              <a:rPr lang="en-US" dirty="0" err="1"/>
              <a:t>Multiva</a:t>
            </a:r>
            <a:r>
              <a:rPr lang="en-US" dirty="0"/>
              <a:t>, chapter 8.3. </a:t>
            </a:r>
            <a:r>
              <a:rPr lang="es-CL" dirty="0" err="1"/>
              <a:t>Protective</a:t>
            </a:r>
            <a:r>
              <a:rPr lang="es-CL" dirty="0"/>
              <a:t> </a:t>
            </a:r>
            <a:r>
              <a:rPr lang="es-CL" dirty="0" err="1"/>
              <a:t>earth</a:t>
            </a:r>
            <a:r>
              <a:rPr lang="es-CL" dirty="0"/>
              <a:t>.</a:t>
            </a:r>
            <a:endParaRPr lang="en-US" dirty="0"/>
          </a:p>
          <a:p>
            <a:r>
              <a:rPr lang="en-US" dirty="0"/>
              <a:t>It is also valid for other configurations, but because of timing issues between various service documents and BOM, it is not yet visible in the PRD´s of </a:t>
            </a:r>
            <a:r>
              <a:rPr lang="en-US" dirty="0" err="1"/>
              <a:t>Achieva</a:t>
            </a:r>
            <a:r>
              <a:rPr lang="en-US" dirty="0"/>
              <a:t> and </a:t>
            </a:r>
            <a:r>
              <a:rPr lang="en-US" dirty="0" err="1"/>
              <a:t>Ingenia</a:t>
            </a:r>
            <a:r>
              <a:rPr lang="en-US" dirty="0"/>
              <a:t>. But the scheme is valid for ALL configuration. With the new system delivery it could be that not all delivered PE cables have the correct length and labels but I recommend to implement this new PE scheme asap.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Installation Project Managers:</a:t>
            </a:r>
            <a:r>
              <a:rPr lang="en-US" dirty="0"/>
              <a:t> Please inform the Hospital project managers and the RF cage suppliers about these changes in the Philips requirements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RF cage earth point:		PE bus-bar: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PRD update w.r.t Protective Earth</a:t>
            </a:r>
            <a:endParaRPr lang="en-US" sz="3200" dirty="0"/>
          </a:p>
        </p:txBody>
      </p:sp>
      <p:pic>
        <p:nvPicPr>
          <p:cNvPr id="4098" name="Picture 4_" descr="image00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4581525"/>
            <a:ext cx="2828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mage007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53000"/>
            <a:ext cx="1710222" cy="135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41064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Earth MR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112" y="1124744"/>
            <a:ext cx="8359775" cy="4971256"/>
          </a:xfrm>
        </p:spPr>
        <p:txBody>
          <a:bodyPr/>
          <a:lstStyle/>
          <a:p>
            <a:r>
              <a:rPr lang="en-US" sz="1600" dirty="0" smtClean="0"/>
              <a:t>Independent ground line just for MR equipment (no other interconnections allowed)</a:t>
            </a:r>
          </a:p>
          <a:p>
            <a:r>
              <a:rPr lang="en-US" sz="1600" dirty="0" smtClean="0"/>
              <a:t>At least same diameter as incoming phase wires</a:t>
            </a:r>
          </a:p>
          <a:p>
            <a:r>
              <a:rPr lang="en-US" sz="1600" dirty="0" smtClean="0"/>
              <a:t>Origin connected to central hospital PE ground</a:t>
            </a:r>
          </a:p>
          <a:p>
            <a:r>
              <a:rPr lang="en-US" sz="1600" dirty="0" smtClean="0"/>
              <a:t>RF cage must be grounded during installation to hospital (tech room) PE bus-bar</a:t>
            </a:r>
          </a:p>
          <a:p>
            <a:r>
              <a:rPr lang="en-US" sz="1600" dirty="0" smtClean="0"/>
              <a:t>Insulated </a:t>
            </a:r>
            <a:r>
              <a:rPr lang="en-US" sz="1600" dirty="0"/>
              <a:t>ground line</a:t>
            </a:r>
          </a:p>
          <a:p>
            <a:endParaRPr lang="en-US" sz="1600" dirty="0"/>
          </a:p>
        </p:txBody>
      </p:sp>
      <p:pic>
        <p:nvPicPr>
          <p:cNvPr id="1026" name="Picture 2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422790" cy="452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3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6944" cy="59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7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 Power MR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8572375" cy="5040560"/>
          </a:xfrm>
        </p:spPr>
        <p:txBody>
          <a:bodyPr/>
          <a:lstStyle/>
          <a:p>
            <a:r>
              <a:rPr lang="en-US" sz="1600" dirty="0" smtClean="0"/>
              <a:t>Terra Neutral -Separate power system (T and N make inter connection inside Transformer)</a:t>
            </a:r>
          </a:p>
          <a:p>
            <a:r>
              <a:rPr lang="en-US" sz="1600" dirty="0" smtClean="0"/>
              <a:t>Diameter of incoming line depends on the distance to Transformer!</a:t>
            </a:r>
          </a:p>
          <a:p>
            <a:pPr lvl="1"/>
            <a:r>
              <a:rPr lang="en-US" sz="1600" dirty="0" smtClean="0"/>
              <a:t>Between 0 and 30 m: 		50 mm2</a:t>
            </a:r>
          </a:p>
          <a:p>
            <a:pPr lvl="1"/>
            <a:r>
              <a:rPr lang="en-US" sz="1600" dirty="0" smtClean="0"/>
              <a:t>Between 30 and 61 m:	70 mm2</a:t>
            </a:r>
          </a:p>
          <a:p>
            <a:pPr lvl="1"/>
            <a:r>
              <a:rPr lang="en-US" sz="1600" dirty="0" smtClean="0"/>
              <a:t>Between 61 and 92 m:	95 mm2</a:t>
            </a:r>
          </a:p>
          <a:p>
            <a:r>
              <a:rPr lang="en-US" sz="1600" dirty="0" smtClean="0"/>
              <a:t>Mains circuit breaker 100 Amps or 125 Amps (dual gradients).</a:t>
            </a:r>
          </a:p>
          <a:p>
            <a:r>
              <a:rPr lang="en-US" sz="1600" dirty="0" smtClean="0"/>
              <a:t>Hospital power/earth connections to </a:t>
            </a:r>
            <a:r>
              <a:rPr lang="en-US" sz="1600" dirty="0" err="1" smtClean="0"/>
              <a:t>gMDU</a:t>
            </a:r>
            <a:r>
              <a:rPr lang="en-US" sz="1600" dirty="0" smtClean="0"/>
              <a:t> are not part of Philips delivery and must be done by local electrician according local standards</a:t>
            </a:r>
          </a:p>
          <a:p>
            <a:r>
              <a:rPr lang="en-US" sz="1600" dirty="0" smtClean="0"/>
              <a:t>Power configurations g-MDU</a:t>
            </a:r>
          </a:p>
          <a:p>
            <a:pPr lvl="1"/>
            <a:r>
              <a:rPr lang="en-US" sz="1600" dirty="0" smtClean="0"/>
              <a:t>Frequency 50 Hz</a:t>
            </a:r>
          </a:p>
          <a:p>
            <a:pPr lvl="2"/>
            <a:r>
              <a:rPr lang="en-US" sz="1200" dirty="0" smtClean="0"/>
              <a:t>Input 400V-50Hz</a:t>
            </a:r>
            <a:r>
              <a:rPr lang="en-US" sz="1200" dirty="0"/>
              <a:t>	</a:t>
            </a:r>
            <a:r>
              <a:rPr lang="en-US" sz="1200" dirty="0" err="1" smtClean="0"/>
              <a:t>gMDU</a:t>
            </a:r>
            <a:r>
              <a:rPr lang="en-US" sz="1200" dirty="0" smtClean="0"/>
              <a:t> </a:t>
            </a:r>
            <a:r>
              <a:rPr lang="en-US" sz="1200" dirty="0"/>
              <a:t>comes </a:t>
            </a:r>
            <a:r>
              <a:rPr lang="en-US" sz="1200" u="sng" dirty="0"/>
              <a:t>without transformer</a:t>
            </a:r>
            <a:r>
              <a:rPr lang="en-US" sz="1200" dirty="0"/>
              <a:t> to work with 400V and 50Hz for all cabinets</a:t>
            </a:r>
          </a:p>
          <a:p>
            <a:pPr lvl="2"/>
            <a:r>
              <a:rPr lang="en-US" sz="1200" dirty="0"/>
              <a:t>LCC delivered is only working with 400V-50 Hz</a:t>
            </a:r>
            <a:endParaRPr lang="en-US" sz="1200" dirty="0" smtClean="0"/>
          </a:p>
          <a:p>
            <a:pPr lvl="1"/>
            <a:r>
              <a:rPr lang="en-US" sz="1600" dirty="0" smtClean="0"/>
              <a:t>Frequency 60 Hz: </a:t>
            </a:r>
            <a:r>
              <a:rPr lang="en-US" sz="1600" dirty="0"/>
              <a:t>Two </a:t>
            </a:r>
            <a:r>
              <a:rPr lang="en-US" sz="1600" dirty="0" err="1"/>
              <a:t>gMDU</a:t>
            </a:r>
            <a:r>
              <a:rPr lang="en-US" sz="1600" dirty="0"/>
              <a:t> configurations are </a:t>
            </a:r>
            <a:r>
              <a:rPr lang="en-US" sz="1600" dirty="0" smtClean="0"/>
              <a:t>possible:</a:t>
            </a:r>
            <a:endParaRPr lang="en-US" sz="1600" dirty="0"/>
          </a:p>
          <a:p>
            <a:pPr lvl="2"/>
            <a:r>
              <a:rPr lang="en-US" sz="1200" dirty="0"/>
              <a:t>Input </a:t>
            </a:r>
            <a:r>
              <a:rPr lang="en-US" sz="1200" dirty="0" smtClean="0"/>
              <a:t>480V-60Hz</a:t>
            </a:r>
            <a:r>
              <a:rPr lang="en-US" sz="1200" dirty="0"/>
              <a:t>	</a:t>
            </a:r>
            <a:r>
              <a:rPr lang="en-US" sz="1200" dirty="0" smtClean="0"/>
              <a:t>comes </a:t>
            </a:r>
            <a:r>
              <a:rPr lang="en-US" sz="1200" dirty="0"/>
              <a:t>with transformer to down transform to 400V- 60Hz for all cabinets except LCC and Gradient amp</a:t>
            </a:r>
          </a:p>
          <a:p>
            <a:pPr lvl="2"/>
            <a:r>
              <a:rPr lang="en-US" sz="1200" dirty="0"/>
              <a:t>Input </a:t>
            </a:r>
            <a:r>
              <a:rPr lang="en-US" sz="1200" dirty="0" smtClean="0"/>
              <a:t>400V-60Hz	comes </a:t>
            </a:r>
            <a:r>
              <a:rPr lang="en-US" sz="1200" dirty="0"/>
              <a:t>with transformer to up transform into 480V-60Hz for LCC only</a:t>
            </a:r>
          </a:p>
          <a:p>
            <a:pPr lvl="2"/>
            <a:r>
              <a:rPr lang="en-US" sz="1200" dirty="0"/>
              <a:t>LCC delivered is working only with 480V-60Hz</a:t>
            </a:r>
          </a:p>
          <a:p>
            <a:pPr lvl="1"/>
            <a:r>
              <a:rPr lang="en-US" sz="1600" dirty="0" smtClean="0"/>
              <a:t>Gradient </a:t>
            </a:r>
            <a:r>
              <a:rPr lang="en-US" sz="1600" dirty="0"/>
              <a:t>cabinets work with range 380-480V and 50/60Hz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22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21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PRD changes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r>
              <a:rPr lang="en-US" dirty="0" smtClean="0"/>
              <a:t>Water Cooled RF amplifier: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PVU not delivered anymore:</a:t>
            </a:r>
          </a:p>
          <a:p>
            <a:r>
              <a:rPr lang="en-US" dirty="0" smtClean="0"/>
              <a:t>Integrated in SFB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08" y="4343400"/>
            <a:ext cx="574079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_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424" y="1079710"/>
            <a:ext cx="4553683" cy="283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07909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20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PRD changes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endParaRPr lang="en-US" dirty="0" smtClean="0"/>
          </a:p>
          <a:p>
            <a:r>
              <a:rPr lang="en-US" dirty="0" smtClean="0"/>
              <a:t>Chiller capacity requirement is slightly higher: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LCC2B for WCRF:</a:t>
            </a:r>
            <a:endParaRPr lang="en-US" dirty="0"/>
          </a:p>
        </p:txBody>
      </p:sp>
      <p:pic>
        <p:nvPicPr>
          <p:cNvPr id="8" name="Picture 2_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55" y="4191000"/>
            <a:ext cx="298489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__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1" y="2133600"/>
            <a:ext cx="5308034" cy="127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_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686" y="2232510"/>
            <a:ext cx="3042714" cy="401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50374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8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r>
              <a:rPr lang="en-US" dirty="0" smtClean="0">
                <a:solidFill>
                  <a:srgbClr val="000000"/>
                </a:solidFill>
              </a:rPr>
              <a:t>CE compliant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New Safety marking sheet with new R5 systems</a:t>
            </a:r>
            <a:endParaRPr lang="en-US" sz="3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35" y="914400"/>
            <a:ext cx="4386808" cy="594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2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9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Technical Part Review (1)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2" y="1189458"/>
            <a:ext cx="6538129" cy="523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4600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20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Future MRI installations LATAM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r>
              <a:rPr lang="en-US" dirty="0" smtClean="0"/>
              <a:t>Introduce Factory Field Installation teams operating from factory </a:t>
            </a:r>
            <a:r>
              <a:rPr lang="en-US" dirty="0" err="1" smtClean="0"/>
              <a:t>Lagoa</a:t>
            </a:r>
            <a:r>
              <a:rPr lang="en-US" dirty="0" smtClean="0"/>
              <a:t> Santa, Brazil</a:t>
            </a:r>
          </a:p>
          <a:p>
            <a:endParaRPr lang="en-US" dirty="0" smtClean="0"/>
          </a:p>
          <a:p>
            <a:r>
              <a:rPr lang="en-US" dirty="0" smtClean="0"/>
              <a:t>From 2015 Q3 onwards </a:t>
            </a:r>
            <a:r>
              <a:rPr lang="en-US" dirty="0" err="1" smtClean="0"/>
              <a:t>Ingenia</a:t>
            </a:r>
            <a:r>
              <a:rPr lang="en-US" dirty="0" smtClean="0"/>
              <a:t> installations with Factory Field installation teams for whole LATAM (no more with </a:t>
            </a:r>
            <a:r>
              <a:rPr lang="en-US" dirty="0" err="1" smtClean="0"/>
              <a:t>Gailing</a:t>
            </a:r>
            <a:r>
              <a:rPr lang="en-US" dirty="0" smtClean="0"/>
              <a:t>/GMED)</a:t>
            </a:r>
          </a:p>
          <a:p>
            <a:endParaRPr lang="en-US" dirty="0" smtClean="0"/>
          </a:p>
          <a:p>
            <a:r>
              <a:rPr lang="en-US" dirty="0" smtClean="0"/>
              <a:t>Later also </a:t>
            </a:r>
            <a:r>
              <a:rPr lang="en-US" dirty="0" err="1" smtClean="0"/>
              <a:t>Achieva</a:t>
            </a:r>
            <a:r>
              <a:rPr lang="en-US" dirty="0" smtClean="0"/>
              <a:t>/</a:t>
            </a:r>
            <a:r>
              <a:rPr lang="en-US" dirty="0" err="1" smtClean="0"/>
              <a:t>Multiva</a:t>
            </a:r>
            <a:r>
              <a:rPr lang="en-US" dirty="0" smtClean="0"/>
              <a:t> installations with FFI teams </a:t>
            </a:r>
          </a:p>
          <a:p>
            <a:endParaRPr lang="en-US" dirty="0"/>
          </a:p>
          <a:p>
            <a:r>
              <a:rPr lang="en-US" dirty="0" smtClean="0"/>
              <a:t>Certified by training center, same model, lead installers and installers</a:t>
            </a:r>
          </a:p>
          <a:p>
            <a:r>
              <a:rPr lang="en-US" dirty="0" smtClean="0"/>
              <a:t>Site readiness must be checked and need to be full-filled, same as with </a:t>
            </a:r>
            <a:r>
              <a:rPr lang="en-US" dirty="0" err="1" smtClean="0"/>
              <a:t>Gailing</a:t>
            </a:r>
            <a:endParaRPr lang="en-US" dirty="0" smtClean="0"/>
          </a:p>
          <a:p>
            <a:r>
              <a:rPr lang="en-US" dirty="0" smtClean="0"/>
              <a:t>Site readiness, OK/NOK is given by FFI Manager</a:t>
            </a:r>
          </a:p>
          <a:p>
            <a:r>
              <a:rPr lang="en-US" dirty="0" smtClean="0"/>
              <a:t>Daily reporting needed, same as with </a:t>
            </a:r>
            <a:r>
              <a:rPr lang="en-US" dirty="0" err="1" smtClean="0"/>
              <a:t>Gailing</a:t>
            </a:r>
            <a:endParaRPr lang="en-US" dirty="0" smtClean="0"/>
          </a:p>
          <a:p>
            <a:r>
              <a:rPr lang="en-US" dirty="0" smtClean="0"/>
              <a:t>FFI team does IATD1 and IATD2, so FSE is not needed during installations</a:t>
            </a:r>
          </a:p>
          <a:p>
            <a:r>
              <a:rPr lang="en-US" dirty="0" smtClean="0"/>
              <a:t>FFI team cooperates with local Service to solve difficult problems during installation and NOT stand back like GMED</a:t>
            </a:r>
          </a:p>
          <a:p>
            <a:r>
              <a:rPr lang="en-US" dirty="0" smtClean="0"/>
              <a:t>MR installation tools/calibration control at </a:t>
            </a:r>
            <a:r>
              <a:rPr lang="en-US" dirty="0" err="1" smtClean="0"/>
              <a:t>Lagoa</a:t>
            </a:r>
            <a:r>
              <a:rPr lang="en-US" dirty="0" smtClean="0"/>
              <a:t> Santa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30881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20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r>
              <a:rPr lang="en-US" dirty="0" smtClean="0">
                <a:solidFill>
                  <a:srgbClr val="000000"/>
                </a:solidFill>
              </a:rPr>
              <a:t>Use Performance Acceptance tool to upload PM data (SAP-MP1 counties)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Use latest PM template BDAS/CDAS from Paolo G. (Chile)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Use latest PM </a:t>
            </a:r>
            <a:r>
              <a:rPr lang="en-US" dirty="0" err="1" smtClean="0">
                <a:solidFill>
                  <a:srgbClr val="000000"/>
                </a:solidFill>
              </a:rPr>
              <a:t>Ingenia</a:t>
            </a:r>
            <a:r>
              <a:rPr lang="en-US" dirty="0" smtClean="0">
                <a:solidFill>
                  <a:srgbClr val="000000"/>
                </a:solidFill>
              </a:rPr>
              <a:t> manual and PM checklist from FK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BIU asks to change PM schedule to 2x per year for MR system only (was 3x per year)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Customer Service Marketing (in country) must decide to change contracts with customers or not.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New customers/new contracts with modified schedule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Existing customer/existing contracts with same schedule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Introduce remote analysis reporting for VIP customers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on request (Fred already did some test  example reporting to Dr. Rossi sites and PUC sites).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PM changes</a:t>
            </a:r>
            <a:endParaRPr lang="en-US" sz="32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17667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4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RADAR example: Magnet monitoring overview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43" y="995788"/>
            <a:ext cx="5562600" cy="543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148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2545" y="3733800"/>
            <a:ext cx="1974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Radar: </a:t>
            </a:r>
            <a:r>
              <a:rPr lang="en-US" dirty="0"/>
              <a:t>Remote Application for Diagnostics Analysis and Reporting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4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Architecture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7056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6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677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6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15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True Reachability ranking LATAM</a:t>
            </a:r>
            <a:endParaRPr lang="en-US" sz="3200" dirty="0"/>
          </a:p>
        </p:txBody>
      </p:sp>
      <p:pic>
        <p:nvPicPr>
          <p:cNvPr id="3" name="Chart 1" descr="image0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296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18145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25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Proactive monitoring LATAM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endParaRPr lang="en-US" dirty="0"/>
          </a:p>
        </p:txBody>
      </p:sp>
      <p:pic>
        <p:nvPicPr>
          <p:cNvPr id="2050" name="Chart 2" descr="image0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105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23180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>
            <p:custDataLst>
              <p:tags r:id="rId3"/>
            </p:custDataLst>
          </p:nvPr>
        </p:nvSpPr>
        <p:spPr>
          <a:xfrm>
            <a:off x="0" y="0"/>
            <a:ext cx="9144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11" y="2457005"/>
            <a:ext cx="1528989" cy="1944002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09698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10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Technical Part Review </a:t>
            </a:r>
            <a:r>
              <a:rPr lang="en-US" sz="3200" dirty="0" smtClean="0"/>
              <a:t>(2)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8" y="1219200"/>
            <a:ext cx="826654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68654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9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Why TPR?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r>
              <a:rPr lang="en-US" dirty="0" smtClean="0"/>
              <a:t>Objective is to reduce costs on unnecessary HW changes, especially RF coils!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" y="2235200"/>
            <a:ext cx="902363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04527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12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CSI project updates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RF </a:t>
            </a:r>
            <a:r>
              <a:rPr lang="en-US" sz="2800" dirty="0"/>
              <a:t>Coil Analyzer R5 available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NVC3 coil interchangeability (three LL-FRU’s)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New LL-FRU’s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Update shock indicators</a:t>
            </a:r>
          </a:p>
          <a:p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63717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14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/>
          </a:p>
        </p:txBody>
      </p:sp>
      <p:sp>
        <p:nvSpPr>
          <p:cNvPr id="9" name="Text Placeholder 2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251520" y="0"/>
            <a:ext cx="8748464" cy="6858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defRPr sz="2000" b="0" i="0" u="none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  <a:lvl2pPr marL="7112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–"/>
              <a:defRPr sz="2000" b="0" i="0" u="none">
                <a:solidFill>
                  <a:srgbClr val="000000"/>
                </a:solidFill>
                <a:latin typeface="Arial"/>
              </a:defRPr>
            </a:lvl2pPr>
            <a:lvl3pPr marL="11684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defRPr sz="1800" b="0" i="0" u="none">
                <a:solidFill>
                  <a:srgbClr val="000000"/>
                </a:solidFill>
                <a:latin typeface="Arial"/>
              </a:defRPr>
            </a:lvl3pPr>
            <a:lvl4pPr marL="16256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–"/>
              <a:defRPr sz="1600" b="0" i="0" u="none">
                <a:solidFill>
                  <a:srgbClr val="000000"/>
                </a:solidFill>
                <a:latin typeface="Arial"/>
              </a:defRPr>
            </a:lvl4pPr>
            <a:lvl5pPr marL="20828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–"/>
              <a:defRPr sz="1600" b="0" i="0" u="none">
                <a:solidFill>
                  <a:srgbClr val="000000"/>
                </a:solidFill>
                <a:latin typeface="Arial"/>
              </a:defRPr>
            </a:lvl5pPr>
            <a:lvl6pPr marL="25400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9972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4544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9116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lvl="1" indent="0">
              <a:buNone/>
            </a:pPr>
            <a:r>
              <a:rPr lang="en-US" sz="2400" b="1" dirty="0" smtClean="0"/>
              <a:t>NVC3 coil – three separate FRU’s </a:t>
            </a:r>
            <a:r>
              <a:rPr lang="en-US" sz="1600" dirty="0"/>
              <a:t>	</a:t>
            </a:r>
            <a:r>
              <a:rPr lang="en-US" sz="1600" i="1" dirty="0"/>
              <a:t>only for NVC3 (</a:t>
            </a:r>
            <a:r>
              <a:rPr lang="en-US" sz="1600" i="1" dirty="0" err="1"/>
              <a:t>dS</a:t>
            </a:r>
            <a:r>
              <a:rPr lang="en-US" sz="1600" i="1" dirty="0"/>
              <a:t> </a:t>
            </a:r>
            <a:r>
              <a:rPr lang="en-US" sz="1600" i="1" dirty="0" err="1"/>
              <a:t>Headneckspine</a:t>
            </a:r>
            <a:r>
              <a:rPr lang="en-US" sz="1600" i="1" dirty="0"/>
              <a:t>)</a:t>
            </a:r>
          </a:p>
          <a:p>
            <a:pPr marL="914400" lvl="2" indent="0">
              <a:buNone/>
            </a:pPr>
            <a:r>
              <a:rPr lang="en-US" sz="2000" dirty="0" smtClean="0"/>
              <a:t>Instead of complete NVC3 coil, three smaller FRU’s</a:t>
            </a: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Base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Head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err="1" smtClean="0"/>
              <a:t>Headneck</a:t>
            </a:r>
            <a:endParaRPr lang="en-US" dirty="0"/>
          </a:p>
          <a:p>
            <a:pPr marL="914400" lvl="2" indent="0">
              <a:buNone/>
            </a:pPr>
            <a:endParaRPr lang="nl-NL" dirty="0"/>
          </a:p>
          <a:p>
            <a:pPr marL="0" lvl="2" indent="0">
              <a:buNone/>
            </a:pPr>
            <a:r>
              <a:rPr lang="nl-NL" sz="2000" dirty="0" smtClean="0"/>
              <a:t>Release in wk35</a:t>
            </a:r>
          </a:p>
          <a:p>
            <a:pPr marL="0" lvl="2" indent="0">
              <a:buNone/>
            </a:pPr>
            <a:r>
              <a:rPr lang="nl-NL" sz="2000" dirty="0" smtClean="0"/>
              <a:t>O</a:t>
            </a:r>
            <a:r>
              <a:rPr lang="nl-NL" dirty="0" smtClean="0"/>
              <a:t>rdereable </a:t>
            </a:r>
            <a:r>
              <a:rPr lang="nl-NL" dirty="0"/>
              <a:t>@ </a:t>
            </a:r>
            <a:r>
              <a:rPr lang="nl-NL" dirty="0" smtClean="0"/>
              <a:t>SPS in wk36</a:t>
            </a:r>
            <a:endParaRPr lang="nl-NL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nl-NL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dirty="0" smtClean="0"/>
              <a:t>Diagnostic approach </a:t>
            </a:r>
            <a:r>
              <a:rPr lang="nl-NL" dirty="0" smtClean="0"/>
              <a:t>[already supported by RF Coil Analyzer, R5]</a:t>
            </a:r>
            <a:endParaRPr lang="en-US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/>
              <a:t>Each part is seen by the system as an independent device (“coil”)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/>
              <a:t>SPD is being updated to allow separate part replacement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/>
              <a:t>RF Coil Analyzer is being updated (with R5) to include </a:t>
            </a:r>
            <a:r>
              <a:rPr lang="nl-NL" dirty="0" smtClean="0"/>
              <a:t>the </a:t>
            </a:r>
            <a:r>
              <a:rPr lang="nl-NL" dirty="0"/>
              <a:t>new SPD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/>
              <a:t>For IB that has </a:t>
            </a:r>
            <a:r>
              <a:rPr lang="nl-NL" i="1" dirty="0"/>
              <a:t>all </a:t>
            </a:r>
            <a:r>
              <a:rPr lang="nl-NL" i="1" dirty="0" smtClean="0"/>
              <a:t>three parts, </a:t>
            </a:r>
            <a:r>
              <a:rPr lang="nl-NL" dirty="0"/>
              <a:t>identifying the failed part should be easy and with high confidence level 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/>
              <a:t>For new installation with </a:t>
            </a:r>
            <a:r>
              <a:rPr lang="nl-NL" i="1" dirty="0"/>
              <a:t>only one top</a:t>
            </a:r>
            <a:r>
              <a:rPr lang="nl-NL" dirty="0"/>
              <a:t>: needs to be clear that </a:t>
            </a:r>
            <a:r>
              <a:rPr lang="nl-NL" dirty="0" smtClean="0"/>
              <a:t>certainty </a:t>
            </a:r>
            <a:r>
              <a:rPr lang="nl-NL" dirty="0"/>
              <a:t>of correct identification of failed part is not 100% - estimate is 50-60% for electrical/communication problems (Therefore it should be recommended that in uncertain cases both parts are ordered, but only one is opened. Then the </a:t>
            </a:r>
            <a:r>
              <a:rPr lang="nl-NL" dirty="0" smtClean="0"/>
              <a:t>other </a:t>
            </a:r>
            <a:r>
              <a:rPr lang="nl-NL" dirty="0"/>
              <a:t>part can be returned as </a:t>
            </a:r>
            <a:r>
              <a:rPr lang="nl-NL" dirty="0" smtClean="0"/>
              <a:t>non-open </a:t>
            </a:r>
            <a:r>
              <a:rPr lang="nl-NL" dirty="0"/>
              <a:t>item and be credited</a:t>
            </a:r>
            <a:r>
              <a:rPr lang="nl-NL" dirty="0" smtClean="0"/>
              <a:t>).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  <p:custDataLst>
              <p:tags r:id="rId9"/>
            </p:custDataLst>
          </p:nvPr>
        </p:nvSpPr>
        <p:spPr>
          <a:xfrm>
            <a:off x="8578850" y="6493406"/>
            <a:ext cx="565150" cy="237594"/>
          </a:xfrm>
        </p:spPr>
        <p:txBody>
          <a:bodyPr/>
          <a:lstStyle/>
          <a:p>
            <a:fld id="{9E2217A2-A6E9-437C-AF38-9B42C993E8C9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1" name="Picture 2" descr="C:\Users\NLY16174\AppData\Local\Microsoft\Windows\Temporary Internet Files\Content.Outlook\BV4YBERO\NVC3 Base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1133474" cy="118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LY16174\AppData\Local\Microsoft\Windows\Temporary Internet Files\Content.Outlook\BV4YBERO\NVC3 Head.jp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1320407" cy="118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_" descr="C:\Users\NLY16174\AppData\Local\Microsoft\Windows\Temporary Internet Files\Content.Outlook\BV4YBERO\NVC3 HeadNeck.jp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95400"/>
            <a:ext cx="1653598" cy="118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13303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15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/>
              <a:t>New Low level FRU´s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pPr lvl="1"/>
            <a:r>
              <a:rPr lang="en-US" sz="2400" dirty="0" err="1"/>
              <a:t>Achieva</a:t>
            </a:r>
            <a:r>
              <a:rPr lang="en-US" sz="2400" dirty="0"/>
              <a:t> 32ch Head coil cable</a:t>
            </a:r>
          </a:p>
          <a:p>
            <a:pPr lvl="1"/>
            <a:r>
              <a:rPr lang="en-US" sz="2400" dirty="0"/>
              <a:t>Knee Plunger (handle)</a:t>
            </a:r>
          </a:p>
          <a:p>
            <a:pPr lvl="1"/>
            <a:r>
              <a:rPr lang="en-US" sz="2400" dirty="0"/>
              <a:t>Knee Plunger (top-bottom)</a:t>
            </a:r>
          </a:p>
          <a:p>
            <a:pPr lvl="1"/>
            <a:r>
              <a:rPr lang="en-US" sz="2400" dirty="0" err="1"/>
              <a:t>Ingenia</a:t>
            </a:r>
            <a:r>
              <a:rPr lang="en-US" sz="2400" dirty="0"/>
              <a:t> 3T TR Knee cable (Rx)</a:t>
            </a:r>
          </a:p>
          <a:p>
            <a:pPr lvl="1"/>
            <a:r>
              <a:rPr lang="en-US" sz="2400" dirty="0"/>
              <a:t>Ingenia1.5T 16ch Knee cable</a:t>
            </a:r>
          </a:p>
          <a:p>
            <a:pPr lvl="1"/>
            <a:r>
              <a:rPr lang="en-US" sz="2400" dirty="0" err="1"/>
              <a:t>Ingenia</a:t>
            </a:r>
            <a:r>
              <a:rPr lang="en-US" sz="2400" dirty="0"/>
              <a:t> 8ch Knee cable</a:t>
            </a:r>
          </a:p>
          <a:p>
            <a:pPr lvl="1"/>
            <a:r>
              <a:rPr lang="en-US" sz="2400" dirty="0" err="1"/>
              <a:t>Ingenia</a:t>
            </a:r>
            <a:r>
              <a:rPr lang="en-US" sz="2400" dirty="0"/>
              <a:t> Small Extremity cable</a:t>
            </a:r>
          </a:p>
          <a:p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93087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16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October 2014      South LATAM Operations      Confidential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pPr lvl="1">
              <a:buFontTx/>
              <a:buChar char="-"/>
            </a:pPr>
            <a:r>
              <a:rPr lang="en-US" dirty="0"/>
              <a:t>Pilot in France completed successfully (8 sites, ~60 coils</a:t>
            </a:r>
            <a:r>
              <a:rPr lang="en-US" dirty="0" smtClean="0"/>
              <a:t>)</a:t>
            </a:r>
          </a:p>
          <a:p>
            <a:pPr lvl="1">
              <a:buFontTx/>
              <a:buChar char="-"/>
            </a:pPr>
            <a:r>
              <a:rPr lang="en-US" dirty="0" smtClean="0"/>
              <a:t>In Chile installed on new sites only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Document released, describing mounting recommendations</a:t>
            </a:r>
          </a:p>
          <a:p>
            <a:pPr lvl="1">
              <a:buFontTx/>
              <a:buChar char="-"/>
            </a:pPr>
            <a:r>
              <a:rPr lang="en-US" dirty="0" smtClean="0"/>
              <a:t>Implementing global </a:t>
            </a:r>
            <a:r>
              <a:rPr lang="en-US" dirty="0"/>
              <a:t>deployment</a:t>
            </a:r>
          </a:p>
          <a:p>
            <a:pPr lvl="1">
              <a:buFontTx/>
              <a:buChar char="-"/>
            </a:pPr>
            <a:r>
              <a:rPr lang="en-US" dirty="0"/>
              <a:t>Method of deployment: communication with direct ordering information, application guidelines, customer communication </a:t>
            </a:r>
            <a:r>
              <a:rPr lang="en-US" dirty="0" smtClean="0"/>
              <a:t>guidelines.</a:t>
            </a: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40004" y="449999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Update shock indicators</a:t>
            </a:r>
            <a:br>
              <a:rPr lang="en-US" sz="2800" b="1" dirty="0"/>
            </a:br>
            <a:endParaRPr lang="en-US" sz="3200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  <p:custDataLst>
              <p:tags r:id="rId8"/>
            </p:custDataLst>
          </p:nvPr>
        </p:nvSpPr>
        <p:spPr>
          <a:xfrm>
            <a:off x="8578850" y="6553200"/>
            <a:ext cx="565150" cy="177800"/>
          </a:xfrm>
        </p:spPr>
        <p:txBody>
          <a:bodyPr/>
          <a:lstStyle/>
          <a:p>
            <a:fld id="{9E2217A2-A6E9-437C-AF38-9B42C993E8C9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1" y="4191000"/>
            <a:ext cx="344942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9565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67124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1033"/>
  <p:tag name="CFG.CUSTOMERVERSION" val="6"/>
  <p:tag name="CONFIG" val="Default"/>
  <p:tag name="CFG.VERSION" val="1"/>
  <p:tag name="CFG.LAYOUTID" val="Presentation"/>
  <p:tag name="CFG.LAYOUT" val="Default"/>
  <p:tag name="MAPNAME" val="Map1"/>
  <p:tag name="LICENSEKEY" val="6c64627f-c5d4-423c-8804-6e663357a7fe"/>
  <p:tag name="ML_1" val="Phi"/>
  <p:tag name="ML_LAYOUT_RESOURCE" val="PHI_PRESENT4_3.MCR"/>
  <p:tag name="FIELD.ADDINFO.CONTENT" val="Confidential"/>
  <p:tag name="FIELD.ADDINFO.VALUE" val="Confidential"/>
  <p:tag name="FIELD.DOCUMENTTYPE.CONTENT" val="CSTPresentation"/>
  <p:tag name="FIELD.DOCUMENTTYPE.VALUE" val="CSTPresentation"/>
  <p:tag name="FIELD.DOCUMENTTYPE.COMBOINDEX" val="0"/>
  <p:tag name="FIELDS.INITIALIZED" val="1"/>
  <p:tag name="FIELD.AUTHOR.COMBOINDEX" val="-2"/>
  <p:tag name="FIELD.DIVISION.COMBOINDEX" val="-2"/>
  <p:tag name="FIELD.DATE.COMBOINDEX" val="-2"/>
  <p:tag name="FIELD.ADDINFO.COMBOINDEX" val="1"/>
  <p:tag name="TITLEMASTERMASTERNAME" val="TitleSlide"/>
  <p:tag name="TITLEMASTERSHAPESETGROUPCLASSNAME" val="ShapeSetGroup2"/>
  <p:tag name="TITLEMASTERCOLORSETGROUPCLASSNAME" val="ColorSetGroupLight"/>
  <p:tag name="TITLEMASTERFONTSETGROUPCLASSNAME" val="FontSetGroup1"/>
  <p:tag name="TITLEMASTERSTYLESETGROUPCLASSNAME" val="StyleSetGroup1"/>
  <p:tag name="TITLEMASTERMODIFIED" val="1"/>
  <p:tag name="FIELD.AUTHOR.CONTENT" val="Fred Kunst"/>
  <p:tag name="FIELD.AUTHOR.VALUE" val="Fred Kunst"/>
  <p:tag name="FIELD.DIVISION.CONTENT" val="South LATAM Operations"/>
  <p:tag name="FIELD.DIVISION.VALUE" val="South LATAM Operations"/>
  <p:tag name="SLIDEMASTERMASTERNAME" val="Slide"/>
  <p:tag name="SLIDEMASTERSHAPESETGROUPCLASSNAME" val="ShapeSetGroup2"/>
  <p:tag name="SLIDEMASTERCOLORSETGROUPCLASSNAME" val="ColorSetGroupLight"/>
  <p:tag name="SLIDEMASTERFONTSETGROUPCLASSNAME" val="FontSetGroup1"/>
  <p:tag name="SLIDEMASTERSTYLESETGROUPCLASSNAME" val="StyleSetGroup1"/>
  <p:tag name="SLIDEMASTERMODIFIED" val="1"/>
  <p:tag name="FIELD.DATE.CONTENT" val="October 2014"/>
  <p:tag name="FIELD.DATE.VALUE" val="October 2014"/>
  <p:tag name="ML_UFSOK" val="de1de2e41e10e20e21e40e22e33e34e35e36e37e28e29e30e31e32de9e11de6de7de8e13e44e16e15e26e25e38e24e23e42e43e17e27de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FooterG1"/>
  <p:tag name="SHAPECLASSPROTECTIONTYPE" val="3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-1;-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LargeTextBox"/>
  <p:tag name="SHAPECLASSPROTECTIONTYPE" val="3"/>
  <p:tag name="COLORS" val="-2;-2;-2;-2;-1;-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1;-1;-1;-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DateG1"/>
  <p:tag name="SHAPECLASSPROTECTIONTYPE" val="3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-1;-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LargeTextBox"/>
  <p:tag name="SHAPECLASSPROTECTIONTYPE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1;-1;-1;-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PageNoG1"/>
  <p:tag name="SHAPECLASSPROTECTIONTYPE" val="3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-1;-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LargeTextBox"/>
  <p:tag name="SHAPECLASSPROTECTIONTYPE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1;-1;-1;-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-1;-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LargeTextBox"/>
  <p:tag name="SHAPECLASSPROTECTIONTYPE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FooterG1"/>
  <p:tag name="SHAPECLASSPROTECTIONTYPE" val="3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-1;-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LargeTextBox"/>
  <p:tag name="SHAPECLASSPROTECTIONTYPE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1;-1;-1;-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DateG1"/>
  <p:tag name="SHAPECLASSPROTECTIONTYPE" val="3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-1;-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LargeTextBox"/>
  <p:tag name="SHAPECLASSPROTECTIONTYPE" val="3"/>
  <p:tag name="COLORS" val="-2;-2;-2;-2;-1;-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CONTEN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CONTENT PLACEHOLDER 6_SHAPECLASSPROTECTIONTYPE" val="3"/>
  <p:tag name="PICTURE 5_SHAPECLASSPROTECTIONTYPE" val="31"/>
  <p:tag name="TEXTBOX 7_SHAPECLASSPROTECTIONTYPE" val="63"/>
  <p:tag name="TEXTBOX 8_SHAPECLASSPROTECTIONTYPE" val="47"/>
  <p:tag name="TEXT PLACEHOLDER 2_SHAPECLASSPROTECTIONTYPE" val="3"/>
  <p:tag name="TITLE 1_SHAPECLASSPROTECTIONTYPE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CONTEN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CONTENT"/>
  <p:tag name="COLORSETGROUPCLASSNAME" val="ColorSetGroupLight"/>
  <p:tag name="FONTSETGROUPCLASSNAME" val="FontSetGroup1"/>
  <p:tag name="SHAPECLASSNAME" val="PageNumber"/>
  <p:tag name="SHAPECLASSPROTECTIONTYPE" val="4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CONTEN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CONTENT"/>
  <p:tag name="COLORSETGROUPCLASSNAME" val="ColorSetGroupLight"/>
  <p:tag name="FONTSETGROUPCLASSNAME" val="FontSetGroup1"/>
  <p:tag name="SHAPECLASSNAME" val="TitleOnSlide05"/>
  <p:tag name="SHAPECLASSPROTECTIONTYPE" val="3"/>
  <p:tag name="COLORS" val="-2;-2;-2;-2;-1;-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LayoutSlideTextFontC"/>
  <p:tag name="FONTSETCLASSNAME" val="FontSet1"/>
  <p:tag name="COLORSETCLASSNAME" val="ColorSet1"/>
  <p:tag name="MLI" val="1"/>
  <p:tag name="SHAPESETGROUPCLASSNAME" val="ShapeSetGroup2"/>
  <p:tag name="SHAPESETCLASSNAME" val="TITLETEXTCONTENT"/>
  <p:tag name="COLORSETGROUPCLASSNAME" val="ColorSetGroupLight"/>
  <p:tag name="FONTSETGROUPCLASSNAME" val="FontSetGroup1"/>
  <p:tag name="SHAPECLASSNAME" val="TextSmalLeftStructG3S4"/>
  <p:tag name="SHAPECLASSPROTECTIONTYPE" val="3"/>
  <p:tag name="COLORS" val="-2;-2;-2;-2;-1;-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PageNoG1"/>
  <p:tag name="SHAPECLASSPROTECTIONTYPE" val="3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-1;-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LargeTextBox"/>
  <p:tag name="SHAPECLASSPROTECTIONTYPE" val="3"/>
  <p:tag name="COLORS" val="-2;-2;-2;-2;-1;-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SlideTitleFontC"/>
  <p:tag name="FONTSETCLASSNAME" val="FontSet1"/>
  <p:tag name="COLORS" val="-2;-2;-2;-2;TitleSlideTitleFontColorLight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1"/>
  <p:tag name="SHAPECLASSNAME" val="TitleOnTitleSlide"/>
  <p:tag name="SHAPECLASSPROTECTIONTYP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-1;-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LargeTextBox"/>
  <p:tag name="SHAPECLASSPROTECTIONTYPE" val="3"/>
  <p:tag name="COLORS" val="-2;-2;-2;-2;-1;-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-1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1"/>
  <p:tag name="SHAPECLASSNAME" val="HiddenSubtitle"/>
  <p:tag name="SHAPECLASSPROTECTIONTYPE" val="3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LargeTextBox"/>
  <p:tag name="SHAPECLASSPROTECTIONTYPE" val="3"/>
  <p:tag name="COLORS" val="-2;-2;-2;-2;-1;-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FOURCONTEN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CONTENT PLACEHOLDER 11_SHAPECLASSPROTECTIONTYPE" val="3"/>
  <p:tag name="CONTENT PLACEHOLDER 12_SHAPECLASSPROTECTIONTYPE" val="3"/>
  <p:tag name="CONTENT PLACEHOLDER 13_SHAPECLASSPROTECTIONTYPE" val="3"/>
  <p:tag name="CONTENT PLACEHOLDER 14_SHAPECLASSPROTECTIONTYPE" val="3"/>
  <p:tag name="PICTURE 10_SHAPECLASSPROTECTIONTYPE" val="31"/>
  <p:tag name="TEXTBOX 15_SHAPECLASSPROTECTIONTYPE" val="63"/>
  <p:tag name="TEXTBOX 16_SHAPECLASSPROTECTIONTYPE" val="47"/>
  <p:tag name="TITLE 1_SHAPECLASSPROTECTIONTYPE" val="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FOURCONTEN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FOURCONTENT"/>
  <p:tag name="COLORSETGROUPCLASSNAME" val="ColorSetGroupLight"/>
  <p:tag name="FONTSETGROUPCLASSNAME" val="FontSetGroup1"/>
  <p:tag name="SHAPECLASSNAME" val="PageNumber"/>
  <p:tag name="SHAPECLASSPROTECTIONTYPE" val="4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FOURCONTEN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FOURCONTENT"/>
  <p:tag name="COLORSETGROUPCLASSNAME" val="ColorSetGroupLight"/>
  <p:tag name="FONTSETGROUPCLASSNAME" val="FontSetGroup1"/>
  <p:tag name="SHAPECLASSNAME" val="TitleOnSlide04"/>
  <p:tag name="SHAPECLASSPROTECTIONTYPE" val="3"/>
  <p:tag name="COLORS" val="-2;-2;-2;-2;-1;-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CONTEN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CONTENT PLACEHOLDER 5_SHAPECLASSPROTECTIONTYPE" val="3"/>
  <p:tag name="PICTURE 4_SHAPECLASSPROTECTIONTYPE" val="31"/>
  <p:tag name="TEXTBOX 6_SHAPECLASSPROTECTIONTYPE" val="63"/>
  <p:tag name="TEXTBOX 7_SHAPECLASSPROTECTIONTYPE" val="47"/>
  <p:tag name="TITLE 1_SHAPECLASSPROTECTIONTYPE" val="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1"/>
  <p:tag name="SHAPECLASSNAME" val="HiddenFooter"/>
  <p:tag name="SHAPECLASSPROTECTIONTYPE" val="3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ageNumber"/>
  <p:tag name="SHAPECLASSPROTECTIONTYPE" val="4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StandardContent"/>
  <p:tag name="SHAPECLASSPROTECTIONTYPE" val="3"/>
  <p:tag name="COLORS" val="-2;-2;-2;-2;-1;-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TitleOnSlide01"/>
  <p:tag name="SHAPECLASSPROTECTIONTYPE" val="3"/>
  <p:tag name="COLORS" val="-2;-2;-2;-2;-1;-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CONTEN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CONTENT PLACEHOLDER 5_SHAPECLASSPROTECTIONTYPE" val="3"/>
  <p:tag name="PICTURE 4_SHAPECLASSPROTECTIONTYPE" val="31"/>
  <p:tag name="TEXTBOX 6_SHAPECLASSPROTECTIONTYPE" val="63"/>
  <p:tag name="TEXTBOX 7_SHAPECLASSPROTECTIONTYPE" val="47"/>
  <p:tag name="TITLE 1_SHAPECLASSPROTECTIONTYPE" val="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ageNumber"/>
  <p:tag name="SHAPECLASSPROTECTIONTYPE" val="4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StandardContent"/>
  <p:tag name="SHAPECLASSPROTECTIONTYPE" val="3"/>
  <p:tag name="COLORS" val="-2;-2;-2;-2;-1;-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TitleOnSlide01"/>
  <p:tag name="SHAPECLASSPROTECTIONTYPE" val="3"/>
  <p:tag name="COLORS" val="-2;-2;-2;-2;-1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1"/>
  <p:tag name="SHAPECLASSNAME" val="HiddenPageNumber"/>
  <p:tag name="SHAPECLASSPROTECTIONTYPE" val="3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-1;-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LargeTextBox"/>
  <p:tag name="SHAPECLASSPROTECTIONTYPE" val="3"/>
  <p:tag name="COLORS" val="-2;-2;-2;-2;-1;-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" val="-2;-2;-2;-2;SlideTitelFontColorDark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TitleSubTitleOnG2T"/>
  <p:tag name="SHAPECLASSPROTECTIONTYPE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COLORSETGROUPCLASSNAME" val="ColorSetGroupLight"/>
  <p:tag name="FONTSETGROUPCLASSNAME" val="FontSetGroup1"/>
  <p:tag name="SHAPECLASSNAME" val="HiddenDate"/>
  <p:tag name="SHAPECLASSPROTECTIONTYPE" val="31"/>
  <p:tag name="SHAPESETCLASSNAME" val="TitleSlid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-1;-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LargeTextBox"/>
  <p:tag name="SHAPECLASSPROTECTIONTYPE" val="3"/>
  <p:tag name="COLORS" val="-2;-2;-2;-2;-1;-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CONTEN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CONTENT PLACEHOLDER 5_SHAPECLASSPROTECTIONTYPE" val="3"/>
  <p:tag name="PICTURE 4_SHAPECLASSPROTECTIONTYPE" val="31"/>
  <p:tag name="TEXTBOX 6_SHAPECLASSPROTECTIONTYPE" val="63"/>
  <p:tag name="TEXTBOX 7_SHAPECLASSPROTECTIONTYPE" val="47"/>
  <p:tag name="TITLE 1_SHAPECLASSPROTECTIONTYPE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opliner"/>
  <p:tag name="SHAPECLASSFILE" val="SHLBG2C$C.gif"/>
  <p:tag name="SHAPECLASSPROTECTIONTYPE" val="3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ageNumber"/>
  <p:tag name="SHAPECLASSPROTECTIONTYPE" val="4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StandardContent"/>
  <p:tag name="SHAPECLASSPROTECTIONTYPE" val="3"/>
  <p:tag name="COLORS" val="-2;-2;-2;-2;-1;-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TitleOnSlide01"/>
  <p:tag name="SHAPECLASSPROTECTIONTYPE" val="3"/>
  <p:tag name="COLORS" val="-2;-2;-2;-2;-1;-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PhilipsLogo"/>
  <p:tag name="SHAPECLASSFILE" val="PHSMTR2$C.gif"/>
  <p:tag name="SHAPECLASSPROTECTIONTYPE" val="3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-1;-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LargeTextBox"/>
  <p:tag name="SHAPECLASSPROTECTIONTYPE" val="3"/>
  <p:tag name="COLORS" val="-2;-2;-2;-2;-1;-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CONTEN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CONTENT PLACEHOLDER 5_SHAPECLASSPROTECTIONTYPE" val="3"/>
  <p:tag name="PICTURE 4_SHAPECLASSPROTECTIONTYPE" val="31"/>
  <p:tag name="TEXTBOX 6_SHAPECLASSPROTECTIONTYPE" val="63"/>
  <p:tag name="TEXTBOX 7_SHAPECLASSPROTECTIONTYPE" val="47"/>
  <p:tag name="TITLE 1_SHAPECLASSPROTECTIONTYPE" val="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ageNumber"/>
  <p:tag name="SHAPECLASSPROTECTIONTYPE" val="4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StandardContent"/>
  <p:tag name="SHAPECLASSPROTECTIONTYPE" val="3"/>
  <p:tag name="COLORS" val="-2;-2;-2;-2;-1;-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TitleOnSlide01"/>
  <p:tag name="SHAPECLASSPROTECTIONTYPE" val="3"/>
  <p:tag name="COLORS" val="-2;-2;-2;-2;-1;-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CONTEN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CONTENT PLACEHOLDER 5_SHAPECLASSPROTECTIONTYPE" val="3"/>
  <p:tag name="PICTURE 4_SHAPECLASSPROTECTIONTYPE" val="31"/>
  <p:tag name="TEXTBOX 6_SHAPECLASSPROTECTIONTYPE" val="63"/>
  <p:tag name="TEXTBOX 7_SHAPECLASSPROTECTIONTYPE" val="47"/>
  <p:tag name="TITLE 1_SHAPECLASSPROTECTIONTYPE" val="3"/>
  <p:tag name="CONTENT PLACEHOLDER 2_SHAPECLASSPROTECTIONTYPE" val="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itleOnSlide"/>
  <p:tag name="SHAPECLASSPROTECTIONTYPE" val="0"/>
  <p:tag name="COLORS" val="-2;-2;-2;-2;SlideTitleFontColor;-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ageNumber"/>
  <p:tag name="SHAPECLASSPROTECTIONTYPE" val="4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TitleOnSlide01"/>
  <p:tag name="SHAPECLASSPROTECTIONTYPE" val="3"/>
  <p:tag name="COLORS" val="-2;-2;-2;-2;-1;-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CONTEN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CONTENT PLACEHOLDER 5_SHAPECLASSPROTECTIONTYPE" val="3"/>
  <p:tag name="PICTURE 4_SHAPECLASSPROTECTIONTYPE" val="31"/>
  <p:tag name="TEXTBOX 6_SHAPECLASSPROTECTIONTYPE" val="63"/>
  <p:tag name="TEXTBOX 7_SHAPECLASSPROTECTIONTYPE" val="47"/>
  <p:tag name="TITLE 1_SHAPECLASSPROTECTIONTYPE" val="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ageNumber"/>
  <p:tag name="SHAPECLASSPROTECTIONTYPE" val="4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StandardContent"/>
  <p:tag name="SHAPECLASSPROTECTIONTYPE" val="3"/>
  <p:tag name="COLORS" val="-2;-2;-2;-2;-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"/>
  <p:tag name="FONTSETCLASSNAME" val="FontSet1"/>
  <p:tag name="COLORSETCLASSNAME" val="ColorSet1"/>
  <p:tag name="MLI" val="1"/>
  <p:tag name="SHAPESETGROUPCLASSNAME" val="ShapeSetGroup2"/>
  <p:tag name="COLORSETGROUPCLASSNAME" val="ColorSetGroupLight"/>
  <p:tag name="FONTSETGROUPCLASSNAME" val="FontSetGroup2"/>
  <p:tag name="SHAPECLASSPROTECTIONTYPE" val="31"/>
  <p:tag name="SHAPESETCLASSNAME" val="Slide"/>
  <p:tag name="SHAPECLASSNAME" val="PageNumber"/>
  <p:tag name="COLORS" val="-2;-2;-2;-2;SlideFooterFontColor;-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TitleOnSlide01"/>
  <p:tag name="SHAPECLASSPROTECTIONTYPE" val="3"/>
  <p:tag name="COLORS" val="-2;-2;-2;-2;-1;-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-1;-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LargeTextBox"/>
  <p:tag name="SHAPECLASSPROTECTIONTYPE" val="3"/>
  <p:tag name="COLORS" val="-2;-2;-2;-2;-1;-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ENDSLIDE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End001Rectangle"/>
  <p:tag name="SHAPECLASSPROTECTIONTYPE" val="27"/>
  <p:tag name="SHAPESETCLASSNAME" val="ENDSLIDE"/>
  <p:tag name="MLI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SLIDE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LargeTextBox"/>
  <p:tag name="SHAPECLASSPROTECTIONTYPE" val="0"/>
  <p:tag name="COLORS" val="-2;-2;-2;-2;SlideTextFontColor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AddInfoFont"/>
  <p:tag name="FONTSETCLASSNAME" val="FontSet1"/>
  <p:tag name="COLORS" val="-2;-2;-2;-2;SlideFooterFontColor;-2"/>
  <p:tag name="COLORSETCLASSNAME" val="ColorSet1"/>
  <p:tag name="SCRIPT" val="1"/>
  <p:tag name="FIELDS" val="ADDINFO;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AdditonalInformations"/>
  <p:tag name="SHAPECLASSPROTECTIONTYPE" val="4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"/>
  <p:tag name="FONTSETCLASSNAME" val="FontSet1"/>
  <p:tag name="COLORS" val="-2;-2;-2;-2;SlideFooterFontColor;-2"/>
  <p:tag name="COLORSETCLASSNAME" val="ColorSet1"/>
  <p:tag name="SCRIPT" val="1"/>
  <p:tag name="FIELDS" val="DIVISION;CONTENTOWNER;DATE;ISONUMBER;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Footer"/>
  <p:tag name="SHAPECLASSPROTECTIONTYPE" val="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Footer"/>
  <p:tag name="SHAPECLASSPROTECTIONTYPE" val="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" val="-2;-2;-2;-2;-2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PROTECTIONTYPE" val="3"/>
  <p:tag name="SHAPECLASSNAME" val="LargeTextBox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SlideTitleFont"/>
  <p:tag name="FONTSETCLASSNAME" val="FontSet1"/>
  <p:tag name="COLORS" val="-2;-2;-2;-2;TitleSlideTitleFont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TitleOnTitleSlide"/>
  <p:tag name="SHAPECLASSPROTECTIONTYPE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Subtitle"/>
  <p:tag name="SHAPECLASSPROTECTIONTYPE" val="3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PhilipsLogoLarge"/>
  <p:tag name="SHAPECLASSFILE" val="PHLRTR2$C.gif"/>
  <p:tag name="SHAPECLASSPROTECTIONTYPE" val="3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"/>
  <p:tag name="FONTSETCLASSNAME" val="FontSet1"/>
  <p:tag name="COLORSETCLASSNAME" val="ColorSet1"/>
  <p:tag name="MLI" val="1"/>
  <p:tag name="SHAPESETGROUPCLASSNAME" val="ShapeSetGroup2"/>
  <p:tag name="COLORSETGROUPCLASSNAME" val="ColorSetGroupLight"/>
  <p:tag name="FONTSETGROUPCLASSNAME" val="FontSetGroup2"/>
  <p:tag name="SHAPECLASSPROTECTIONTYPE" val="31"/>
  <p:tag name="COLORS" val="-2;-2;-2;-2;SlideColor;-2"/>
  <p:tag name="SHAPESETCLASSNAME" val="TitleSlide"/>
  <p:tag name="SHAPECLASSNAME" val="HiddenPageNumb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PICTURE 4_SHAPECLASSPROTECTIONTYPE" val="31"/>
  <p:tag name="TEXTBOX 5_SHAPECLASSPROTECTIONTYPE" val="63"/>
  <p:tag name="TEXTBOX 6_SHAPECLASSPROTECTIONTYPE" val="63"/>
  <p:tag name="TEXTBOX 7_SHAPECLASSPROTECTIONTYPE" val="63"/>
  <p:tag name="TITLE 1_SHAPECLASSPROTECTIONTYPE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  <p:tag name="SHAPECLASSPROTECTIONTYPE" val="27"/>
  <p:tag name="SHAPESETCLASSNAME" val="TITLE"/>
  <p:tag name="MLI" val="1"/>
  <p:tag name="COLORS" val="PhilColorsBlue3;Scheme5;-2;-2;-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SlideAuthorFontC"/>
  <p:tag name="FONTSETCLASSNAME" val="FontSet1"/>
  <p:tag name="COLORS" val="-2;-2;-2;-2;TitleSlideTextFontColorLight;-2"/>
  <p:tag name="COLORSETCLASSNAME" val="ColorSet1"/>
  <p:tag name="SCRIPT" val="1"/>
  <p:tag name="FIELDS" val="AUTHOR;"/>
  <p:tag name="MLI" val="1"/>
  <p:tag name="SHAPESETGROUPCLASSNAME" val="ShapeSetGroup2"/>
  <p:tag name="SHAPESETCLASSNAME" val="TITLE"/>
  <p:tag name="COLORSETGROUPCLASSNAME" val="ColorSetGroupLight"/>
  <p:tag name="FONTSETGROUPCLASSNAME" val="FontSetGroup1"/>
  <p:tag name="SHAPECLASSNAME" val="Author"/>
  <p:tag name="SHAPECLASSPROTECTIONTYPE" val="6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SlideTextFontC"/>
  <p:tag name="FONTSETCLASSNAME" val="FontSet1"/>
  <p:tag name="COLORS" val="-2;-2;-2;-2;TitleSlideTextFontColorLight;-2"/>
  <p:tag name="COLORSETCLASSNAME" val="ColorSet1"/>
  <p:tag name="SCRIPT" val="1"/>
  <p:tag name="FIELDS" val="DIVISION;"/>
  <p:tag name="MLI" val="1"/>
  <p:tag name="SHAPESETGROUPCLASSNAME" val="ShapeSetGroup2"/>
  <p:tag name="SHAPESETCLASSNAME" val="TITLE"/>
  <p:tag name="COLORSETGROUPCLASSNAME" val="ColorSetGroupLight"/>
  <p:tag name="FONTSETGROUPCLASSNAME" val="FontSetGroup1"/>
  <p:tag name="SHAPECLASSNAME" val="Division"/>
  <p:tag name="SHAPECLASSPROTECTIONTYPE" val="6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SlideTextFontC"/>
  <p:tag name="FONTSETCLASSNAME" val="FontSet1"/>
  <p:tag name="COLORS" val="-2;-2;-2;-2;TitleSlideTextFontColorLight;-2"/>
  <p:tag name="COLORSETCLASSNAME" val="ColorSet1"/>
  <p:tag name="SCRIPT" val="1"/>
  <p:tag name="FIELDS" val="DATE;"/>
  <p:tag name="MLI" val="1"/>
  <p:tag name="SHAPESETGROUPCLASSNAME" val="ShapeSetGroup2"/>
  <p:tag name="SHAPESETCLASSNAME" val="TITLE"/>
  <p:tag name="COLORSETGROUPCLASSNAME" val="ColorSetGroupLight"/>
  <p:tag name="FONTSETGROUPCLASSNAME" val="FontSetGroup1"/>
  <p:tag name="SHAPECLASSNAME" val="Date"/>
  <p:tag name="SHAPECLASSPROTECTIONTYPE" val="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PROTECTIONTYPE" val="31"/>
  <p:tag name="SHAPECLASSNAME" val="HiddenFoot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"/>
  <p:tag name="COLORSETGROUPCLASSNAME" val="ColorSetGroupLight"/>
  <p:tag name="FONTSETGROUPCLASSNAME" val="FontSetGroup1"/>
  <p:tag name="SHAPECLASSNAME" val="PhilipsLogoLarge"/>
  <p:tag name="SHAPECLASSFILE" val="PHGMCWORDMARK2008$C.emf"/>
  <p:tag name="SHAPECLASSPROTECTIONTYPE" val="3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"/>
  <p:tag name="COLORSETGROUPCLASSNAME" val="ColorSetGroupLight"/>
  <p:tag name="FONTSETGROUPCLASSNAME" val="FontSetGroup1"/>
  <p:tag name="SHAPECLASSNAME" val="InnovationYou"/>
  <p:tag name="SHAPECLASSFILE" val="PHINNOVATION$C.emf"/>
  <p:tag name="SHAPECLASSPROTECTIONTYPE" val="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SlideTitleFontC"/>
  <p:tag name="FONTSETCLASSNAME" val="FontSet1"/>
  <p:tag name="COLORSETCLASSNAME" val="ColorSet1"/>
  <p:tag name="MLI" val="1"/>
  <p:tag name="SHAPESETGROUPCLASSNAME" val="ShapeSetGroup2"/>
  <p:tag name="SHAPESETCLASSNAME" val="TITLE"/>
  <p:tag name="COLORSETGROUPCLASSNAME" val="ColorSetGroupLight"/>
  <p:tag name="FONTSETGROUPCLASSNAME" val="FontSetGroup1"/>
  <p:tag name="SHAPECLASSNAME" val="TitleOnTitleSlide"/>
  <p:tag name="SHAPECLASSPROTECTIONTYPE" val="3"/>
  <p:tag name="COLORS" val="-2;-2;-2;-2;TitleSlideTitleFontColorLight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-1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LargeTextBox"/>
  <p:tag name="SHAPECLASSPROTECTIONTYPE" val="3"/>
  <p:tag name="COLORS" val="-2;-2;-2;-2;-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CONTEN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CONTENT PLACEHOLDER 5_SHAPECLASSPROTECTIONTYPE" val="3"/>
  <p:tag name="PICTURE 4_SHAPECLASSPROTECTIONTYPE" val="31"/>
  <p:tag name="TEXTBOX 6_SHAPECLASSPROTECTIONTYPE" val="63"/>
  <p:tag name="TEXTBOX 7_SHAPECLASSPROTECTIONTYPE" val="47"/>
  <p:tag name="TITLE 1_SHAPECLASSPROTECTIONTYPE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PROTECTIONTYPE" val="31"/>
  <p:tag name="SHAPECLASSNAME" val="HiddenPageNumb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ageNumber"/>
  <p:tag name="SHAPECLASSPROTECTIONTYPE" val="4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StandardContent"/>
  <p:tag name="SHAPECLASSPROTECTIONTYPE" val="3"/>
  <p:tag name="COLORS" val="-2;-2;-2;-2;-1;-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TitleOnSlide01"/>
  <p:tag name="SHAPECLASSPROTECTIONTYPE" val="3"/>
  <p:tag name="COLORS" val="-2;-2;-2;-2;-1;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CONTEN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CONTENT PLACEHOLDER 5_SHAPECLASSPROTECTIONTYPE" val="3"/>
  <p:tag name="PICTURE 4_SHAPECLASSPROTECTIONTYPE" val="31"/>
  <p:tag name="TEXTBOX 6_SHAPECLASSPROTECTIONTYPE" val="63"/>
  <p:tag name="TEXTBOX 7_SHAPECLASSPROTECTIONTYPE" val="47"/>
  <p:tag name="TITLE 1_SHAPECLASSPROTECTIONTYPE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ageNumber"/>
  <p:tag name="SHAPECLASSPROTECTIONTYPE" val="4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COLORSETGROUPCLASSNAME" val="ColorSetGroupLight"/>
  <p:tag name="FONTSETGROUPCLASSNAME" val="FontSetGroup1"/>
  <p:tag name="SHAPECLASSNAME" val="HiddenDate"/>
  <p:tag name="SHAPECLASSPROTECTIONTYPE" val="3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StandardContent"/>
  <p:tag name="SHAPECLASSPROTECTIONTYPE" val="3"/>
  <p:tag name="COLORS" val="-2;-2;-2;-2;-1;-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TitleOnSlide01"/>
  <p:tag name="SHAPECLASSPROTECTIONTYPE" val="3"/>
  <p:tag name="COLORS" val="-2;-2;-2;-2;-1;-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-1;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LargeTextBox"/>
  <p:tag name="SHAPECLASSPROTECTIONTYPE" val="3"/>
  <p:tag name="COLORS" val="-2;-2;-2;-2;-1;-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FooterG1"/>
  <p:tag name="SHAPECLASSPROTECTIONTYPE" val="3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-1;-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LargeTextBox"/>
  <p:tag name="SHAPECLASSPROTECTIONTYPE" val="3"/>
  <p:tag name="COLORS" val="-2;-2;-2;-2;-1;-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CONTEN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CONTENT PLACEHOLDER 5_SHAPECLASSPROTECTIONTYPE" val="3"/>
  <p:tag name="PICTURE 4_SHAPECLASSPROTECTIONTYPE" val="31"/>
  <p:tag name="TEXTBOX 6_SHAPECLASSPROTECTIONTYPE" val="63"/>
  <p:tag name="TEXTBOX 7_SHAPECLASSPROTECTIONTYPE" val="47"/>
  <p:tag name="TITLE 1_SHAPECLASSPROTECTIONTYPE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ageNumber"/>
  <p:tag name="SHAPECLASSPROTECTIONTYPE" val="4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DateG1"/>
  <p:tag name="SHAPECLASSPROTECTIONTYPE" val="3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" val="-2;-2;-2;-2;SlideTextFontColorDark;-2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StandardContent"/>
  <p:tag name="SHAPECLASSPROTECTIONTYPE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" val="-2;-2;-2;-2;SlideTitelFontColorDark;-2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TitleOnSlide01"/>
  <p:tag name="SHAPECLASSPROTECTIONTYPE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LargeTextBox"/>
  <p:tag name="SHAPECLASSPROTECTIONTYPE" val="0"/>
  <p:tag name="COLORS" val="Scheme1;Scheme1;-2;-2;-1;-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PageNoG1"/>
  <p:tag name="SHAPECLASSPROTECTIONTYPE" val="3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-1;-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LargeTextBox"/>
  <p:tag name="SHAPECLASSPROTECTIONTYPE" val="3"/>
  <p:tag name="COLORS" val="-2;-2;-2;-2;-1;-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CONTEN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CONTENT PLACEHOLDER 5_SHAPECLASSPROTECTIONTYPE" val="3"/>
  <p:tag name="PICTURE 4_SHAPECLASSPROTECTIONTYPE" val="31"/>
  <p:tag name="TEXTBOX 6_SHAPECLASSPROTECTIONTYPE" val="63"/>
  <p:tag name="TEXTBOX 7_SHAPECLASSPROTECTIONTYPE" val="47"/>
  <p:tag name="TITLE 1_SHAPECLASSPROTECTIONTYPE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PageNumber"/>
  <p:tag name="SHAPECLASSPROTECTIONTYPE" val="4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StandardContent"/>
  <p:tag name="SHAPECLASSPROTECTIONTYPE" val="3"/>
  <p:tag name="COLORS" val="-2;-2;-2;-2;-1;-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CONTENT"/>
  <p:tag name="COLORSETGROUPCLASSNAME" val="ColorSetGroupLight"/>
  <p:tag name="FONTSETGROUPCLASSNAME" val="FontSetGroup1"/>
  <p:tag name="SHAPECLASSNAME" val="TitleOnSlide01"/>
  <p:tag name="SHAPECLASSPROTECTIONTYPE" val="3"/>
  <p:tag name="COLORS" val="-2;-2;-2;-2;-1;-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heme/theme1.xml><?xml version="1.0" encoding="utf-8"?>
<a:theme xmlns:a="http://schemas.openxmlformats.org/drawingml/2006/main" name="Standarddesign">
  <a:themeElements>
    <a:clrScheme name="Benutzerdefiniert 1">
      <a:dk1>
        <a:srgbClr val="000000"/>
      </a:dk1>
      <a:lt1>
        <a:srgbClr val="FFFFFF"/>
      </a:lt1>
      <a:dk2>
        <a:srgbClr val="CCCEDB"/>
      </a:dk2>
      <a:lt2>
        <a:srgbClr val="000000"/>
      </a:lt2>
      <a:accent1>
        <a:srgbClr val="0089C4"/>
      </a:accent1>
      <a:accent2>
        <a:srgbClr val="1E9D8B"/>
      </a:accent2>
      <a:accent3>
        <a:srgbClr val="5B8F22"/>
      </a:accent3>
      <a:accent4>
        <a:srgbClr val="E98300"/>
      </a:accent4>
      <a:accent5>
        <a:srgbClr val="CD202C"/>
      </a:accent5>
      <a:accent6>
        <a:srgbClr val="7D0063"/>
      </a:accent6>
      <a:hlink>
        <a:srgbClr val="0089C4"/>
      </a:hlink>
      <a:folHlink>
        <a:srgbClr val="1E9D8B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CCEDB"/>
        </a:lt2>
        <a:accent1>
          <a:srgbClr val="0089C4"/>
        </a:accent1>
        <a:accent2>
          <a:srgbClr val="1E9D8B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1A8E7D"/>
        </a:accent6>
        <a:hlink>
          <a:srgbClr val="5B8F22"/>
        </a:hlink>
        <a:folHlink>
          <a:srgbClr val="E98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PhCST">
      <a:dk1>
        <a:srgbClr val="000000"/>
      </a:dk1>
      <a:lt1>
        <a:srgbClr val="FFFFFF"/>
      </a:lt1>
      <a:dk2>
        <a:srgbClr val="000000"/>
      </a:dk2>
      <a:lt2>
        <a:srgbClr val="9EA1B2"/>
      </a:lt2>
      <a:accent1>
        <a:srgbClr val="91C7FF"/>
      </a:accent1>
      <a:accent2>
        <a:srgbClr val="0B5ED7"/>
      </a:accent2>
      <a:accent3>
        <a:srgbClr val="FFBB57"/>
      </a:accent3>
      <a:accent4>
        <a:srgbClr val="00A7BC"/>
      </a:accent4>
      <a:accent5>
        <a:srgbClr val="DB8BD5"/>
      </a:accent5>
      <a:accent6>
        <a:srgbClr val="7CBD2A"/>
      </a:accent6>
      <a:hlink>
        <a:srgbClr val="0B5ED7"/>
      </a:hlink>
      <a:folHlink>
        <a:srgbClr val="AC0098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EA1B2"/>
        </a:lt2>
        <a:accent1>
          <a:srgbClr val="C1E3EB"/>
        </a:accent1>
        <a:accent2>
          <a:srgbClr val="69C3DA"/>
        </a:accent2>
        <a:accent3>
          <a:srgbClr val="FFFFFF"/>
        </a:accent3>
        <a:accent4>
          <a:srgbClr val="000000"/>
        </a:accent4>
        <a:accent5>
          <a:srgbClr val="DDEFF3"/>
        </a:accent5>
        <a:accent6>
          <a:srgbClr val="5EB0C5"/>
        </a:accent6>
        <a:hlink>
          <a:srgbClr val="FFBB57"/>
        </a:hlink>
        <a:folHlink>
          <a:srgbClr val="005A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10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11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12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13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14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15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16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17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18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19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2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20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21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22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23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24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25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26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27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28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29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3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4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5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6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7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8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9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Default3C</Template>
  <TotalTime>1703</TotalTime>
  <Words>1816</Words>
  <Application>Microsoft Office PowerPoint</Application>
  <PresentationFormat>On-screen Show (4:3)</PresentationFormat>
  <Paragraphs>439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Standarddesign</vt:lpstr>
      <vt:lpstr>1_Standarddesign</vt:lpstr>
      <vt:lpstr>MR Knowlegde sharing 2015_2</vt:lpstr>
      <vt:lpstr>Technical check list in case of IQ problems</vt:lpstr>
      <vt:lpstr>Technical Part Review (1)</vt:lpstr>
      <vt:lpstr>Technical Part Review (2)</vt:lpstr>
      <vt:lpstr>Why TPR?</vt:lpstr>
      <vt:lpstr>CSI project updates</vt:lpstr>
      <vt:lpstr>PowerPoint Presentation</vt:lpstr>
      <vt:lpstr>New Low level FRU´s</vt:lpstr>
      <vt:lpstr>Update shock indicators </vt:lpstr>
      <vt:lpstr>Coil improvement - completed</vt:lpstr>
      <vt:lpstr>Coil improvements - completed</vt:lpstr>
      <vt:lpstr>Coil improvements - completed</vt:lpstr>
      <vt:lpstr>Coil improvements – In progress</vt:lpstr>
      <vt:lpstr>Coil improvements – In progress</vt:lpstr>
      <vt:lpstr>InCenter updates – User Profile</vt:lpstr>
      <vt:lpstr>MR Helpdesk communication</vt:lpstr>
      <vt:lpstr>Software - computer matrix</vt:lpstr>
      <vt:lpstr>Maintenance SW Release overview</vt:lpstr>
      <vt:lpstr>Software Planning: (NPI)</vt:lpstr>
      <vt:lpstr>Security Fix 2014</vt:lpstr>
      <vt:lpstr>FCO efficiency RS Installations</vt:lpstr>
      <vt:lpstr>DDAS info</vt:lpstr>
      <vt:lpstr>PRD update w.r.t Protective Earth</vt:lpstr>
      <vt:lpstr>Protective Earth MR system</vt:lpstr>
      <vt:lpstr>PowerPoint Presentation</vt:lpstr>
      <vt:lpstr>Incoming Power MR system</vt:lpstr>
      <vt:lpstr>PRD changes</vt:lpstr>
      <vt:lpstr>PRD changes</vt:lpstr>
      <vt:lpstr>New Safety marking sheet with new R5 systems</vt:lpstr>
      <vt:lpstr>Future MRI installations LATAM</vt:lpstr>
      <vt:lpstr>PM changes</vt:lpstr>
      <vt:lpstr>RADAR example: Magnet monitoring overview</vt:lpstr>
      <vt:lpstr>RADAR Architecture</vt:lpstr>
      <vt:lpstr>PowerPoint Presentation</vt:lpstr>
      <vt:lpstr>True Reachability ranking LATAM</vt:lpstr>
      <vt:lpstr>Proactive monitoring LATAM</vt:lpstr>
      <vt:lpstr>PowerPoint Presentation</vt:lpstr>
    </vt:vector>
  </TitlesOfParts>
  <Company>Philips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 Specialist training 2014_2</dc:title>
  <dc:creator>KUNST, FRED</dc:creator>
  <cp:lastModifiedBy>Fred Kunst</cp:lastModifiedBy>
  <cp:revision>62</cp:revision>
  <dcterms:created xsi:type="dcterms:W3CDTF">2014-08-21T07:10:57Z</dcterms:created>
  <dcterms:modified xsi:type="dcterms:W3CDTF">2015-07-21T02:28:08Z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CST">
    <vt:lpwstr>Fred Kunst</vt:lpwstr>
  </property>
  <property fmtid="{D5CDD505-2E9C-101B-9397-08002B2CF9AE}" pid="3" name="Sector">
    <vt:lpwstr>South LATAM Operations</vt:lpwstr>
  </property>
  <property fmtid="{D5CDD505-2E9C-101B-9397-08002B2CF9AE}" pid="4" name="Date">
    <vt:lpwstr>October 2014</vt:lpwstr>
  </property>
  <property fmtid="{D5CDD505-2E9C-101B-9397-08002B2CF9AE}" pid="5" name="Confidential">
    <vt:lpwstr>Confidential</vt:lpwstr>
  </property>
  <property fmtid="{D5CDD505-2E9C-101B-9397-08002B2CF9AE}" pid="6" name="CSTDocumentType">
    <vt:lpwstr>CSTPresentation</vt:lpwstr>
  </property>
</Properties>
</file>