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3.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4.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handoutMasterIdLst>
    <p:handoutMasterId r:id="rId131"/>
  </p:handoutMasterIdLst>
  <p:sldIdLst>
    <p:sldId id="256" r:id="rId2"/>
    <p:sldId id="439"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413" r:id="rId43"/>
    <p:sldId id="414" r:id="rId44"/>
    <p:sldId id="410" r:id="rId45"/>
    <p:sldId id="411" r:id="rId46"/>
    <p:sldId id="412" r:id="rId47"/>
    <p:sldId id="418" r:id="rId48"/>
    <p:sldId id="419" r:id="rId49"/>
    <p:sldId id="420" r:id="rId50"/>
    <p:sldId id="421" r:id="rId51"/>
    <p:sldId id="422" r:id="rId52"/>
    <p:sldId id="423" r:id="rId53"/>
    <p:sldId id="308" r:id="rId54"/>
    <p:sldId id="310" r:id="rId55"/>
    <p:sldId id="311" r:id="rId56"/>
    <p:sldId id="312" r:id="rId57"/>
    <p:sldId id="313" r:id="rId58"/>
    <p:sldId id="314" r:id="rId59"/>
    <p:sldId id="315" r:id="rId60"/>
    <p:sldId id="316" r:id="rId61"/>
    <p:sldId id="317" r:id="rId62"/>
    <p:sldId id="319" r:id="rId63"/>
    <p:sldId id="320" r:id="rId64"/>
    <p:sldId id="321" r:id="rId65"/>
    <p:sldId id="322" r:id="rId66"/>
    <p:sldId id="323" r:id="rId67"/>
    <p:sldId id="325" r:id="rId68"/>
    <p:sldId id="326" r:id="rId69"/>
    <p:sldId id="433" r:id="rId70"/>
    <p:sldId id="328" r:id="rId71"/>
    <p:sldId id="434" r:id="rId72"/>
    <p:sldId id="330" r:id="rId73"/>
    <p:sldId id="435" r:id="rId74"/>
    <p:sldId id="436" r:id="rId75"/>
    <p:sldId id="438"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85" r:id="rId93"/>
    <p:sldId id="425" r:id="rId94"/>
    <p:sldId id="426" r:id="rId95"/>
    <p:sldId id="427" r:id="rId96"/>
    <p:sldId id="428" r:id="rId97"/>
    <p:sldId id="429" r:id="rId98"/>
    <p:sldId id="430" r:id="rId99"/>
    <p:sldId id="387" r:id="rId100"/>
    <p:sldId id="432" r:id="rId101"/>
    <p:sldId id="386" r:id="rId102"/>
    <p:sldId id="363" r:id="rId103"/>
    <p:sldId id="383" r:id="rId104"/>
    <p:sldId id="396" r:id="rId105"/>
    <p:sldId id="397" r:id="rId106"/>
    <p:sldId id="398" r:id="rId107"/>
    <p:sldId id="417" r:id="rId108"/>
    <p:sldId id="365" r:id="rId109"/>
    <p:sldId id="368" r:id="rId110"/>
    <p:sldId id="369" r:id="rId111"/>
    <p:sldId id="401" r:id="rId112"/>
    <p:sldId id="402" r:id="rId113"/>
    <p:sldId id="371" r:id="rId114"/>
    <p:sldId id="384" r:id="rId115"/>
    <p:sldId id="374" r:id="rId116"/>
    <p:sldId id="375" r:id="rId117"/>
    <p:sldId id="376" r:id="rId118"/>
    <p:sldId id="377" r:id="rId119"/>
    <p:sldId id="379" r:id="rId120"/>
    <p:sldId id="394" r:id="rId121"/>
    <p:sldId id="407" r:id="rId122"/>
    <p:sldId id="403" r:id="rId123"/>
    <p:sldId id="404" r:id="rId124"/>
    <p:sldId id="408" r:id="rId125"/>
    <p:sldId id="399" r:id="rId126"/>
    <p:sldId id="400" r:id="rId127"/>
    <p:sldId id="406" r:id="rId128"/>
    <p:sldId id="415" r:id="rId129"/>
  </p:sldIdLst>
  <p:sldSz cx="9144000" cy="6858000" type="screen4x3"/>
  <p:notesSz cx="6858000" cy="9144000"/>
  <p:custDataLst>
    <p:tags r:id="rId132"/>
  </p:custDataLst>
  <p:defaultTextStyle>
    <a:defPPr>
      <a:defRPr lang="en-US"/>
    </a:defPPr>
    <a:lvl1pPr algn="l" rtl="0" fontAlgn="base">
      <a:spcBef>
        <a:spcPct val="0"/>
      </a:spcBef>
      <a:spcAft>
        <a:spcPct val="0"/>
      </a:spcAft>
      <a:buNone/>
      <a:defRPr lang="en-US" sz="2000" b="0" i="0" u="none" kern="1200">
        <a:solidFill>
          <a:srgbClr val="000000"/>
        </a:solidFill>
        <a:latin typeface="Arial"/>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98"/>
    <a:srgbClr val="FF0000"/>
    <a:srgbClr val="FF6600"/>
    <a:srgbClr val="D0E393"/>
    <a:srgbClr val="008080"/>
    <a:srgbClr val="EDC5EA"/>
    <a:srgbClr val="FED998"/>
    <a:srgbClr val="D9EEB4"/>
    <a:srgbClr val="ACE0E4"/>
    <a:srgbClr val="C1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27" autoAdjust="0"/>
  </p:normalViewPr>
  <p:slideViewPr>
    <p:cSldViewPr>
      <p:cViewPr varScale="1">
        <p:scale>
          <a:sx n="88" d="100"/>
          <a:sy n="88" d="100"/>
        </p:scale>
        <p:origin x="-138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ly16519\AppData\Local\Microsoft\Windows\Temporary%20Internet%20Files\Content.Outlook\CFTB4999\Snapshot%20overview%20Ingenia%20-%20installation%20status%20-%20FR-%202005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510203973784614"/>
          <c:y val="0.19333239300480287"/>
          <c:w val="0.53496389435633918"/>
          <c:h val="0.58924289575441668"/>
        </c:manualLayout>
      </c:layout>
      <c:barChart>
        <c:barDir val="col"/>
        <c:grouping val="stacked"/>
        <c:varyColors val="0"/>
        <c:ser>
          <c:idx val="2"/>
          <c:order val="0"/>
          <c:tx>
            <c:strRef>
              <c:f>statistics!$B$2</c:f>
              <c:strCache>
                <c:ptCount val="1"/>
                <c:pt idx="0">
                  <c:v>Snapshot within spec</c:v>
                </c:pt>
              </c:strCache>
            </c:strRef>
          </c:tx>
          <c:spPr>
            <a:solidFill>
              <a:srgbClr val="92D050"/>
            </a:solidFill>
          </c:spPr>
          <c:invertIfNegative val="0"/>
          <c:cat>
            <c:strRef>
              <c:f>statistics!$A$3:$A$88</c:f>
              <c:strCache>
                <c:ptCount val="86"/>
                <c:pt idx="0">
                  <c:v>Wk39</c:v>
                </c:pt>
                <c:pt idx="1">
                  <c:v>Wk40</c:v>
                </c:pt>
                <c:pt idx="2">
                  <c:v>Wk41</c:v>
                </c:pt>
                <c:pt idx="3">
                  <c:v>Wk42</c:v>
                </c:pt>
                <c:pt idx="4">
                  <c:v>Wk43</c:v>
                </c:pt>
                <c:pt idx="5">
                  <c:v>Wk44</c:v>
                </c:pt>
                <c:pt idx="6">
                  <c:v>Wk45</c:v>
                </c:pt>
                <c:pt idx="7">
                  <c:v>Wk46</c:v>
                </c:pt>
                <c:pt idx="8">
                  <c:v>Wk47</c:v>
                </c:pt>
                <c:pt idx="9">
                  <c:v>Wk48</c:v>
                </c:pt>
                <c:pt idx="10">
                  <c:v>Wk49</c:v>
                </c:pt>
                <c:pt idx="11">
                  <c:v>Wk50</c:v>
                </c:pt>
                <c:pt idx="12">
                  <c:v>Wk51</c:v>
                </c:pt>
                <c:pt idx="13">
                  <c:v>Wk52</c:v>
                </c:pt>
                <c:pt idx="14">
                  <c:v>Wk1</c:v>
                </c:pt>
                <c:pt idx="15">
                  <c:v>Wk2</c:v>
                </c:pt>
                <c:pt idx="16">
                  <c:v>Wk3</c:v>
                </c:pt>
                <c:pt idx="17">
                  <c:v>Wk4</c:v>
                </c:pt>
                <c:pt idx="18">
                  <c:v>Wk5</c:v>
                </c:pt>
                <c:pt idx="19">
                  <c:v>Wk6</c:v>
                </c:pt>
                <c:pt idx="20">
                  <c:v>Wk7</c:v>
                </c:pt>
                <c:pt idx="21">
                  <c:v>Wk8</c:v>
                </c:pt>
                <c:pt idx="22">
                  <c:v>Wk9</c:v>
                </c:pt>
                <c:pt idx="23">
                  <c:v>Wk10</c:v>
                </c:pt>
                <c:pt idx="24">
                  <c:v>Wk11</c:v>
                </c:pt>
                <c:pt idx="25">
                  <c:v>Wk12</c:v>
                </c:pt>
                <c:pt idx="26">
                  <c:v>Wk13</c:v>
                </c:pt>
                <c:pt idx="27">
                  <c:v>Wk14</c:v>
                </c:pt>
                <c:pt idx="28">
                  <c:v>Wk15</c:v>
                </c:pt>
                <c:pt idx="29">
                  <c:v>Wk16</c:v>
                </c:pt>
                <c:pt idx="30">
                  <c:v>Wk17</c:v>
                </c:pt>
                <c:pt idx="31">
                  <c:v>Wk18</c:v>
                </c:pt>
                <c:pt idx="32">
                  <c:v>Wk19</c:v>
                </c:pt>
                <c:pt idx="33">
                  <c:v>Wk20</c:v>
                </c:pt>
                <c:pt idx="34">
                  <c:v>Wk21</c:v>
                </c:pt>
                <c:pt idx="35">
                  <c:v>Wk22</c:v>
                </c:pt>
                <c:pt idx="36">
                  <c:v>Wk23</c:v>
                </c:pt>
                <c:pt idx="37">
                  <c:v>Wk24</c:v>
                </c:pt>
                <c:pt idx="38">
                  <c:v>Wk25</c:v>
                </c:pt>
                <c:pt idx="39">
                  <c:v>Wk26</c:v>
                </c:pt>
                <c:pt idx="40">
                  <c:v>Wk27</c:v>
                </c:pt>
                <c:pt idx="41">
                  <c:v>Wk28</c:v>
                </c:pt>
                <c:pt idx="42">
                  <c:v>Wk29</c:v>
                </c:pt>
                <c:pt idx="43">
                  <c:v>Wk30</c:v>
                </c:pt>
                <c:pt idx="44">
                  <c:v>Wk31</c:v>
                </c:pt>
                <c:pt idx="45">
                  <c:v>Wk32</c:v>
                </c:pt>
                <c:pt idx="46">
                  <c:v>Wk33</c:v>
                </c:pt>
                <c:pt idx="47">
                  <c:v>Wk34</c:v>
                </c:pt>
                <c:pt idx="48">
                  <c:v>Wk35</c:v>
                </c:pt>
                <c:pt idx="49">
                  <c:v>Wk36</c:v>
                </c:pt>
                <c:pt idx="50">
                  <c:v>Wk37</c:v>
                </c:pt>
                <c:pt idx="51">
                  <c:v>Wk38</c:v>
                </c:pt>
                <c:pt idx="52">
                  <c:v>Wk39</c:v>
                </c:pt>
                <c:pt idx="53">
                  <c:v>Wk40</c:v>
                </c:pt>
                <c:pt idx="54">
                  <c:v>Wk41</c:v>
                </c:pt>
                <c:pt idx="55">
                  <c:v>Wk42</c:v>
                </c:pt>
                <c:pt idx="56">
                  <c:v>Wk43</c:v>
                </c:pt>
                <c:pt idx="57">
                  <c:v>Wk44</c:v>
                </c:pt>
                <c:pt idx="58">
                  <c:v>Wk45</c:v>
                </c:pt>
                <c:pt idx="59">
                  <c:v>Wk46</c:v>
                </c:pt>
                <c:pt idx="60">
                  <c:v>Wk47</c:v>
                </c:pt>
                <c:pt idx="61">
                  <c:v>Wk48</c:v>
                </c:pt>
                <c:pt idx="62">
                  <c:v>Wk49</c:v>
                </c:pt>
                <c:pt idx="63">
                  <c:v>Wk50</c:v>
                </c:pt>
                <c:pt idx="64">
                  <c:v>Wk51</c:v>
                </c:pt>
                <c:pt idx="65">
                  <c:v>Wk52</c:v>
                </c:pt>
                <c:pt idx="66">
                  <c:v>Wk1</c:v>
                </c:pt>
                <c:pt idx="67">
                  <c:v>Wk2</c:v>
                </c:pt>
                <c:pt idx="68">
                  <c:v>Wk3</c:v>
                </c:pt>
                <c:pt idx="69">
                  <c:v>Wk4</c:v>
                </c:pt>
                <c:pt idx="70">
                  <c:v>Wk5</c:v>
                </c:pt>
                <c:pt idx="71">
                  <c:v>Wk6</c:v>
                </c:pt>
                <c:pt idx="72">
                  <c:v>Wk7</c:v>
                </c:pt>
                <c:pt idx="73">
                  <c:v>Wk8</c:v>
                </c:pt>
                <c:pt idx="74">
                  <c:v>Wk9</c:v>
                </c:pt>
                <c:pt idx="75">
                  <c:v>Wk10</c:v>
                </c:pt>
                <c:pt idx="76">
                  <c:v>Wk11</c:v>
                </c:pt>
                <c:pt idx="77">
                  <c:v>Wk12</c:v>
                </c:pt>
                <c:pt idx="78">
                  <c:v>Wk13</c:v>
                </c:pt>
                <c:pt idx="79">
                  <c:v>Wk14</c:v>
                </c:pt>
                <c:pt idx="80">
                  <c:v>Wk15</c:v>
                </c:pt>
                <c:pt idx="81">
                  <c:v>Wk16</c:v>
                </c:pt>
                <c:pt idx="82">
                  <c:v>Wk17</c:v>
                </c:pt>
                <c:pt idx="83">
                  <c:v>Wk18</c:v>
                </c:pt>
                <c:pt idx="84">
                  <c:v>Wk19</c:v>
                </c:pt>
                <c:pt idx="85">
                  <c:v>Wk20</c:v>
                </c:pt>
              </c:strCache>
            </c:strRef>
          </c:cat>
          <c:val>
            <c:numRef>
              <c:f>statistics!$B$3:$B$88</c:f>
              <c:numCache>
                <c:formatCode>General</c:formatCode>
                <c:ptCount val="86"/>
                <c:pt idx="0">
                  <c:v>11</c:v>
                </c:pt>
                <c:pt idx="1">
                  <c:v>29</c:v>
                </c:pt>
                <c:pt idx="2">
                  <c:v>41</c:v>
                </c:pt>
                <c:pt idx="3">
                  <c:v>46</c:v>
                </c:pt>
                <c:pt idx="4">
                  <c:v>49</c:v>
                </c:pt>
                <c:pt idx="5">
                  <c:v>54</c:v>
                </c:pt>
                <c:pt idx="6">
                  <c:v>57</c:v>
                </c:pt>
                <c:pt idx="7">
                  <c:v>61</c:v>
                </c:pt>
                <c:pt idx="8">
                  <c:v>63</c:v>
                </c:pt>
                <c:pt idx="9">
                  <c:v>66</c:v>
                </c:pt>
                <c:pt idx="10">
                  <c:v>73</c:v>
                </c:pt>
                <c:pt idx="11">
                  <c:v>77</c:v>
                </c:pt>
                <c:pt idx="12">
                  <c:v>88</c:v>
                </c:pt>
                <c:pt idx="13">
                  <c:v>98</c:v>
                </c:pt>
                <c:pt idx="14">
                  <c:v>112</c:v>
                </c:pt>
                <c:pt idx="15">
                  <c:v>114</c:v>
                </c:pt>
                <c:pt idx="16">
                  <c:v>115</c:v>
                </c:pt>
                <c:pt idx="17">
                  <c:v>117</c:v>
                </c:pt>
                <c:pt idx="18">
                  <c:v>126</c:v>
                </c:pt>
                <c:pt idx="19">
                  <c:v>130</c:v>
                </c:pt>
                <c:pt idx="20">
                  <c:v>131</c:v>
                </c:pt>
                <c:pt idx="21">
                  <c:v>136</c:v>
                </c:pt>
                <c:pt idx="22">
                  <c:v>140</c:v>
                </c:pt>
                <c:pt idx="23">
                  <c:v>146</c:v>
                </c:pt>
                <c:pt idx="24">
                  <c:v>152</c:v>
                </c:pt>
                <c:pt idx="25">
                  <c:v>160</c:v>
                </c:pt>
                <c:pt idx="26">
                  <c:v>164</c:v>
                </c:pt>
                <c:pt idx="27">
                  <c:v>168</c:v>
                </c:pt>
                <c:pt idx="28">
                  <c:v>173</c:v>
                </c:pt>
                <c:pt idx="29">
                  <c:v>181</c:v>
                </c:pt>
                <c:pt idx="30">
                  <c:v>183</c:v>
                </c:pt>
                <c:pt idx="31">
                  <c:v>184</c:v>
                </c:pt>
                <c:pt idx="32">
                  <c:v>191</c:v>
                </c:pt>
                <c:pt idx="33">
                  <c:v>195</c:v>
                </c:pt>
                <c:pt idx="34">
                  <c:v>198</c:v>
                </c:pt>
                <c:pt idx="35">
                  <c:v>204</c:v>
                </c:pt>
                <c:pt idx="36">
                  <c:v>207</c:v>
                </c:pt>
                <c:pt idx="37">
                  <c:v>209</c:v>
                </c:pt>
                <c:pt idx="38">
                  <c:v>215</c:v>
                </c:pt>
                <c:pt idx="39">
                  <c:v>225</c:v>
                </c:pt>
                <c:pt idx="40">
                  <c:v>231</c:v>
                </c:pt>
                <c:pt idx="41">
                  <c:v>238</c:v>
                </c:pt>
                <c:pt idx="42">
                  <c:v>241</c:v>
                </c:pt>
                <c:pt idx="43">
                  <c:v>246</c:v>
                </c:pt>
                <c:pt idx="44">
                  <c:v>246</c:v>
                </c:pt>
                <c:pt idx="45">
                  <c:v>250</c:v>
                </c:pt>
                <c:pt idx="46">
                  <c:v>254</c:v>
                </c:pt>
                <c:pt idx="47">
                  <c:v>263</c:v>
                </c:pt>
                <c:pt idx="48">
                  <c:v>269</c:v>
                </c:pt>
                <c:pt idx="49">
                  <c:v>280</c:v>
                </c:pt>
                <c:pt idx="50">
                  <c:v>284</c:v>
                </c:pt>
                <c:pt idx="51">
                  <c:v>297</c:v>
                </c:pt>
                <c:pt idx="52">
                  <c:v>311</c:v>
                </c:pt>
                <c:pt idx="53">
                  <c:v>316</c:v>
                </c:pt>
                <c:pt idx="54">
                  <c:v>318</c:v>
                </c:pt>
                <c:pt idx="55">
                  <c:v>325</c:v>
                </c:pt>
                <c:pt idx="56">
                  <c:v>330</c:v>
                </c:pt>
                <c:pt idx="57">
                  <c:v>336</c:v>
                </c:pt>
                <c:pt idx="58">
                  <c:v>343</c:v>
                </c:pt>
                <c:pt idx="59">
                  <c:v>351</c:v>
                </c:pt>
                <c:pt idx="60">
                  <c:v>355</c:v>
                </c:pt>
                <c:pt idx="61">
                  <c:v>367</c:v>
                </c:pt>
                <c:pt idx="62">
                  <c:v>375</c:v>
                </c:pt>
                <c:pt idx="63">
                  <c:v>384</c:v>
                </c:pt>
                <c:pt idx="64">
                  <c:v>398</c:v>
                </c:pt>
                <c:pt idx="65">
                  <c:v>411</c:v>
                </c:pt>
                <c:pt idx="66">
                  <c:v>413</c:v>
                </c:pt>
                <c:pt idx="67">
                  <c:v>416</c:v>
                </c:pt>
                <c:pt idx="68">
                  <c:v>419</c:v>
                </c:pt>
                <c:pt idx="69">
                  <c:v>420</c:v>
                </c:pt>
                <c:pt idx="70">
                  <c:v>429</c:v>
                </c:pt>
                <c:pt idx="71">
                  <c:v>432</c:v>
                </c:pt>
                <c:pt idx="72">
                  <c:v>439</c:v>
                </c:pt>
                <c:pt idx="73">
                  <c:v>443</c:v>
                </c:pt>
                <c:pt idx="74">
                  <c:v>448</c:v>
                </c:pt>
                <c:pt idx="75">
                  <c:v>454</c:v>
                </c:pt>
                <c:pt idx="76">
                  <c:v>458</c:v>
                </c:pt>
                <c:pt idx="77">
                  <c:v>463</c:v>
                </c:pt>
                <c:pt idx="78">
                  <c:v>476</c:v>
                </c:pt>
                <c:pt idx="79">
                  <c:v>480</c:v>
                </c:pt>
                <c:pt idx="80">
                  <c:v>488</c:v>
                </c:pt>
                <c:pt idx="81">
                  <c:v>492</c:v>
                </c:pt>
                <c:pt idx="82">
                  <c:v>500</c:v>
                </c:pt>
                <c:pt idx="83">
                  <c:v>502</c:v>
                </c:pt>
                <c:pt idx="84">
                  <c:v>505</c:v>
                </c:pt>
                <c:pt idx="85">
                  <c:v>506</c:v>
                </c:pt>
              </c:numCache>
            </c:numRef>
          </c:val>
        </c:ser>
        <c:ser>
          <c:idx val="3"/>
          <c:order val="1"/>
          <c:tx>
            <c:strRef>
              <c:f>statistics!$C$2</c:f>
              <c:strCache>
                <c:ptCount val="1"/>
                <c:pt idx="0">
                  <c:v>Snapshot out of spec</c:v>
                </c:pt>
              </c:strCache>
            </c:strRef>
          </c:tx>
          <c:spPr>
            <a:solidFill>
              <a:srgbClr val="FF0000"/>
            </a:solidFill>
          </c:spPr>
          <c:invertIfNegative val="0"/>
          <c:cat>
            <c:strRef>
              <c:f>statistics!$A$3:$A$88</c:f>
              <c:strCache>
                <c:ptCount val="86"/>
                <c:pt idx="0">
                  <c:v>Wk39</c:v>
                </c:pt>
                <c:pt idx="1">
                  <c:v>Wk40</c:v>
                </c:pt>
                <c:pt idx="2">
                  <c:v>Wk41</c:v>
                </c:pt>
                <c:pt idx="3">
                  <c:v>Wk42</c:v>
                </c:pt>
                <c:pt idx="4">
                  <c:v>Wk43</c:v>
                </c:pt>
                <c:pt idx="5">
                  <c:v>Wk44</c:v>
                </c:pt>
                <c:pt idx="6">
                  <c:v>Wk45</c:v>
                </c:pt>
                <c:pt idx="7">
                  <c:v>Wk46</c:v>
                </c:pt>
                <c:pt idx="8">
                  <c:v>Wk47</c:v>
                </c:pt>
                <c:pt idx="9">
                  <c:v>Wk48</c:v>
                </c:pt>
                <c:pt idx="10">
                  <c:v>Wk49</c:v>
                </c:pt>
                <c:pt idx="11">
                  <c:v>Wk50</c:v>
                </c:pt>
                <c:pt idx="12">
                  <c:v>Wk51</c:v>
                </c:pt>
                <c:pt idx="13">
                  <c:v>Wk52</c:v>
                </c:pt>
                <c:pt idx="14">
                  <c:v>Wk1</c:v>
                </c:pt>
                <c:pt idx="15">
                  <c:v>Wk2</c:v>
                </c:pt>
                <c:pt idx="16">
                  <c:v>Wk3</c:v>
                </c:pt>
                <c:pt idx="17">
                  <c:v>Wk4</c:v>
                </c:pt>
                <c:pt idx="18">
                  <c:v>Wk5</c:v>
                </c:pt>
                <c:pt idx="19">
                  <c:v>Wk6</c:v>
                </c:pt>
                <c:pt idx="20">
                  <c:v>Wk7</c:v>
                </c:pt>
                <c:pt idx="21">
                  <c:v>Wk8</c:v>
                </c:pt>
                <c:pt idx="22">
                  <c:v>Wk9</c:v>
                </c:pt>
                <c:pt idx="23">
                  <c:v>Wk10</c:v>
                </c:pt>
                <c:pt idx="24">
                  <c:v>Wk11</c:v>
                </c:pt>
                <c:pt idx="25">
                  <c:v>Wk12</c:v>
                </c:pt>
                <c:pt idx="26">
                  <c:v>Wk13</c:v>
                </c:pt>
                <c:pt idx="27">
                  <c:v>Wk14</c:v>
                </c:pt>
                <c:pt idx="28">
                  <c:v>Wk15</c:v>
                </c:pt>
                <c:pt idx="29">
                  <c:v>Wk16</c:v>
                </c:pt>
                <c:pt idx="30">
                  <c:v>Wk17</c:v>
                </c:pt>
                <c:pt idx="31">
                  <c:v>Wk18</c:v>
                </c:pt>
                <c:pt idx="32">
                  <c:v>Wk19</c:v>
                </c:pt>
                <c:pt idx="33">
                  <c:v>Wk20</c:v>
                </c:pt>
                <c:pt idx="34">
                  <c:v>Wk21</c:v>
                </c:pt>
                <c:pt idx="35">
                  <c:v>Wk22</c:v>
                </c:pt>
                <c:pt idx="36">
                  <c:v>Wk23</c:v>
                </c:pt>
                <c:pt idx="37">
                  <c:v>Wk24</c:v>
                </c:pt>
                <c:pt idx="38">
                  <c:v>Wk25</c:v>
                </c:pt>
                <c:pt idx="39">
                  <c:v>Wk26</c:v>
                </c:pt>
                <c:pt idx="40">
                  <c:v>Wk27</c:v>
                </c:pt>
                <c:pt idx="41">
                  <c:v>Wk28</c:v>
                </c:pt>
                <c:pt idx="42">
                  <c:v>Wk29</c:v>
                </c:pt>
                <c:pt idx="43">
                  <c:v>Wk30</c:v>
                </c:pt>
                <c:pt idx="44">
                  <c:v>Wk31</c:v>
                </c:pt>
                <c:pt idx="45">
                  <c:v>Wk32</c:v>
                </c:pt>
                <c:pt idx="46">
                  <c:v>Wk33</c:v>
                </c:pt>
                <c:pt idx="47">
                  <c:v>Wk34</c:v>
                </c:pt>
                <c:pt idx="48">
                  <c:v>Wk35</c:v>
                </c:pt>
                <c:pt idx="49">
                  <c:v>Wk36</c:v>
                </c:pt>
                <c:pt idx="50">
                  <c:v>Wk37</c:v>
                </c:pt>
                <c:pt idx="51">
                  <c:v>Wk38</c:v>
                </c:pt>
                <c:pt idx="52">
                  <c:v>Wk39</c:v>
                </c:pt>
                <c:pt idx="53">
                  <c:v>Wk40</c:v>
                </c:pt>
                <c:pt idx="54">
                  <c:v>Wk41</c:v>
                </c:pt>
                <c:pt idx="55">
                  <c:v>Wk42</c:v>
                </c:pt>
                <c:pt idx="56">
                  <c:v>Wk43</c:v>
                </c:pt>
                <c:pt idx="57">
                  <c:v>Wk44</c:v>
                </c:pt>
                <c:pt idx="58">
                  <c:v>Wk45</c:v>
                </c:pt>
                <c:pt idx="59">
                  <c:v>Wk46</c:v>
                </c:pt>
                <c:pt idx="60">
                  <c:v>Wk47</c:v>
                </c:pt>
                <c:pt idx="61">
                  <c:v>Wk48</c:v>
                </c:pt>
                <c:pt idx="62">
                  <c:v>Wk49</c:v>
                </c:pt>
                <c:pt idx="63">
                  <c:v>Wk50</c:v>
                </c:pt>
                <c:pt idx="64">
                  <c:v>Wk51</c:v>
                </c:pt>
                <c:pt idx="65">
                  <c:v>Wk52</c:v>
                </c:pt>
                <c:pt idx="66">
                  <c:v>Wk1</c:v>
                </c:pt>
                <c:pt idx="67">
                  <c:v>Wk2</c:v>
                </c:pt>
                <c:pt idx="68">
                  <c:v>Wk3</c:v>
                </c:pt>
                <c:pt idx="69">
                  <c:v>Wk4</c:v>
                </c:pt>
                <c:pt idx="70">
                  <c:v>Wk5</c:v>
                </c:pt>
                <c:pt idx="71">
                  <c:v>Wk6</c:v>
                </c:pt>
                <c:pt idx="72">
                  <c:v>Wk7</c:v>
                </c:pt>
                <c:pt idx="73">
                  <c:v>Wk8</c:v>
                </c:pt>
                <c:pt idx="74">
                  <c:v>Wk9</c:v>
                </c:pt>
                <c:pt idx="75">
                  <c:v>Wk10</c:v>
                </c:pt>
                <c:pt idx="76">
                  <c:v>Wk11</c:v>
                </c:pt>
                <c:pt idx="77">
                  <c:v>Wk12</c:v>
                </c:pt>
                <c:pt idx="78">
                  <c:v>Wk13</c:v>
                </c:pt>
                <c:pt idx="79">
                  <c:v>Wk14</c:v>
                </c:pt>
                <c:pt idx="80">
                  <c:v>Wk15</c:v>
                </c:pt>
                <c:pt idx="81">
                  <c:v>Wk16</c:v>
                </c:pt>
                <c:pt idx="82">
                  <c:v>Wk17</c:v>
                </c:pt>
                <c:pt idx="83">
                  <c:v>Wk18</c:v>
                </c:pt>
                <c:pt idx="84">
                  <c:v>Wk19</c:v>
                </c:pt>
                <c:pt idx="85">
                  <c:v>Wk20</c:v>
                </c:pt>
              </c:strCache>
            </c:strRef>
          </c:cat>
          <c:val>
            <c:numRef>
              <c:f>statistics!$C$3:$C$88</c:f>
              <c:numCache>
                <c:formatCode>General</c:formatCode>
                <c:ptCount val="86"/>
                <c:pt idx="0">
                  <c:v>23</c:v>
                </c:pt>
                <c:pt idx="1">
                  <c:v>12</c:v>
                </c:pt>
                <c:pt idx="2">
                  <c:v>7</c:v>
                </c:pt>
                <c:pt idx="3">
                  <c:v>4</c:v>
                </c:pt>
                <c:pt idx="4">
                  <c:v>5</c:v>
                </c:pt>
                <c:pt idx="5">
                  <c:v>3</c:v>
                </c:pt>
                <c:pt idx="6">
                  <c:v>2</c:v>
                </c:pt>
                <c:pt idx="7">
                  <c:v>3</c:v>
                </c:pt>
                <c:pt idx="8">
                  <c:v>1</c:v>
                </c:pt>
                <c:pt idx="9">
                  <c:v>4</c:v>
                </c:pt>
                <c:pt idx="10">
                  <c:v>4</c:v>
                </c:pt>
                <c:pt idx="11">
                  <c:v>4</c:v>
                </c:pt>
                <c:pt idx="12">
                  <c:v>5</c:v>
                </c:pt>
                <c:pt idx="13">
                  <c:v>4</c:v>
                </c:pt>
                <c:pt idx="14">
                  <c:v>2</c:v>
                </c:pt>
                <c:pt idx="15">
                  <c:v>1</c:v>
                </c:pt>
                <c:pt idx="16">
                  <c:v>2</c:v>
                </c:pt>
                <c:pt idx="17">
                  <c:v>2</c:v>
                </c:pt>
                <c:pt idx="18">
                  <c:v>3</c:v>
                </c:pt>
                <c:pt idx="19">
                  <c:v>2</c:v>
                </c:pt>
                <c:pt idx="20">
                  <c:v>3</c:v>
                </c:pt>
                <c:pt idx="21">
                  <c:v>3</c:v>
                </c:pt>
                <c:pt idx="22">
                  <c:v>3</c:v>
                </c:pt>
                <c:pt idx="23">
                  <c:v>1</c:v>
                </c:pt>
                <c:pt idx="24">
                  <c:v>0</c:v>
                </c:pt>
                <c:pt idx="25">
                  <c:v>1</c:v>
                </c:pt>
                <c:pt idx="26">
                  <c:v>2</c:v>
                </c:pt>
                <c:pt idx="27">
                  <c:v>2</c:v>
                </c:pt>
                <c:pt idx="28">
                  <c:v>5</c:v>
                </c:pt>
                <c:pt idx="29">
                  <c:v>3</c:v>
                </c:pt>
                <c:pt idx="30">
                  <c:v>3</c:v>
                </c:pt>
                <c:pt idx="31">
                  <c:v>6</c:v>
                </c:pt>
                <c:pt idx="32">
                  <c:v>3</c:v>
                </c:pt>
                <c:pt idx="33">
                  <c:v>2</c:v>
                </c:pt>
                <c:pt idx="34">
                  <c:v>5</c:v>
                </c:pt>
                <c:pt idx="35">
                  <c:v>5</c:v>
                </c:pt>
                <c:pt idx="36">
                  <c:v>3</c:v>
                </c:pt>
                <c:pt idx="37">
                  <c:v>3</c:v>
                </c:pt>
                <c:pt idx="38">
                  <c:v>3</c:v>
                </c:pt>
                <c:pt idx="39">
                  <c:v>4</c:v>
                </c:pt>
                <c:pt idx="40">
                  <c:v>1</c:v>
                </c:pt>
                <c:pt idx="41">
                  <c:v>1</c:v>
                </c:pt>
                <c:pt idx="42">
                  <c:v>1</c:v>
                </c:pt>
                <c:pt idx="43">
                  <c:v>1</c:v>
                </c:pt>
                <c:pt idx="44">
                  <c:v>2</c:v>
                </c:pt>
                <c:pt idx="45">
                  <c:v>2</c:v>
                </c:pt>
                <c:pt idx="46">
                  <c:v>3</c:v>
                </c:pt>
                <c:pt idx="47">
                  <c:v>4</c:v>
                </c:pt>
                <c:pt idx="48">
                  <c:v>5</c:v>
                </c:pt>
                <c:pt idx="49">
                  <c:v>5</c:v>
                </c:pt>
                <c:pt idx="50">
                  <c:v>6</c:v>
                </c:pt>
                <c:pt idx="51">
                  <c:v>4</c:v>
                </c:pt>
                <c:pt idx="52">
                  <c:v>1</c:v>
                </c:pt>
                <c:pt idx="53">
                  <c:v>3</c:v>
                </c:pt>
                <c:pt idx="54">
                  <c:v>5</c:v>
                </c:pt>
                <c:pt idx="55">
                  <c:v>5</c:v>
                </c:pt>
                <c:pt idx="56">
                  <c:v>6</c:v>
                </c:pt>
                <c:pt idx="57">
                  <c:v>5</c:v>
                </c:pt>
                <c:pt idx="58">
                  <c:v>5</c:v>
                </c:pt>
                <c:pt idx="59">
                  <c:v>4</c:v>
                </c:pt>
                <c:pt idx="60">
                  <c:v>6</c:v>
                </c:pt>
                <c:pt idx="61">
                  <c:v>4</c:v>
                </c:pt>
                <c:pt idx="62">
                  <c:v>3</c:v>
                </c:pt>
                <c:pt idx="63">
                  <c:v>6</c:v>
                </c:pt>
                <c:pt idx="64">
                  <c:v>1</c:v>
                </c:pt>
                <c:pt idx="65">
                  <c:v>1</c:v>
                </c:pt>
                <c:pt idx="66">
                  <c:v>0</c:v>
                </c:pt>
                <c:pt idx="67">
                  <c:v>0</c:v>
                </c:pt>
                <c:pt idx="68">
                  <c:v>1</c:v>
                </c:pt>
                <c:pt idx="69">
                  <c:v>2</c:v>
                </c:pt>
                <c:pt idx="70">
                  <c:v>0</c:v>
                </c:pt>
                <c:pt idx="71">
                  <c:v>0</c:v>
                </c:pt>
                <c:pt idx="72">
                  <c:v>2</c:v>
                </c:pt>
                <c:pt idx="73">
                  <c:v>2</c:v>
                </c:pt>
                <c:pt idx="74">
                  <c:v>1</c:v>
                </c:pt>
                <c:pt idx="75">
                  <c:v>1</c:v>
                </c:pt>
                <c:pt idx="76">
                  <c:v>3</c:v>
                </c:pt>
                <c:pt idx="77">
                  <c:v>3</c:v>
                </c:pt>
                <c:pt idx="78">
                  <c:v>2</c:v>
                </c:pt>
                <c:pt idx="79">
                  <c:v>3</c:v>
                </c:pt>
                <c:pt idx="80">
                  <c:v>2</c:v>
                </c:pt>
                <c:pt idx="81">
                  <c:v>2</c:v>
                </c:pt>
                <c:pt idx="82">
                  <c:v>2</c:v>
                </c:pt>
                <c:pt idx="83">
                  <c:v>2</c:v>
                </c:pt>
                <c:pt idx="84">
                  <c:v>2</c:v>
                </c:pt>
                <c:pt idx="85">
                  <c:v>2</c:v>
                </c:pt>
              </c:numCache>
            </c:numRef>
          </c:val>
        </c:ser>
        <c:dLbls>
          <c:showLegendKey val="0"/>
          <c:showVal val="0"/>
          <c:showCatName val="0"/>
          <c:showSerName val="0"/>
          <c:showPercent val="0"/>
          <c:showBubbleSize val="0"/>
        </c:dLbls>
        <c:gapWidth val="27"/>
        <c:overlap val="100"/>
        <c:axId val="207945728"/>
        <c:axId val="207947264"/>
      </c:barChart>
      <c:catAx>
        <c:axId val="207945728"/>
        <c:scaling>
          <c:orientation val="minMax"/>
        </c:scaling>
        <c:delete val="0"/>
        <c:axPos val="b"/>
        <c:numFmt formatCode="m\/d;@" sourceLinked="1"/>
        <c:majorTickMark val="out"/>
        <c:minorTickMark val="none"/>
        <c:tickLblPos val="nextTo"/>
        <c:txPr>
          <a:bodyPr rot="-5400000" vert="horz"/>
          <a:lstStyle/>
          <a:p>
            <a:pPr>
              <a:defRPr sz="1600"/>
            </a:pPr>
            <a:endParaRPr lang="en-US"/>
          </a:p>
        </c:txPr>
        <c:crossAx val="207947264"/>
        <c:crosses val="autoZero"/>
        <c:auto val="1"/>
        <c:lblAlgn val="ctr"/>
        <c:lblOffset val="100"/>
        <c:noMultiLvlLbl val="0"/>
      </c:catAx>
      <c:valAx>
        <c:axId val="207947264"/>
        <c:scaling>
          <c:orientation val="minMax"/>
        </c:scaling>
        <c:delete val="0"/>
        <c:axPos val="l"/>
        <c:majorGridlines/>
        <c:numFmt formatCode="General" sourceLinked="1"/>
        <c:majorTickMark val="out"/>
        <c:minorTickMark val="none"/>
        <c:tickLblPos val="nextTo"/>
        <c:txPr>
          <a:bodyPr/>
          <a:lstStyle/>
          <a:p>
            <a:pPr>
              <a:defRPr sz="1200" baseline="0"/>
            </a:pPr>
            <a:endParaRPr lang="en-US"/>
          </a:p>
        </c:txPr>
        <c:crossAx val="207945728"/>
        <c:crosses val="autoZero"/>
        <c:crossBetween val="between"/>
      </c:valAx>
    </c:plotArea>
    <c:legend>
      <c:legendPos val="b"/>
      <c:layout/>
      <c:overlay val="0"/>
      <c:spPr>
        <a:solidFill>
          <a:schemeClr val="bg1"/>
        </a:solidFill>
        <a:ln>
          <a:noFill/>
        </a:ln>
      </c:spPr>
      <c:txPr>
        <a:bodyPr/>
        <a:lstStyle/>
        <a:p>
          <a:pPr>
            <a:defRPr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BCD42080-F309-4ABF-BBD1-1CA55EA8E846}" type="slidenum">
              <a:rPr lang="en-US"/>
              <a:pPr>
                <a:defRPr/>
              </a:pPr>
              <a:t>‹#›</a:t>
            </a:fld>
            <a:endParaRPr lang="en-US"/>
          </a:p>
        </p:txBody>
      </p:sp>
    </p:spTree>
    <p:extLst>
      <p:ext uri="{BB962C8B-B14F-4D97-AF65-F5344CB8AC3E}">
        <p14:creationId xmlns:p14="http://schemas.microsoft.com/office/powerpoint/2010/main" val="3726007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5D6C77D4-56B3-4FB5-8C40-ABB4D370D1C5}" type="slidenum">
              <a:rPr lang="en-US"/>
              <a:pPr>
                <a:defRPr/>
              </a:pPr>
              <a:t>‹#›</a:t>
            </a:fld>
            <a:endParaRPr lang="en-US"/>
          </a:p>
        </p:txBody>
      </p:sp>
    </p:spTree>
    <p:extLst>
      <p:ext uri="{BB962C8B-B14F-4D97-AF65-F5344CB8AC3E}">
        <p14:creationId xmlns:p14="http://schemas.microsoft.com/office/powerpoint/2010/main" val="2520508116"/>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E4483B4A-8E0C-4BBA-A62B-F5BB49C300FB}" type="slidenum">
              <a:rPr lang="en-US">
                <a:solidFill>
                  <a:prstClr val="black"/>
                </a:solidFill>
              </a:rPr>
              <a:pPr/>
              <a:t>13</a:t>
            </a:fld>
            <a:endParaRPr lang="en-US">
              <a:solidFill>
                <a:prstClr val="black"/>
              </a:solidFill>
            </a:endParaRPr>
          </a:p>
        </p:txBody>
      </p:sp>
      <p:sp>
        <p:nvSpPr>
          <p:cNvPr id="5" name="Rectangle 12"/>
          <p:cNvSpPr>
            <a:spLocks noGrp="1" noChangeArrowheads="1"/>
          </p:cNvSpPr>
          <p:nvPr>
            <p:ph type="ftr" sz="quarter" idx="4"/>
          </p:nvPr>
        </p:nvSpPr>
        <p:spPr>
          <a:ln/>
        </p:spPr>
        <p:txBody>
          <a:bodyPr/>
          <a:lstStyle/>
          <a:p>
            <a:r>
              <a:rPr lang="nl-NL">
                <a:solidFill>
                  <a:prstClr val="black"/>
                </a:solidFill>
              </a:rPr>
              <a:t>PMS Academy</a:t>
            </a:r>
            <a:endParaRPr lang="nl-NL">
              <a:solidFill>
                <a:prstClr val="black"/>
              </a:solidFill>
              <a:latin typeface="GillSans" pitchFamily="34" charset="0"/>
            </a:endParaRPr>
          </a:p>
          <a:p>
            <a:r>
              <a:rPr lang="nl-NL">
                <a:solidFill>
                  <a:prstClr val="black"/>
                </a:solidFill>
                <a:latin typeface="Map Symbols" pitchFamily="18" charset="0"/>
              </a:rPr>
              <a:t></a:t>
            </a:r>
            <a:r>
              <a:rPr lang="nl-NL">
                <a:solidFill>
                  <a:prstClr val="black"/>
                </a:solidFill>
              </a:rPr>
              <a:t>2004 Philips Medical Systems Nederland B.V.</a:t>
            </a:r>
          </a:p>
          <a:p>
            <a:r>
              <a:rPr lang="nl-NL">
                <a:solidFill>
                  <a:prstClr val="black"/>
                </a:solidFill>
              </a:rPr>
              <a:t>ALL RIGHTS RESERVED</a:t>
            </a:r>
            <a:endParaRPr lang="nl-NL">
              <a:solidFill>
                <a:prstClr val="black"/>
              </a:solidFill>
              <a:latin typeface="GillSans" pitchFamily="34" charset="0"/>
            </a:endParaRPr>
          </a:p>
        </p:txBody>
      </p:sp>
      <p:sp>
        <p:nvSpPr>
          <p:cNvPr id="113666" name="Rectangle 2"/>
          <p:cNvSpPr>
            <a:spLocks noGrp="1" noRot="1" noChangeAspect="1" noChangeArrowheads="1" noTextEdit="1"/>
          </p:cNvSpPr>
          <p:nvPr>
            <p:ph type="sldImg"/>
          </p:nvPr>
        </p:nvSpPr>
        <p:spPr>
          <a:xfrm>
            <a:off x="1300163" y="801688"/>
            <a:ext cx="4260850" cy="3195637"/>
          </a:xfrm>
          <a:ln/>
        </p:spPr>
      </p:sp>
      <p:sp>
        <p:nvSpPr>
          <p:cNvPr id="113667" name="Rectangle 3"/>
          <p:cNvSpPr>
            <a:spLocks noGrp="1" noChangeArrowheads="1"/>
          </p:cNvSpPr>
          <p:nvPr>
            <p:ph type="body" idx="1"/>
          </p:nvPr>
        </p:nvSpPr>
        <p:spPr>
          <a:xfrm>
            <a:off x="1036449" y="4363916"/>
            <a:ext cx="5019191" cy="3679581"/>
          </a:xfrm>
        </p:spPr>
        <p:txBody>
          <a:bodyPr/>
          <a:lstStyle/>
          <a:p>
            <a:endParaRPr lang="en-US"/>
          </a:p>
          <a:p>
            <a:pPr>
              <a:spcBef>
                <a:spcPts val="500"/>
              </a:spcBef>
              <a:spcAft>
                <a:spcPts val="500"/>
              </a:spcAft>
            </a:pPr>
            <a:r>
              <a:rPr lang="en-US"/>
              <a:t>The artifact in the middle of the image is caused by backfolding in combination with SENSE. With SENSE it is important to have the (R)FOV large enough in the foldover/ SENSE direction as backfolding will appear in the middle of an image (when SENSE factor 2 is applied).</a:t>
            </a:r>
          </a:p>
          <a:p>
            <a:pPr>
              <a:spcBef>
                <a:spcPts val="500"/>
              </a:spcBef>
              <a:spcAft>
                <a:spcPts val="500"/>
              </a:spcAft>
            </a:pPr>
            <a:r>
              <a:rPr lang="en-US"/>
              <a:t>In this case, (like in all brain examinations) it is important to check whether or not the ears are totally included in the (R)FOV.</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by careful planning to avoid cross-over</a:t>
            </a:r>
            <a:endParaRPr lang="en-US" dirty="0"/>
          </a:p>
        </p:txBody>
      </p:sp>
      <p:sp>
        <p:nvSpPr>
          <p:cNvPr id="4" name="Slide Number Placeholder 3"/>
          <p:cNvSpPr>
            <a:spLocks noGrp="1"/>
          </p:cNvSpPr>
          <p:nvPr>
            <p:ph type="sldNum" sz="quarter" idx="10"/>
          </p:nvPr>
        </p:nvSpPr>
        <p:spPr/>
        <p:txBody>
          <a:bodyPr/>
          <a:lstStyle/>
          <a:p>
            <a:fld id="{B9570A74-4AB4-47B4-ACFF-C37A00816D9E}" type="slidenum">
              <a:rPr lang="en-US" smtClean="0"/>
              <a:pPr/>
              <a:t>17</a:t>
            </a:fld>
            <a:endParaRPr lang="en-US" dirty="0"/>
          </a:p>
        </p:txBody>
      </p:sp>
    </p:spTree>
    <p:extLst>
      <p:ext uri="{BB962C8B-B14F-4D97-AF65-F5344CB8AC3E}">
        <p14:creationId xmlns:p14="http://schemas.microsoft.com/office/powerpoint/2010/main" val="333438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If any additional</a:t>
            </a:r>
            <a:r>
              <a:rPr lang="en-US" sz="1800" baseline="0" dirty="0" smtClean="0"/>
              <a:t> information is needed feel free to add or change the slide.</a:t>
            </a:r>
          </a:p>
        </p:txBody>
      </p:sp>
      <p:sp>
        <p:nvSpPr>
          <p:cNvPr id="4" name="Slide Number Placeholder 3"/>
          <p:cNvSpPr>
            <a:spLocks noGrp="1"/>
          </p:cNvSpPr>
          <p:nvPr>
            <p:ph type="sldNum" sz="quarter" idx="10"/>
          </p:nvPr>
        </p:nvSpPr>
        <p:spPr/>
        <p:txBody>
          <a:bodyPr/>
          <a:lstStyle/>
          <a:p>
            <a:pPr>
              <a:defRPr/>
            </a:pPr>
            <a:fld id="{C7F24508-4CBF-44E6-A38A-BF180EB95FC3}" type="slidenum">
              <a:rPr lang="en-US" smtClean="0"/>
              <a:pPr>
                <a:defRPr/>
              </a:pPr>
              <a:t>46</a:t>
            </a:fld>
            <a:endParaRPr lang="en-US"/>
          </a:p>
        </p:txBody>
      </p:sp>
    </p:spTree>
    <p:extLst>
      <p:ext uri="{BB962C8B-B14F-4D97-AF65-F5344CB8AC3E}">
        <p14:creationId xmlns:p14="http://schemas.microsoft.com/office/powerpoint/2010/main" val="263559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6C77D4-56B3-4FB5-8C40-ABB4D370D1C5}" type="slidenum">
              <a:rPr lang="en-US" smtClean="0"/>
              <a:pPr>
                <a:defRPr/>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6" name="Footer Placeholder 5" hidden="1"/>
          <p:cNvSpPr>
            <a:spLocks noGrp="1"/>
          </p:cNvSpPr>
          <p:nvPr>
            <p:ph type="ftr" sz="quarter" idx="11"/>
            <p:custDataLst>
              <p:tags r:id="rId1"/>
            </p:custDataLst>
          </p:nvPr>
        </p:nvSpPr>
        <p:spPr>
          <a:xfrm>
            <a:off x="2032000" y="6578600"/>
            <a:ext cx="5080000" cy="152400"/>
          </a:xfrm>
          <a:prstGeom prst="rect">
            <a:avLst/>
          </a:prstGeom>
          <a:ln w="0">
            <a:noFill/>
          </a:ln>
          <a:effectLst/>
        </p:spPr>
        <p:txBody>
          <a:bodyPr wrap="square" lIns="0" tIns="0" rIns="0" bIns="0" anchor="b"/>
          <a:lstStyle>
            <a:lvl1pPr algn="ctr">
              <a:spcBef>
                <a:spcPts val="0"/>
              </a:spcBef>
              <a:spcAft>
                <a:spcPts val="0"/>
              </a:spcAft>
              <a:defRPr sz="800">
                <a:solidFill>
                  <a:srgbClr val="FFFFFF"/>
                </a:solidFill>
              </a:defRPr>
            </a:lvl1pPr>
          </a:lstStyle>
          <a:p>
            <a:endParaRPr lang=""/>
          </a:p>
        </p:txBody>
      </p:sp>
      <p:sp>
        <p:nvSpPr>
          <p:cNvPr id="7" name="Date Placeholder 6" hidden="1"/>
          <p:cNvSpPr>
            <a:spLocks noGrp="1"/>
          </p:cNvSpPr>
          <p:nvPr>
            <p:ph type="dt" sz="quarter" idx="12"/>
            <p:custDataLst>
              <p:tags r:id="rId2"/>
            </p:custDataLst>
          </p:nvPr>
        </p:nvSpPr>
        <p:spPr>
          <a:xfrm>
            <a:off x="800100" y="5715000"/>
            <a:ext cx="7543800" cy="304800"/>
          </a:xfrm>
          <a:prstGeom prst="rect">
            <a:avLst/>
          </a:prstGeom>
          <a:ln w="0">
            <a:noFill/>
          </a:ln>
          <a:effectLst/>
        </p:spPr>
        <p:txBody>
          <a:bodyPr wrap="square" lIns="0" tIns="0" rIns="0" bIns="0"/>
          <a:lstStyle>
            <a:lvl1pPr>
              <a:spcBef>
                <a:spcPts val="0"/>
              </a:spcBef>
              <a:spcAft>
                <a:spcPts val="0"/>
              </a:spcAft>
              <a:defRPr sz="1900">
                <a:solidFill>
                  <a:srgbClr val="FFFFFF"/>
                </a:solidFill>
              </a:defRPr>
            </a:lvl1pPr>
          </a:lstStyle>
          <a:p>
            <a:endParaRPr lang=""/>
          </a:p>
        </p:txBody>
      </p:sp>
      <p:sp>
        <p:nvSpPr>
          <p:cNvPr id="2" name="Titel 1"/>
          <p:cNvSpPr>
            <a:spLocks noGrp="1"/>
          </p:cNvSpPr>
          <p:nvPr>
            <p:ph type="ctrTitle"/>
            <p:custDataLst>
              <p:tags r:id="rId3"/>
            </p:custDataLst>
          </p:nvPr>
        </p:nvSpPr>
        <p:spPr>
          <a:xfrm>
            <a:off x="800100" y="3690937"/>
            <a:ext cx="7543800" cy="1866900"/>
          </a:xfrm>
          <a:ln w="0"/>
          <a:effectLst/>
        </p:spPr>
        <p:txBody>
          <a:bodyPr wrap="square" lIns="0" tIns="0" rIns="0" bIns="0" anchor="t"/>
          <a:lstStyle>
            <a:lvl1pPr algn="l" rtl="0" eaLnBrk="0" fontAlgn="base" hangingPunct="0">
              <a:spcBef>
                <a:spcPts val="0"/>
              </a:spcBef>
              <a:spcAft>
                <a:spcPts val="0"/>
              </a:spcAft>
              <a:buNone/>
              <a:defRPr sz="3400" b="0" i="0" u="none">
                <a:solidFill>
                  <a:srgbClr val="000000"/>
                </a:solidFill>
                <a:latin typeface="Arial"/>
              </a:defRPr>
            </a:lvl1pPr>
          </a:lstStyle>
          <a:p>
            <a:r>
              <a:rPr lang="de-DE" smtClean="0"/>
              <a:t>Titelmasterformat durch Klicken bearbeiten</a:t>
            </a:r>
            <a:endParaRPr lang="de-DE"/>
          </a:p>
        </p:txBody>
      </p:sp>
      <p:sp>
        <p:nvSpPr>
          <p:cNvPr id="3" name="Untertitel 2" hidden="1"/>
          <p:cNvSpPr>
            <a:spLocks noGrp="1"/>
          </p:cNvSpPr>
          <p:nvPr>
            <p:ph type="subTitle" idx="1"/>
            <p:custDataLst>
              <p:tags r:id="rId4"/>
            </p:custDataLst>
          </p:nvPr>
        </p:nvSpPr>
        <p:spPr>
          <a:xfrm>
            <a:off x="800100" y="4762500"/>
            <a:ext cx="7543800" cy="304800"/>
          </a:xfrm>
          <a:ln w="0"/>
          <a:effectLst/>
        </p:spPr>
        <p:txBody>
          <a:bodyPr wrap="square" lIns="0" tIns="0" rIns="0" bIns="0"/>
          <a:lstStyle>
            <a:lvl1pPr marL="0" indent="0" algn="l">
              <a:lnSpc>
                <a:spcPct val="105000"/>
              </a:lnSpc>
              <a:spcBef>
                <a:spcPts val="0"/>
              </a:spcBef>
              <a:spcAft>
                <a:spcPts val="0"/>
              </a:spcAft>
              <a:buClrTx/>
              <a:buSzPct val="100000"/>
              <a:buFontTx/>
              <a:buChar char="•"/>
              <a:defRPr sz="1900" b="0" i="0" u="none">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 smtClean="0"/>
              <a:t>Formatvorlage des Untertitelmasters durch Klicken bearbeiten</a:t>
            </a:r>
            <a:endParaRPr lang=""/>
          </a:p>
        </p:txBody>
      </p:sp>
      <p:pic>
        <p:nvPicPr>
          <p:cNvPr id="8" name="Picture 7" descr="PHLRTR2_CO.gif"/>
          <p:cNvPicPr>
            <a:picLocks/>
          </p:cNvPicPr>
          <p:nvPr userDrawn="1">
            <p:custDataLst>
              <p:tags r:id="rId5"/>
            </p:custDataLst>
          </p:nvPr>
        </p:nvPicPr>
        <p:blipFill>
          <a:blip r:embed="rId8" cstate="print"/>
          <a:stretch>
            <a:fillRect/>
          </a:stretch>
        </p:blipFill>
        <p:spPr>
          <a:xfrm>
            <a:off x="812800" y="812800"/>
            <a:ext cx="5721350" cy="1598612"/>
          </a:xfrm>
          <a:prstGeom prst="rect">
            <a:avLst/>
          </a:prstGeom>
          <a:ln w="0">
            <a:noFill/>
          </a:ln>
          <a:effectLst/>
        </p:spPr>
      </p:pic>
      <p:sp>
        <p:nvSpPr>
          <p:cNvPr id="4" name="Rectangle 6" hidden="1"/>
          <p:cNvSpPr>
            <a:spLocks noGrp="1" noChangeArrowheads="1"/>
          </p:cNvSpPr>
          <p:nvPr>
            <p:ph type="sldNum" sz="quarter" idx="10"/>
            <p:custDataLst>
              <p:tags r:id="rId6"/>
            </p:custDataLst>
          </p:nvPr>
        </p:nvSpPr>
        <p:spPr>
          <a:xfrm>
            <a:off x="8578850" y="6578600"/>
            <a:ext cx="317500" cy="152400"/>
          </a:xfrm>
          <a:ln w="0"/>
          <a:effectLst/>
        </p:spPr>
        <p:txBody>
          <a:bodyPr wrap="square" lIns="0" tIns="0" rIns="0" bIns="0"/>
          <a:lstStyle>
            <a:lvl1pPr>
              <a:spcBef>
                <a:spcPts val="0"/>
              </a:spcBef>
              <a:spcAft>
                <a:spcPts val="0"/>
              </a:spcAft>
              <a:defRPr>
                <a:solidFill>
                  <a:srgbClr val="FFFFFF"/>
                </a:solidFill>
              </a:defRPr>
            </a:lvl1pPr>
          </a:lstStyle>
          <a:p>
            <a:fld id="{409A73AA-3D49-404E-BA60-58AD2E047507}" type="slidenum">
              <a:rPr lang="" smtClean="0"/>
              <a:pPr/>
              <a:t>‹#›</a:t>
            </a:fld>
            <a:endParaRPr lan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0B4E316A-D996-4C3A-9727-0F02F7692ADE}" type="slidenum">
              <a:rPr lang="en-US" smtClean="0"/>
              <a:pPr/>
              <a:t>‹#›</a:t>
            </a:fld>
            <a:endParaRPr lang="en-US"/>
          </a:p>
        </p:txBody>
      </p:sp>
      <p:sp>
        <p:nvSpPr>
          <p:cNvPr id="6" name="Date Placeholder 5"/>
          <p:cNvSpPr>
            <a:spLocks noGrp="1"/>
          </p:cNvSpPr>
          <p:nvPr>
            <p:ph type="dt" sz="half" idx="11"/>
          </p:nvPr>
        </p:nvSpPr>
        <p:spPr/>
        <p:txBody>
          <a:bodyPr/>
          <a:lstStyle/>
          <a:p>
            <a:fld id="{6631AB19-412F-4944-95A0-20B28CE2BD1A}" type="datetimeFigureOut">
              <a:rPr lang="en-US" smtClean="0"/>
              <a:t>10/20/2014</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2113" y="1714500"/>
            <a:ext cx="4103687"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14500"/>
            <a:ext cx="4103688" cy="4381500"/>
          </a:xfrm>
        </p:spPr>
        <p:txBody>
          <a:bodyPr/>
          <a:lstStyle/>
          <a:p>
            <a:endParaRPr lang="en-US"/>
          </a:p>
        </p:txBody>
      </p:sp>
      <p:sp>
        <p:nvSpPr>
          <p:cNvPr id="5" name="Slide Number Placeholder 4"/>
          <p:cNvSpPr>
            <a:spLocks noGrp="1"/>
          </p:cNvSpPr>
          <p:nvPr>
            <p:ph type="sldNum" sz="quarter" idx="10"/>
          </p:nvPr>
        </p:nvSpPr>
        <p:spPr/>
        <p:txBody>
          <a:bodyPr/>
          <a:lstStyle/>
          <a:p>
            <a:fld id="{0B4E316A-D996-4C3A-9727-0F02F7692ADE}" type="slidenum">
              <a:rPr lang="" smtClean="0"/>
              <a:pPr/>
              <a:t>‹#›</a:t>
            </a:fld>
            <a:endParaRPr lang=""/>
          </a:p>
        </p:txBody>
      </p:sp>
      <p:sp>
        <p:nvSpPr>
          <p:cNvPr id="6" name="Date Placeholder 5"/>
          <p:cNvSpPr>
            <a:spLocks noGrp="1"/>
          </p:cNvSpPr>
          <p:nvPr>
            <p:ph type="dt" sz="half" idx="11"/>
          </p:nvPr>
        </p:nvSpPr>
        <p:spPr/>
        <p:txBody>
          <a:bodyPr/>
          <a:lstStyle/>
          <a:p>
            <a:endParaRPr lan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B4E316A-D996-4C3A-9727-0F02F7692ADE}" type="slidenum">
              <a:rPr lang="" smtClean="0"/>
              <a:pPr/>
              <a:t>‹#›</a:t>
            </a:fld>
            <a:endParaRPr lang=""/>
          </a:p>
        </p:txBody>
      </p:sp>
      <p:sp>
        <p:nvSpPr>
          <p:cNvPr id="3" name="Date Placeholder 2"/>
          <p:cNvSpPr>
            <a:spLocks noGrp="1"/>
          </p:cNvSpPr>
          <p:nvPr>
            <p:ph type="dt" sz="half" idx="11"/>
          </p:nvPr>
        </p:nvSpPr>
        <p:spPr/>
        <p:txBody>
          <a:bodyPr/>
          <a:lstStyle/>
          <a:p>
            <a:endParaRPr lan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B4E316A-D996-4C3A-9727-0F02F7692ADE}" type="slidenum">
              <a:rPr lang="" smtClean="0"/>
              <a:pPr/>
              <a:t>‹#›</a:t>
            </a:fld>
            <a:endParaRPr lang=""/>
          </a:p>
        </p:txBody>
      </p:sp>
      <p:sp>
        <p:nvSpPr>
          <p:cNvPr id="4" name="Date Placeholder 3"/>
          <p:cNvSpPr>
            <a:spLocks noGrp="1"/>
          </p:cNvSpPr>
          <p:nvPr>
            <p:ph type="dt" sz="half" idx="11"/>
          </p:nvPr>
        </p:nvSpPr>
        <p:spPr/>
        <p:txBody>
          <a:bodyPr/>
          <a:lstStyle/>
          <a:p>
            <a:endParaRPr lan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0B4E316A-D996-4C3A-9727-0F02F7692ADE}" type="slidenum">
              <a:rPr lang="" smtClean="0"/>
              <a:pPr/>
              <a:t>‹#›</a:t>
            </a:fld>
            <a:endParaRPr lang=""/>
          </a:p>
        </p:txBody>
      </p:sp>
      <p:sp>
        <p:nvSpPr>
          <p:cNvPr id="5" name="Date Placeholder 4"/>
          <p:cNvSpPr>
            <a:spLocks noGrp="1"/>
          </p:cNvSpPr>
          <p:nvPr>
            <p:ph type="dt" sz="half" idx="11"/>
          </p:nvPr>
        </p:nvSpPr>
        <p:spPr/>
        <p:txBody>
          <a:bodyPr/>
          <a:lstStyle/>
          <a:p>
            <a:endParaRPr lan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405B044B-C5B2-466D-9976-EFD4ECA532C5}" type="slidenum">
              <a:rPr lang="" smtClean="0"/>
              <a:pPr/>
              <a:t>‹#›</a:t>
            </a:fld>
            <a:endParaRPr lang=""/>
          </a:p>
        </p:txBody>
      </p:sp>
      <p:sp>
        <p:nvSpPr>
          <p:cNvPr id="5" name="Date Placeholder 4"/>
          <p:cNvSpPr>
            <a:spLocks noGrp="1"/>
          </p:cNvSpPr>
          <p:nvPr>
            <p:ph type="dt" sz="half" idx="11"/>
          </p:nvPr>
        </p:nvSpPr>
        <p:spPr/>
        <p:txBody>
          <a:bodyPr/>
          <a:lstStyle/>
          <a:p>
            <a:endParaRPr lan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92113" y="1714500"/>
            <a:ext cx="4103687" cy="4381500"/>
          </a:xfrm>
        </p:spPr>
        <p:txBody>
          <a:bodyPr/>
          <a:lstStyle/>
          <a:p>
            <a:endParaRPr lang="en-US"/>
          </a:p>
        </p:txBody>
      </p:sp>
      <p:sp>
        <p:nvSpPr>
          <p:cNvPr id="4" name="Text Placeholder 3"/>
          <p:cNvSpPr>
            <a:spLocks noGrp="1"/>
          </p:cNvSpPr>
          <p:nvPr>
            <p:ph type="body" sz="half" idx="2"/>
          </p:nvPr>
        </p:nvSpPr>
        <p:spPr>
          <a:xfrm>
            <a:off x="4648200" y="1714500"/>
            <a:ext cx="4103688"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952E20FF-1C6E-4970-AC20-BCD5CEC6D638}" type="slidenum">
              <a:rPr lang="en-US" smtClean="0"/>
              <a:pPr/>
              <a:t>‹#›</a:t>
            </a:fld>
            <a:endParaRPr lang="en-US"/>
          </a:p>
        </p:txBody>
      </p:sp>
      <p:sp>
        <p:nvSpPr>
          <p:cNvPr id="6" name="Date Placeholder 5"/>
          <p:cNvSpPr>
            <a:spLocks noGrp="1"/>
          </p:cNvSpPr>
          <p:nvPr>
            <p:ph type="dt" sz="half" idx="11"/>
          </p:nvPr>
        </p:nvSpPr>
        <p:spPr/>
        <p:txBody>
          <a:bodyPr/>
          <a:lstStyle/>
          <a:p>
            <a:fld id="{79FDD2FA-4538-4B9F-B164-E3E6AE192B63}" type="datetimeFigureOut">
              <a:rPr lang="en-US" smtClean="0"/>
              <a:t>10/20/2014</a:t>
            </a:fld>
            <a:endParaRPr lang="en-US"/>
          </a:p>
        </p:txBody>
      </p:sp>
    </p:spTree>
    <p:extLst>
      <p:ext uri="{BB962C8B-B14F-4D97-AF65-F5344CB8AC3E}">
        <p14:creationId xmlns:p14="http://schemas.microsoft.com/office/powerpoint/2010/main" val="425972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5.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17" Type="http://schemas.openxmlformats.org/officeDocument/2006/relationships/tags" Target="../tags/tag9.xml"/><Relationship Id="rId2" Type="http://schemas.openxmlformats.org/officeDocument/2006/relationships/slideLayout" Target="../slideLayouts/slideLayout2.xml"/><Relationship Id="rId16" Type="http://schemas.openxmlformats.org/officeDocument/2006/relationships/tags" Target="../tags/tag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tags" Target="../tags/tag7.xml"/><Relationship Id="rId10" Type="http://schemas.openxmlformats.org/officeDocument/2006/relationships/tags" Target="../tags/tag2.xml"/><Relationship Id="rId1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SHLBG2C_CO.gif"/>
          <p:cNvPicPr>
            <a:picLocks/>
          </p:cNvPicPr>
          <p:nvPr>
            <p:custDataLst>
              <p:tags r:id="rId10"/>
            </p:custDataLst>
          </p:nvPr>
        </p:nvPicPr>
        <p:blipFill>
          <a:blip r:embed="rId18" cstate="print"/>
          <a:stretch>
            <a:fillRect/>
          </a:stretch>
        </p:blipFill>
        <p:spPr>
          <a:xfrm>
            <a:off x="0" y="0"/>
            <a:ext cx="9144000" cy="457200"/>
          </a:xfrm>
          <a:prstGeom prst="rect">
            <a:avLst/>
          </a:prstGeom>
          <a:ln w="0">
            <a:noFill/>
          </a:ln>
          <a:effectLst/>
        </p:spPr>
      </p:pic>
      <p:pic>
        <p:nvPicPr>
          <p:cNvPr id="9" name="Picture 8" descr="PHSMTR2_CO.gif"/>
          <p:cNvPicPr>
            <a:picLocks/>
          </p:cNvPicPr>
          <p:nvPr>
            <p:custDataLst>
              <p:tags r:id="rId11"/>
            </p:custDataLst>
          </p:nvPr>
        </p:nvPicPr>
        <p:blipFill>
          <a:blip r:embed="rId19" cstate="print"/>
          <a:stretch>
            <a:fillRect/>
          </a:stretch>
        </p:blipFill>
        <p:spPr>
          <a:xfrm>
            <a:off x="247650" y="130175"/>
            <a:ext cx="990600" cy="196850"/>
          </a:xfrm>
          <a:prstGeom prst="rect">
            <a:avLst/>
          </a:prstGeom>
          <a:ln w="0">
            <a:noFill/>
          </a:ln>
          <a:effectLst/>
        </p:spPr>
      </p:pic>
      <p:sp>
        <p:nvSpPr>
          <p:cNvPr id="1027" name="Rectangle 2"/>
          <p:cNvSpPr>
            <a:spLocks noGrp="1" noChangeArrowheads="1"/>
          </p:cNvSpPr>
          <p:nvPr>
            <p:ph type="title"/>
            <p:custDataLst>
              <p:tags r:id="rId12"/>
            </p:custDataLst>
          </p:nvPr>
        </p:nvSpPr>
        <p:spPr bwMode="auto">
          <a:xfrm>
            <a:off x="392112" y="5651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lvl="0" algn="l" rtl="0" eaLnBrk="0" fontAlgn="base" hangingPunct="0">
              <a:spcBef>
                <a:spcPct val="0"/>
              </a:spcBef>
              <a:spcAft>
                <a:spcPct val="0"/>
              </a:spcAft>
              <a:buNone/>
            </a:pPr>
            <a:r>
              <a:rPr lang="en-US" smtClean="0"/>
              <a:t>Click to edit Master title style</a:t>
            </a:r>
          </a:p>
        </p:txBody>
      </p:sp>
      <p:sp>
        <p:nvSpPr>
          <p:cNvPr id="1030" name="Rectangle 6"/>
          <p:cNvSpPr>
            <a:spLocks noGrp="1" noChangeArrowheads="1"/>
          </p:cNvSpPr>
          <p:nvPr>
            <p:ph type="sldNum" sz="quarter" idx="4"/>
            <p:custDataLst>
              <p:tags r:id="rId13"/>
            </p:custDataLst>
          </p:nvPr>
        </p:nvSpPr>
        <p:spPr bwMode="auto">
          <a:xfrm>
            <a:off x="8578850" y="6578600"/>
            <a:ext cx="317500" cy="152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r">
              <a:spcBef>
                <a:spcPts val="0"/>
              </a:spcBef>
              <a:spcAft>
                <a:spcPts val="0"/>
              </a:spcAft>
              <a:defRPr sz="1000">
                <a:solidFill>
                  <a:srgbClr val="000000"/>
                </a:solidFill>
              </a:defRPr>
            </a:lvl1pPr>
          </a:lstStyle>
          <a:p>
            <a:fld id="{0B4E316A-D996-4C3A-9727-0F02F7692ADE}" type="slidenum">
              <a:rPr lang="" smtClean="0"/>
              <a:pPr/>
              <a:t>‹#›</a:t>
            </a:fld>
            <a:endParaRPr lang=""/>
          </a:p>
        </p:txBody>
      </p:sp>
      <p:sp>
        <p:nvSpPr>
          <p:cNvPr id="1029" name="Rectangle 11"/>
          <p:cNvSpPr>
            <a:spLocks noGrp="1" noChangeArrowheads="1"/>
          </p:cNvSpPr>
          <p:nvPr>
            <p:ph type="body" idx="1"/>
            <p:custDataLst>
              <p:tags r:id="rId14"/>
            </p:custDataLst>
          </p:nvPr>
        </p:nvSpPr>
        <p:spPr bwMode="auto">
          <a:xfrm>
            <a:off x="392112" y="1714500"/>
            <a:ext cx="8359775" cy="43815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extBox 7"/>
          <p:cNvSpPr txBox="1">
            <a:spLocks/>
          </p:cNvSpPr>
          <p:nvPr>
            <p:custDataLst>
              <p:tags r:id="rId15"/>
            </p:custDataLst>
          </p:nvPr>
        </p:nvSpPr>
        <p:spPr>
          <a:xfrm>
            <a:off x="247650" y="6578600"/>
            <a:ext cx="1841500" cy="152400"/>
          </a:xfrm>
          <a:prstGeom prst="rect">
            <a:avLst/>
          </a:prstGeom>
          <a:noFill/>
          <a:ln w="0">
            <a:noFill/>
          </a:ln>
          <a:effectLst/>
        </p:spPr>
        <p:txBody>
          <a:bodyPr vert="horz" wrap="square" lIns="0" tIns="0" rIns="0" bIns="0" rtlCol="0" anchor="b">
            <a:noAutofit/>
          </a:bodyPr>
          <a:lstStyle/>
          <a:p>
            <a:pPr>
              <a:spcBef>
                <a:spcPts val="0"/>
              </a:spcBef>
              <a:spcAft>
                <a:spcPts val="0"/>
              </a:spcAft>
            </a:pPr>
            <a:r>
              <a:rPr lang="" sz="1000" smtClean="0">
                <a:solidFill>
                  <a:srgbClr val="000000"/>
                </a:solidFill>
              </a:rPr>
              <a:t>Confidential</a:t>
            </a:r>
            <a:endParaRPr lang="" sz="1000">
              <a:solidFill>
                <a:srgbClr val="000000"/>
              </a:solidFill>
            </a:endParaRPr>
          </a:p>
        </p:txBody>
      </p:sp>
      <p:sp>
        <p:nvSpPr>
          <p:cNvPr id="7" name="TextBox 6"/>
          <p:cNvSpPr txBox="1">
            <a:spLocks/>
          </p:cNvSpPr>
          <p:nvPr>
            <p:custDataLst>
              <p:tags r:id="rId16"/>
            </p:custDataLst>
          </p:nvPr>
        </p:nvSpPr>
        <p:spPr>
          <a:xfrm>
            <a:off x="2032000" y="6578600"/>
            <a:ext cx="5080000" cy="152400"/>
          </a:xfrm>
          <a:prstGeom prst="rect">
            <a:avLst/>
          </a:prstGeom>
          <a:noFill/>
          <a:ln w="0">
            <a:noFill/>
          </a:ln>
          <a:effectLst/>
        </p:spPr>
        <p:txBody>
          <a:bodyPr vert="horz" wrap="square" lIns="0" tIns="0" rIns="0" bIns="0" rtlCol="0" anchor="b">
            <a:noAutofit/>
          </a:bodyPr>
          <a:lstStyle/>
          <a:p>
            <a:pPr algn="ctr">
              <a:spcBef>
                <a:spcPts val="0"/>
              </a:spcBef>
              <a:spcAft>
                <a:spcPts val="0"/>
              </a:spcAft>
            </a:pPr>
            <a:r>
              <a:rPr lang="pt-BR" sz="800" smtClean="0">
                <a:solidFill>
                  <a:srgbClr val="000000"/>
                </a:solidFill>
              </a:rPr>
              <a:t>R Flores, 20 Oct 2014</a:t>
            </a:r>
            <a:endParaRPr lang="" sz="800">
              <a:solidFill>
                <a:srgbClr val="000000"/>
              </a:solidFill>
            </a:endParaRPr>
          </a:p>
        </p:txBody>
      </p:sp>
      <p:sp>
        <p:nvSpPr>
          <p:cNvPr id="11" name="Date Placeholder 10" hidden="1"/>
          <p:cNvSpPr>
            <a:spLocks noGrp="1"/>
          </p:cNvSpPr>
          <p:nvPr>
            <p:ph type="dt" sz="half" idx="2"/>
            <p:custDataLst>
              <p:tags r:id="rId17"/>
            </p:custDataLst>
          </p:nvPr>
        </p:nvSpPr>
        <p:spPr>
          <a:xfrm>
            <a:off x="800100" y="5715000"/>
            <a:ext cx="7543800" cy="304800"/>
          </a:xfrm>
          <a:prstGeom prst="rect">
            <a:avLst/>
          </a:prstGeom>
          <a:ln w="0">
            <a:noFill/>
          </a:ln>
          <a:effectLst/>
        </p:spPr>
        <p:txBody>
          <a:bodyPr vert="horz" wrap="square" lIns="0" tIns="0" rIns="0" bIns="0" rtlCol="0" anchor="ctr"/>
          <a:lstStyle>
            <a:lvl1pPr algn="l">
              <a:spcBef>
                <a:spcPts val="0"/>
              </a:spcBef>
              <a:spcAft>
                <a:spcPts val="0"/>
              </a:spcAft>
              <a:defRPr sz="1900">
                <a:solidFill>
                  <a:srgbClr val="FFFFFF"/>
                </a:solidFill>
              </a:defRPr>
            </a:lvl1pPr>
          </a:lstStyle>
          <a:p>
            <a:endParaRPr lan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p:titleStyle>
    <p:bodyStyle>
      <a:lvl1pPr marL="2540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defRPr>
      </a:lvl2pPr>
      <a:lvl3pPr marL="1168400" indent="-254000" algn="l" rtl="0" eaLnBrk="0" fontAlgn="base" hangingPunct="0">
        <a:lnSpc>
          <a:spcPct val="105000"/>
        </a:lnSpc>
        <a:spcBef>
          <a:spcPct val="20000"/>
        </a:spcBef>
        <a:spcAft>
          <a:spcPct val="0"/>
        </a:spcAft>
        <a:buClrTx/>
        <a:buSzPct val="100000"/>
        <a:buFontTx/>
        <a:buChar char="•"/>
        <a:defRPr sz="1800" b="0" i="0" u="none">
          <a:solidFill>
            <a:srgbClr val="000000"/>
          </a:solidFill>
          <a:latin typeface="Arial"/>
        </a:defRPr>
      </a:lvl3pPr>
      <a:lvl4pPr marL="16256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4pPr>
      <a:lvl5pPr marL="20828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1.xml"/><Relationship Id="rId5" Type="http://schemas.openxmlformats.org/officeDocument/2006/relationships/tags" Target="../tags/tag20.xml"/><Relationship Id="rId4" Type="http://schemas.openxmlformats.org/officeDocument/2006/relationships/tags" Target="../tags/tag19.xml"/></Relationships>
</file>

<file path=ppt/slides/_rels/slide1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tags" Target="../tags/tag525.xml"/><Relationship Id="rId4"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29.xml"/><Relationship Id="rId1" Type="http://schemas.openxmlformats.org/officeDocument/2006/relationships/tags" Target="../tags/tag528.xml"/></Relationships>
</file>

<file path=ppt/slides/_rels/slide10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531.xml"/><Relationship Id="rId7" Type="http://schemas.openxmlformats.org/officeDocument/2006/relationships/tags" Target="../tags/tag535.xml"/><Relationship Id="rId2" Type="http://schemas.openxmlformats.org/officeDocument/2006/relationships/tags" Target="../tags/tag530.xml"/><Relationship Id="rId1" Type="http://schemas.openxmlformats.org/officeDocument/2006/relationships/vmlDrawing" Target="../drawings/vmlDrawing2.vml"/><Relationship Id="rId6" Type="http://schemas.openxmlformats.org/officeDocument/2006/relationships/tags" Target="../tags/tag534.xml"/><Relationship Id="rId5" Type="http://schemas.openxmlformats.org/officeDocument/2006/relationships/tags" Target="../tags/tag533.xml"/><Relationship Id="rId10" Type="http://schemas.openxmlformats.org/officeDocument/2006/relationships/image" Target="../media/image109.wmf"/><Relationship Id="rId4" Type="http://schemas.openxmlformats.org/officeDocument/2006/relationships/tags" Target="../tags/tag532.xml"/><Relationship Id="rId9" Type="http://schemas.openxmlformats.org/officeDocument/2006/relationships/oleObject" Target="../embeddings/oleObject2.bin"/></Relationships>
</file>

<file path=ppt/slides/_rels/slide10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537.xml"/><Relationship Id="rId7" Type="http://schemas.openxmlformats.org/officeDocument/2006/relationships/tags" Target="../tags/tag541.xml"/><Relationship Id="rId2" Type="http://schemas.openxmlformats.org/officeDocument/2006/relationships/tags" Target="../tags/tag536.xml"/><Relationship Id="rId1" Type="http://schemas.openxmlformats.org/officeDocument/2006/relationships/vmlDrawing" Target="../drawings/vmlDrawing3.vml"/><Relationship Id="rId6" Type="http://schemas.openxmlformats.org/officeDocument/2006/relationships/tags" Target="../tags/tag540.xml"/><Relationship Id="rId5" Type="http://schemas.openxmlformats.org/officeDocument/2006/relationships/tags" Target="../tags/tag539.xml"/><Relationship Id="rId10" Type="http://schemas.openxmlformats.org/officeDocument/2006/relationships/image" Target="../media/image110.wmf"/><Relationship Id="rId4" Type="http://schemas.openxmlformats.org/officeDocument/2006/relationships/tags" Target="../tags/tag538.xml"/><Relationship Id="rId9" Type="http://schemas.openxmlformats.org/officeDocument/2006/relationships/oleObject" Target="../embeddings/oleObject3.bin"/></Relationships>
</file>

<file path=ppt/slides/_rels/slide104.xml.rels><?xml version="1.0" encoding="UTF-8" standalone="yes"?>
<Relationships xmlns="http://schemas.openxmlformats.org/package/2006/relationships"><Relationship Id="rId3" Type="http://schemas.openxmlformats.org/officeDocument/2006/relationships/tags" Target="../tags/tag544.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slideLayout" Target="../slideLayouts/slideLayout1.xml"/><Relationship Id="rId5" Type="http://schemas.openxmlformats.org/officeDocument/2006/relationships/tags" Target="../tags/tag546.xml"/><Relationship Id="rId4" Type="http://schemas.openxmlformats.org/officeDocument/2006/relationships/tags" Target="../tags/tag545.xml"/></Relationships>
</file>

<file path=ppt/slides/_rels/slide105.xml.rels><?xml version="1.0" encoding="UTF-8" standalone="yes"?>
<Relationships xmlns="http://schemas.openxmlformats.org/package/2006/relationships"><Relationship Id="rId3" Type="http://schemas.openxmlformats.org/officeDocument/2006/relationships/tags" Target="../tags/tag549.xml"/><Relationship Id="rId7" Type="http://schemas.openxmlformats.org/officeDocument/2006/relationships/image" Target="../media/image111.png"/><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slideLayout" Target="../slideLayouts/slideLayout6.xml"/><Relationship Id="rId5" Type="http://schemas.openxmlformats.org/officeDocument/2006/relationships/tags" Target="../tags/tag551.xml"/><Relationship Id="rId4" Type="http://schemas.openxmlformats.org/officeDocument/2006/relationships/tags" Target="../tags/tag550.xml"/></Relationships>
</file>

<file path=ppt/slides/_rels/slide106.xml.rels><?xml version="1.0" encoding="UTF-8" standalone="yes"?>
<Relationships xmlns="http://schemas.openxmlformats.org/package/2006/relationships"><Relationship Id="rId3" Type="http://schemas.openxmlformats.org/officeDocument/2006/relationships/tags" Target="../tags/tag554.xml"/><Relationship Id="rId2" Type="http://schemas.openxmlformats.org/officeDocument/2006/relationships/tags" Target="../tags/tag553.xml"/><Relationship Id="rId1" Type="http://schemas.openxmlformats.org/officeDocument/2006/relationships/tags" Target="../tags/tag552.xml"/><Relationship Id="rId5" Type="http://schemas.openxmlformats.org/officeDocument/2006/relationships/image" Target="../media/image112.png"/><Relationship Id="rId4"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tags" Target="../tags/tag557.xml"/><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slideLayout" Target="../slideLayouts/slideLayout1.xml"/><Relationship Id="rId5" Type="http://schemas.openxmlformats.org/officeDocument/2006/relationships/tags" Target="../tags/tag559.xml"/><Relationship Id="rId4" Type="http://schemas.openxmlformats.org/officeDocument/2006/relationships/tags" Target="../tags/tag558.xml"/></Relationships>
</file>

<file path=ppt/slides/_rels/slide109.xml.rels><?xml version="1.0" encoding="UTF-8" standalone="yes"?>
<Relationships xmlns="http://schemas.openxmlformats.org/package/2006/relationships"><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 Id="rId5" Type="http://schemas.openxmlformats.org/officeDocument/2006/relationships/image" Target="../media/image114.png"/><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16.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5.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slideLayout" Target="../slideLayouts/slideLayout7.xml"/><Relationship Id="rId5" Type="http://schemas.openxmlformats.org/officeDocument/2006/relationships/tags" Target="../tags/tag67.xml"/><Relationship Id="rId10" Type="http://schemas.openxmlformats.org/officeDocument/2006/relationships/tags" Target="../tags/tag72.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 Id="rId5" Type="http://schemas.openxmlformats.org/officeDocument/2006/relationships/image" Target="../media/image115.png"/><Relationship Id="rId4"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tags" Target="../tags/tag568.xml"/><Relationship Id="rId7" Type="http://schemas.openxmlformats.org/officeDocument/2006/relationships/hyperlink" Target="../../Service%20Documentation/RF%20procedures/RF%20Ingenia/DMR%20130990%20%20Rev.%2001%20%20SPD%20for%20CDAS,%20PFEI%20,%20dStream.pdf" TargetMode="External"/><Relationship Id="rId2" Type="http://schemas.openxmlformats.org/officeDocument/2006/relationships/tags" Target="../tags/tag567.xml"/><Relationship Id="rId1" Type="http://schemas.openxmlformats.org/officeDocument/2006/relationships/tags" Target="../tags/tag566.xml"/><Relationship Id="rId6" Type="http://schemas.openxmlformats.org/officeDocument/2006/relationships/slideLayout" Target="../slideLayouts/slideLayout6.xml"/><Relationship Id="rId5" Type="http://schemas.openxmlformats.org/officeDocument/2006/relationships/tags" Target="../tags/tag570.xml"/><Relationship Id="rId4" Type="http://schemas.openxmlformats.org/officeDocument/2006/relationships/tags" Target="../tags/tag569.xml"/><Relationship Id="rId9"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tags" Target="../tags/tag573.xml"/><Relationship Id="rId2" Type="http://schemas.openxmlformats.org/officeDocument/2006/relationships/tags" Target="../tags/tag572.xml"/><Relationship Id="rId1" Type="http://schemas.openxmlformats.org/officeDocument/2006/relationships/tags" Target="../tags/tag571.xml"/><Relationship Id="rId4"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tags" Target="../tags/tag575.xml"/><Relationship Id="rId7" Type="http://schemas.openxmlformats.org/officeDocument/2006/relationships/oleObject" Target="../embeddings/oleObject4.bin"/><Relationship Id="rId2" Type="http://schemas.openxmlformats.org/officeDocument/2006/relationships/tags" Target="../tags/tag574.xml"/><Relationship Id="rId1" Type="http://schemas.openxmlformats.org/officeDocument/2006/relationships/vmlDrawing" Target="../drawings/vmlDrawing4.vml"/><Relationship Id="rId6" Type="http://schemas.openxmlformats.org/officeDocument/2006/relationships/slideLayout" Target="../slideLayouts/slideLayout6.xml"/><Relationship Id="rId5" Type="http://schemas.openxmlformats.org/officeDocument/2006/relationships/tags" Target="../tags/tag577.xml"/><Relationship Id="rId4" Type="http://schemas.openxmlformats.org/officeDocument/2006/relationships/tags" Target="../tags/tag576.xml"/></Relationships>
</file>

<file path=ppt/slides/_rels/slide114.xml.rels><?xml version="1.0" encoding="UTF-8" standalone="yes"?>
<Relationships xmlns="http://schemas.openxmlformats.org/package/2006/relationships"><Relationship Id="rId3" Type="http://schemas.openxmlformats.org/officeDocument/2006/relationships/tags" Target="../tags/tag580.xml"/><Relationship Id="rId2" Type="http://schemas.openxmlformats.org/officeDocument/2006/relationships/tags" Target="../tags/tag579.xml"/><Relationship Id="rId1" Type="http://schemas.openxmlformats.org/officeDocument/2006/relationships/tags" Target="../tags/tag578.xml"/><Relationship Id="rId4"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tags" Target="../tags/tag583.xml"/><Relationship Id="rId2" Type="http://schemas.openxmlformats.org/officeDocument/2006/relationships/tags" Target="../tags/tag582.xml"/><Relationship Id="rId1" Type="http://schemas.openxmlformats.org/officeDocument/2006/relationships/tags" Target="../tags/tag581.xml"/><Relationship Id="rId4"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image" Target="../media/image119.wmf"/><Relationship Id="rId3" Type="http://schemas.openxmlformats.org/officeDocument/2006/relationships/tags" Target="../tags/tag585.xml"/><Relationship Id="rId7" Type="http://schemas.openxmlformats.org/officeDocument/2006/relationships/oleObject" Target="../embeddings/oleObject5.bin"/><Relationship Id="rId2" Type="http://schemas.openxmlformats.org/officeDocument/2006/relationships/tags" Target="../tags/tag584.xml"/><Relationship Id="rId1" Type="http://schemas.openxmlformats.org/officeDocument/2006/relationships/vmlDrawing" Target="../drawings/vmlDrawing5.vml"/><Relationship Id="rId6" Type="http://schemas.openxmlformats.org/officeDocument/2006/relationships/slideLayout" Target="../slideLayouts/slideLayout6.xml"/><Relationship Id="rId5" Type="http://schemas.openxmlformats.org/officeDocument/2006/relationships/tags" Target="../tags/tag587.xml"/><Relationship Id="rId4" Type="http://schemas.openxmlformats.org/officeDocument/2006/relationships/tags" Target="../tags/tag586.xml"/></Relationships>
</file>

<file path=ppt/slides/_rels/slide11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589.xml"/><Relationship Id="rId7" Type="http://schemas.openxmlformats.org/officeDocument/2006/relationships/slideLayout" Target="../slideLayouts/slideLayout6.xml"/><Relationship Id="rId2" Type="http://schemas.openxmlformats.org/officeDocument/2006/relationships/tags" Target="../tags/tag588.xml"/><Relationship Id="rId1" Type="http://schemas.openxmlformats.org/officeDocument/2006/relationships/vmlDrawing" Target="../drawings/vmlDrawing6.vml"/><Relationship Id="rId6" Type="http://schemas.openxmlformats.org/officeDocument/2006/relationships/tags" Target="../tags/tag592.xml"/><Relationship Id="rId11" Type="http://schemas.openxmlformats.org/officeDocument/2006/relationships/image" Target="../media/image121.wmf"/><Relationship Id="rId5" Type="http://schemas.openxmlformats.org/officeDocument/2006/relationships/tags" Target="../tags/tag591.xml"/><Relationship Id="rId10" Type="http://schemas.openxmlformats.org/officeDocument/2006/relationships/oleObject" Target="../embeddings/oleObject7.bin"/><Relationship Id="rId4" Type="http://schemas.openxmlformats.org/officeDocument/2006/relationships/tags" Target="../tags/tag590.xml"/><Relationship Id="rId9" Type="http://schemas.openxmlformats.org/officeDocument/2006/relationships/image" Target="../media/image120.wmf"/></Relationships>
</file>

<file path=ppt/slides/_rels/slide118.xml.rels><?xml version="1.0" encoding="UTF-8" standalone="yes"?>
<Relationships xmlns="http://schemas.openxmlformats.org/package/2006/relationships"><Relationship Id="rId3" Type="http://schemas.openxmlformats.org/officeDocument/2006/relationships/tags" Target="../tags/tag595.xml"/><Relationship Id="rId2" Type="http://schemas.openxmlformats.org/officeDocument/2006/relationships/tags" Target="../tags/tag594.xml"/><Relationship Id="rId1" Type="http://schemas.openxmlformats.org/officeDocument/2006/relationships/tags" Target="../tags/tag593.xml"/><Relationship Id="rId5" Type="http://schemas.openxmlformats.org/officeDocument/2006/relationships/slideLayout" Target="../slideLayouts/slideLayout6.xml"/><Relationship Id="rId4" Type="http://schemas.openxmlformats.org/officeDocument/2006/relationships/tags" Target="../tags/tag596.xml"/></Relationships>
</file>

<file path=ppt/slides/_rels/slide119.xml.rels><?xml version="1.0" encoding="UTF-8" standalone="yes"?>
<Relationships xmlns="http://schemas.openxmlformats.org/package/2006/relationships"><Relationship Id="rId3" Type="http://schemas.openxmlformats.org/officeDocument/2006/relationships/tags" Target="../tags/tag599.xml"/><Relationship Id="rId2" Type="http://schemas.openxmlformats.org/officeDocument/2006/relationships/tags" Target="../tags/tag598.xml"/><Relationship Id="rId1" Type="http://schemas.openxmlformats.org/officeDocument/2006/relationships/tags" Target="../tags/tag597.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5.xml"/><Relationship Id="rId7"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s>
</file>

<file path=ppt/slides/_rels/slide120.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602.xml"/><Relationship Id="rId7" Type="http://schemas.openxmlformats.org/officeDocument/2006/relationships/tags" Target="../tags/tag606.xml"/><Relationship Id="rId2" Type="http://schemas.openxmlformats.org/officeDocument/2006/relationships/tags" Target="../tags/tag601.xml"/><Relationship Id="rId1" Type="http://schemas.openxmlformats.org/officeDocument/2006/relationships/tags" Target="../tags/tag600.xml"/><Relationship Id="rId6" Type="http://schemas.openxmlformats.org/officeDocument/2006/relationships/tags" Target="../tags/tag605.xml"/><Relationship Id="rId5" Type="http://schemas.openxmlformats.org/officeDocument/2006/relationships/tags" Target="../tags/tag604.xml"/><Relationship Id="rId10" Type="http://schemas.openxmlformats.org/officeDocument/2006/relationships/image" Target="../media/image2.gif"/><Relationship Id="rId4" Type="http://schemas.openxmlformats.org/officeDocument/2006/relationships/tags" Target="../tags/tag603.xml"/><Relationship Id="rId9" Type="http://schemas.openxmlformats.org/officeDocument/2006/relationships/image" Target="../media/image1.gif"/></Relationships>
</file>

<file path=ppt/slides/_rels/slide121.xml.rels><?xml version="1.0" encoding="UTF-8" standalone="yes"?>
<Relationships xmlns="http://schemas.openxmlformats.org/package/2006/relationships"><Relationship Id="rId8" Type="http://schemas.openxmlformats.org/officeDocument/2006/relationships/tags" Target="../tags/tag614.xml"/><Relationship Id="rId13" Type="http://schemas.openxmlformats.org/officeDocument/2006/relationships/image" Target="../media/image123.jpeg"/><Relationship Id="rId3" Type="http://schemas.openxmlformats.org/officeDocument/2006/relationships/tags" Target="../tags/tag609.xml"/><Relationship Id="rId7" Type="http://schemas.openxmlformats.org/officeDocument/2006/relationships/tags" Target="../tags/tag613.xml"/><Relationship Id="rId12" Type="http://schemas.openxmlformats.org/officeDocument/2006/relationships/image" Target="../media/image122.jpeg"/><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tags" Target="../tags/tag612.xml"/><Relationship Id="rId11" Type="http://schemas.openxmlformats.org/officeDocument/2006/relationships/image" Target="../media/image2.gif"/><Relationship Id="rId5" Type="http://schemas.openxmlformats.org/officeDocument/2006/relationships/tags" Target="../tags/tag611.xml"/><Relationship Id="rId10" Type="http://schemas.openxmlformats.org/officeDocument/2006/relationships/image" Target="../media/image1.gif"/><Relationship Id="rId4" Type="http://schemas.openxmlformats.org/officeDocument/2006/relationships/tags" Target="../tags/tag610.xml"/><Relationship Id="rId9"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tags" Target="../tags/tag615.xml"/><Relationship Id="rId4"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tags" Target="../tags/tag620.xml"/><Relationship Id="rId2" Type="http://schemas.openxmlformats.org/officeDocument/2006/relationships/tags" Target="../tags/tag619.xml"/><Relationship Id="rId1" Type="http://schemas.openxmlformats.org/officeDocument/2006/relationships/tags" Target="../tags/tag618.xml"/><Relationship Id="rId4"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tags" Target="../tags/tag623.xml"/><Relationship Id="rId2" Type="http://schemas.openxmlformats.org/officeDocument/2006/relationships/tags" Target="../tags/tag622.xml"/><Relationship Id="rId1" Type="http://schemas.openxmlformats.org/officeDocument/2006/relationships/tags" Target="../tags/tag621.xml"/><Relationship Id="rId5" Type="http://schemas.openxmlformats.org/officeDocument/2006/relationships/image" Target="../media/image124.jpeg"/><Relationship Id="rId4"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tags" Target="../tags/tag626.xml"/><Relationship Id="rId2" Type="http://schemas.openxmlformats.org/officeDocument/2006/relationships/tags" Target="../tags/tag625.xml"/><Relationship Id="rId1" Type="http://schemas.openxmlformats.org/officeDocument/2006/relationships/tags" Target="../tags/tag624.xml"/><Relationship Id="rId4"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tags" Target="../tags/tag627.xml"/><Relationship Id="rId4"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tags" Target="../tags/tag632.xml"/><Relationship Id="rId2" Type="http://schemas.openxmlformats.org/officeDocument/2006/relationships/tags" Target="../tags/tag631.xml"/><Relationship Id="rId1" Type="http://schemas.openxmlformats.org/officeDocument/2006/relationships/tags" Target="../tags/tag630.xml"/><Relationship Id="rId6" Type="http://schemas.openxmlformats.org/officeDocument/2006/relationships/image" Target="../media/image125.png"/><Relationship Id="rId5" Type="http://schemas.openxmlformats.org/officeDocument/2006/relationships/slideLayout" Target="../slideLayouts/slideLayout6.xml"/><Relationship Id="rId4" Type="http://schemas.openxmlformats.org/officeDocument/2006/relationships/tags" Target="../tags/tag633.xml"/></Relationships>
</file>

<file path=ppt/slides/_rels/slide128.xml.rels><?xml version="1.0" encoding="UTF-8" standalone="yes"?>
<Relationships xmlns="http://schemas.openxmlformats.org/package/2006/relationships"><Relationship Id="rId3" Type="http://schemas.openxmlformats.org/officeDocument/2006/relationships/tags" Target="../tags/tag636.xml"/><Relationship Id="rId2" Type="http://schemas.openxmlformats.org/officeDocument/2006/relationships/tags" Target="../tags/tag635.xml"/><Relationship Id="rId1" Type="http://schemas.openxmlformats.org/officeDocument/2006/relationships/tags" Target="../tags/tag634.xml"/><Relationship Id="rId5" Type="http://schemas.openxmlformats.org/officeDocument/2006/relationships/chart" Target="../charts/chart1.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20.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21.png"/><Relationship Id="rId5" Type="http://schemas.openxmlformats.org/officeDocument/2006/relationships/slideLayout" Target="../slideLayouts/slideLayout7.xml"/><Relationship Id="rId4" Type="http://schemas.openxmlformats.org/officeDocument/2006/relationships/tags" Target="../tags/tag85.xml"/></Relationships>
</file>

<file path=ppt/slides/_rels/slide15.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image" Target="../media/image22.png"/><Relationship Id="rId4" Type="http://schemas.openxmlformats.org/officeDocument/2006/relationships/tags" Target="../tags/tag89.xml"/><Relationship Id="rId9"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96.xml"/><Relationship Id="rId7" Type="http://schemas.openxmlformats.org/officeDocument/2006/relationships/slideLayout" Target="../slideLayouts/slideLayout7.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25.png"/><Relationship Id="rId4" Type="http://schemas.openxmlformats.org/officeDocument/2006/relationships/tags" Target="../tags/tag97.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27.png"/><Relationship Id="rId5" Type="http://schemas.openxmlformats.org/officeDocument/2006/relationships/tags" Target="../tags/tag104.xml"/><Relationship Id="rId10" Type="http://schemas.openxmlformats.org/officeDocument/2006/relationships/image" Target="../media/image26.png"/><Relationship Id="rId4" Type="http://schemas.openxmlformats.org/officeDocument/2006/relationships/tags" Target="../tags/tag103.xml"/><Relationship Id="rId9"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30.pn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image" Target="../media/image29.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image" Target="../media/image28.png"/><Relationship Id="rId5" Type="http://schemas.openxmlformats.org/officeDocument/2006/relationships/tags" Target="../tags/tag111.xml"/><Relationship Id="rId10" Type="http://schemas.openxmlformats.org/officeDocument/2006/relationships/slideLayout" Target="../slideLayouts/slideLayout7.xml"/><Relationship Id="rId4" Type="http://schemas.openxmlformats.org/officeDocument/2006/relationships/tags" Target="../tags/tag110.xml"/><Relationship Id="rId9" Type="http://schemas.openxmlformats.org/officeDocument/2006/relationships/tags" Target="../tags/tag115.xml"/></Relationships>
</file>

<file path=ppt/slides/_rels/slide19.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32.pn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31.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slideLayout" Target="../slideLayouts/slideLayout7.xml"/><Relationship Id="rId5" Type="http://schemas.openxmlformats.org/officeDocument/2006/relationships/tags" Target="../tags/tag120.xml"/><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23.xml"/><Relationship Id="rId7" Type="http://schemas.openxmlformats.org/officeDocument/2006/relationships/slideLayout" Target="../slideLayouts/slideLayout6.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s/_rels/slide20.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34.jpeg"/><Relationship Id="rId5" Type="http://schemas.openxmlformats.org/officeDocument/2006/relationships/slideLayout" Target="../slideLayouts/slideLayout7.xml"/><Relationship Id="rId4" Type="http://schemas.openxmlformats.org/officeDocument/2006/relationships/tags" Target="../tags/tag129.xml"/></Relationships>
</file>

<file path=ppt/slides/_rels/slide21.xml.rels><?xml version="1.0" encoding="UTF-8" standalone="yes"?>
<Relationships xmlns="http://schemas.openxmlformats.org/package/2006/relationships"><Relationship Id="rId8" Type="http://schemas.openxmlformats.org/officeDocument/2006/relationships/tags" Target="../tags/tag137.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10" Type="http://schemas.openxmlformats.org/officeDocument/2006/relationships/image" Target="../media/image35.png"/><Relationship Id="rId4" Type="http://schemas.openxmlformats.org/officeDocument/2006/relationships/tags" Target="../tags/tag133.xml"/><Relationship Id="rId9"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tags" Target="../tags/tag141.xml"/></Relationships>
</file>

<file path=ppt/slides/_rels/slide23.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37.png"/><Relationship Id="rId5" Type="http://schemas.openxmlformats.org/officeDocument/2006/relationships/slideLayout" Target="../slideLayouts/slideLayout7.xml"/><Relationship Id="rId4" Type="http://schemas.openxmlformats.org/officeDocument/2006/relationships/tags" Target="../tags/tag145.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48.xml"/><Relationship Id="rId7" Type="http://schemas.openxmlformats.org/officeDocument/2006/relationships/tags" Target="../tags/tag15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5" Type="http://schemas.openxmlformats.org/officeDocument/2006/relationships/tags" Target="../tags/tag150.xml"/><Relationship Id="rId10" Type="http://schemas.openxmlformats.org/officeDocument/2006/relationships/image" Target="../media/image39.png"/><Relationship Id="rId4" Type="http://schemas.openxmlformats.org/officeDocument/2006/relationships/tags" Target="../tags/tag149.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10" Type="http://schemas.openxmlformats.org/officeDocument/2006/relationships/image" Target="../media/image41.jpeg"/><Relationship Id="rId4" Type="http://schemas.openxmlformats.org/officeDocument/2006/relationships/tags" Target="../tags/tag156.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tags" Target="../tags/tag162.xml"/><Relationship Id="rId7" Type="http://schemas.openxmlformats.org/officeDocument/2006/relationships/image" Target="../media/image42.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Layout" Target="../slideLayouts/slideLayout6.xml"/><Relationship Id="rId5" Type="http://schemas.openxmlformats.org/officeDocument/2006/relationships/tags" Target="../tags/tag164.xml"/><Relationship Id="rId4" Type="http://schemas.openxmlformats.org/officeDocument/2006/relationships/tags" Target="../tags/tag16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67.xml"/><Relationship Id="rId7" Type="http://schemas.openxmlformats.org/officeDocument/2006/relationships/tags" Target="../tags/tag171.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10" Type="http://schemas.openxmlformats.org/officeDocument/2006/relationships/image" Target="../media/image44.png"/><Relationship Id="rId4" Type="http://schemas.openxmlformats.org/officeDocument/2006/relationships/tags" Target="../tags/tag168.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74.xml"/><Relationship Id="rId7" Type="http://schemas.openxmlformats.org/officeDocument/2006/relationships/image" Target="../media/image45.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7.xml"/><Relationship Id="rId5" Type="http://schemas.openxmlformats.org/officeDocument/2006/relationships/tags" Target="../tags/tag176.xml"/><Relationship Id="rId4" Type="http://schemas.openxmlformats.org/officeDocument/2006/relationships/tags" Target="../tags/tag175.xml"/></Relationships>
</file>

<file path=ppt/slides/_rels/slide29.xml.rels><?xml version="1.0" encoding="UTF-8" standalone="yes"?>
<Relationships xmlns="http://schemas.openxmlformats.org/package/2006/relationships"><Relationship Id="rId3" Type="http://schemas.openxmlformats.org/officeDocument/2006/relationships/tags" Target="../tags/tag179.xml"/><Relationship Id="rId7" Type="http://schemas.openxmlformats.org/officeDocument/2006/relationships/image" Target="../media/image47.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Layout" Target="../slideLayouts/slideLayout7.xml"/><Relationship Id="rId5" Type="http://schemas.openxmlformats.org/officeDocument/2006/relationships/tags" Target="../tags/tag181.xml"/><Relationship Id="rId4" Type="http://schemas.openxmlformats.org/officeDocument/2006/relationships/tags" Target="../tags/tag180.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9.xml"/><Relationship Id="rId7"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84.xml"/><Relationship Id="rId7" Type="http://schemas.openxmlformats.org/officeDocument/2006/relationships/tags" Target="../tags/tag18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49.png"/><Relationship Id="rId5" Type="http://schemas.openxmlformats.org/officeDocument/2006/relationships/slideLayout" Target="../slideLayouts/slideLayout6.xml"/><Relationship Id="rId4" Type="http://schemas.openxmlformats.org/officeDocument/2006/relationships/tags" Target="../tags/tag192.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95.xml"/><Relationship Id="rId7" Type="http://schemas.openxmlformats.org/officeDocument/2006/relationships/image" Target="../media/image50.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slideLayout" Target="../slideLayouts/slideLayout7.xml"/><Relationship Id="rId5" Type="http://schemas.openxmlformats.org/officeDocument/2006/relationships/tags" Target="../tags/tag197.xml"/><Relationship Id="rId4" Type="http://schemas.openxmlformats.org/officeDocument/2006/relationships/tags" Target="../tags/tag196.xml"/></Relationships>
</file>

<file path=ppt/slides/_rels/slide33.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52.jpeg"/><Relationship Id="rId5" Type="http://schemas.openxmlformats.org/officeDocument/2006/relationships/slideLayout" Target="../slideLayouts/slideLayout7.xml"/><Relationship Id="rId4" Type="http://schemas.openxmlformats.org/officeDocument/2006/relationships/tags" Target="../tags/tag201.xml"/></Relationships>
</file>

<file path=ppt/slides/_rels/slide34.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image" Target="../media/image53.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slideLayout" Target="../slideLayouts/slideLayout7.xml"/><Relationship Id="rId5" Type="http://schemas.openxmlformats.org/officeDocument/2006/relationships/tags" Target="../tags/tag206.xml"/><Relationship Id="rId4" Type="http://schemas.openxmlformats.org/officeDocument/2006/relationships/tags" Target="../tags/tag205.xml"/></Relationships>
</file>

<file path=ppt/slides/_rels/slide35.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slideLayout" Target="../slideLayouts/slideLayout7.xml"/><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tags" Target="../tags/tag223.xml"/><Relationship Id="rId2" Type="http://schemas.openxmlformats.org/officeDocument/2006/relationships/tags" Target="../tags/tag208.xml"/><Relationship Id="rId16" Type="http://schemas.openxmlformats.org/officeDocument/2006/relationships/tags" Target="../tags/tag222.xml"/><Relationship Id="rId20" Type="http://schemas.openxmlformats.org/officeDocument/2006/relationships/image" Target="../media/image55.jpeg"/><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5" Type="http://schemas.openxmlformats.org/officeDocument/2006/relationships/tags" Target="../tags/tag221.xml"/><Relationship Id="rId10" Type="http://schemas.openxmlformats.org/officeDocument/2006/relationships/tags" Target="../tags/tag216.xml"/><Relationship Id="rId19" Type="http://schemas.openxmlformats.org/officeDocument/2006/relationships/image" Target="../media/image54.png"/><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s>
</file>

<file path=ppt/slides/_rels/slide36.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229.xml"/><Relationship Id="rId7" Type="http://schemas.openxmlformats.org/officeDocument/2006/relationships/image" Target="../media/image56.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slideLayout" Target="../slideLayouts/slideLayout7.xml"/><Relationship Id="rId5" Type="http://schemas.openxmlformats.org/officeDocument/2006/relationships/tags" Target="../tags/tag231.xml"/><Relationship Id="rId4" Type="http://schemas.openxmlformats.org/officeDocument/2006/relationships/tags" Target="../tags/tag230.xml"/></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234.xml"/><Relationship Id="rId7" Type="http://schemas.openxmlformats.org/officeDocument/2006/relationships/slideLayout" Target="../slideLayouts/slideLayout7.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57.jpeg"/><Relationship Id="rId5" Type="http://schemas.openxmlformats.org/officeDocument/2006/relationships/tags" Target="../tags/tag236.xml"/><Relationship Id="rId10" Type="http://schemas.openxmlformats.org/officeDocument/2006/relationships/image" Target="../media/image56.png"/><Relationship Id="rId4" Type="http://schemas.openxmlformats.org/officeDocument/2006/relationships/tags" Target="../tags/tag235.xml"/><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62.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tags" Target="../tags/tag36.xml"/></Relationships>
</file>

<file path=ppt/slides/_rels/slide40.xml.rels><?xml version="1.0" encoding="UTF-8" standalone="yes"?>
<Relationships xmlns="http://schemas.openxmlformats.org/package/2006/relationships"><Relationship Id="rId8" Type="http://schemas.openxmlformats.org/officeDocument/2006/relationships/tags" Target="../tags/tag248.xml"/><Relationship Id="rId3" Type="http://schemas.openxmlformats.org/officeDocument/2006/relationships/tags" Target="../tags/tag243.xml"/><Relationship Id="rId7" Type="http://schemas.openxmlformats.org/officeDocument/2006/relationships/tags" Target="../tags/tag24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5" Type="http://schemas.openxmlformats.org/officeDocument/2006/relationships/tags" Target="../tags/tag245.xml"/><Relationship Id="rId10" Type="http://schemas.openxmlformats.org/officeDocument/2006/relationships/image" Target="../media/image63.png"/><Relationship Id="rId4" Type="http://schemas.openxmlformats.org/officeDocument/2006/relationships/tags" Target="../tags/tag244.xml"/><Relationship Id="rId9"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tags" Target="../tags/tag259.xml"/><Relationship Id="rId3" Type="http://schemas.openxmlformats.org/officeDocument/2006/relationships/tags" Target="../tags/tag254.xml"/><Relationship Id="rId7" Type="http://schemas.openxmlformats.org/officeDocument/2006/relationships/tags" Target="../tags/tag258.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5" Type="http://schemas.openxmlformats.org/officeDocument/2006/relationships/tags" Target="../tags/tag256.xml"/><Relationship Id="rId10" Type="http://schemas.openxmlformats.org/officeDocument/2006/relationships/image" Target="../media/image64.png"/><Relationship Id="rId4" Type="http://schemas.openxmlformats.org/officeDocument/2006/relationships/tags" Target="../tags/tag255.xml"/><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4"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4"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tags" Target="../tags/tag278.xml"/><Relationship Id="rId18" Type="http://schemas.openxmlformats.org/officeDocument/2006/relationships/tags" Target="../tags/tag283.xml"/><Relationship Id="rId26" Type="http://schemas.openxmlformats.org/officeDocument/2006/relationships/tags" Target="../tags/tag291.xml"/><Relationship Id="rId3" Type="http://schemas.openxmlformats.org/officeDocument/2006/relationships/tags" Target="../tags/tag268.xml"/><Relationship Id="rId21" Type="http://schemas.openxmlformats.org/officeDocument/2006/relationships/tags" Target="../tags/tag286.xml"/><Relationship Id="rId7" Type="http://schemas.openxmlformats.org/officeDocument/2006/relationships/tags" Target="../tags/tag272.xml"/><Relationship Id="rId12" Type="http://schemas.openxmlformats.org/officeDocument/2006/relationships/tags" Target="../tags/tag277.xml"/><Relationship Id="rId17" Type="http://schemas.openxmlformats.org/officeDocument/2006/relationships/tags" Target="../tags/tag282.xml"/><Relationship Id="rId25" Type="http://schemas.openxmlformats.org/officeDocument/2006/relationships/tags" Target="../tags/tag290.xml"/><Relationship Id="rId2" Type="http://schemas.openxmlformats.org/officeDocument/2006/relationships/tags" Target="../tags/tag267.xml"/><Relationship Id="rId16" Type="http://schemas.openxmlformats.org/officeDocument/2006/relationships/tags" Target="../tags/tag281.xml"/><Relationship Id="rId20" Type="http://schemas.openxmlformats.org/officeDocument/2006/relationships/tags" Target="../tags/tag285.xml"/><Relationship Id="rId29" Type="http://schemas.openxmlformats.org/officeDocument/2006/relationships/notesSlide" Target="../notesSlides/notesSlide3.xml"/><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tags" Target="../tags/tag276.xml"/><Relationship Id="rId24" Type="http://schemas.openxmlformats.org/officeDocument/2006/relationships/tags" Target="../tags/tag289.xml"/><Relationship Id="rId5" Type="http://schemas.openxmlformats.org/officeDocument/2006/relationships/tags" Target="../tags/tag270.xml"/><Relationship Id="rId15" Type="http://schemas.openxmlformats.org/officeDocument/2006/relationships/tags" Target="../tags/tag280.xml"/><Relationship Id="rId23" Type="http://schemas.openxmlformats.org/officeDocument/2006/relationships/tags" Target="../tags/tag288.xml"/><Relationship Id="rId28" Type="http://schemas.openxmlformats.org/officeDocument/2006/relationships/slideLayout" Target="../slideLayouts/slideLayout8.xml"/><Relationship Id="rId10" Type="http://schemas.openxmlformats.org/officeDocument/2006/relationships/tags" Target="../tags/tag275.xml"/><Relationship Id="rId19" Type="http://schemas.openxmlformats.org/officeDocument/2006/relationships/tags" Target="../tags/tag284.xml"/><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tags" Target="../tags/tag279.xml"/><Relationship Id="rId22" Type="http://schemas.openxmlformats.org/officeDocument/2006/relationships/tags" Target="../tags/tag287.xml"/><Relationship Id="rId27" Type="http://schemas.openxmlformats.org/officeDocument/2006/relationships/tags" Target="../tags/tag292.xml"/></Relationships>
</file>

<file path=ppt/slides/_rels/slide47.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1.xml"/><Relationship Id="rId5" Type="http://schemas.openxmlformats.org/officeDocument/2006/relationships/tags" Target="../tags/tag297.xml"/><Relationship Id="rId4" Type="http://schemas.openxmlformats.org/officeDocument/2006/relationships/tags" Target="../tags/tag296.xml"/></Relationships>
</file>

<file path=ppt/slides/_rels/slide48.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65.png"/><Relationship Id="rId5" Type="http://schemas.openxmlformats.org/officeDocument/2006/relationships/slideLayout" Target="../slideLayouts/slideLayout6.xml"/><Relationship Id="rId4" Type="http://schemas.openxmlformats.org/officeDocument/2006/relationships/tags" Target="../tags/tag301.xml"/></Relationships>
</file>

<file path=ppt/slides/_rels/slide49.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tags" Target="../tags/tag314.xml"/><Relationship Id="rId18" Type="http://schemas.openxmlformats.org/officeDocument/2006/relationships/tags" Target="../tags/tag319.xml"/><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tags" Target="../tags/tag313.xml"/><Relationship Id="rId17" Type="http://schemas.openxmlformats.org/officeDocument/2006/relationships/tags" Target="../tags/tag318.xml"/><Relationship Id="rId2" Type="http://schemas.openxmlformats.org/officeDocument/2006/relationships/tags" Target="../tags/tag303.xml"/><Relationship Id="rId16" Type="http://schemas.openxmlformats.org/officeDocument/2006/relationships/tags" Target="../tags/tag317.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5" Type="http://schemas.openxmlformats.org/officeDocument/2006/relationships/tags" Target="../tags/tag306.xml"/><Relationship Id="rId15" Type="http://schemas.openxmlformats.org/officeDocument/2006/relationships/tags" Target="../tags/tag316.xml"/><Relationship Id="rId10" Type="http://schemas.openxmlformats.org/officeDocument/2006/relationships/tags" Target="../tags/tag311.xml"/><Relationship Id="rId19" Type="http://schemas.openxmlformats.org/officeDocument/2006/relationships/slideLayout" Target="../slideLayouts/slideLayout6.xml"/><Relationship Id="rId4" Type="http://schemas.openxmlformats.org/officeDocument/2006/relationships/tags" Target="../tags/tag305.xml"/><Relationship Id="rId9" Type="http://schemas.openxmlformats.org/officeDocument/2006/relationships/tags" Target="../tags/tag310.xml"/><Relationship Id="rId14" Type="http://schemas.openxmlformats.org/officeDocument/2006/relationships/tags" Target="../tags/tag3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hyperlink" Target="http://incenter.medical.philips.com/doclib/fetch/2000/4504/4396/4402/557717/561307/561389/6653646/DMR117040.htm.html?nodeid=6655929&amp;vernum=0" TargetMode="External"/><Relationship Id="rId4"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24.xml"/><Relationship Id="rId7" Type="http://schemas.openxmlformats.org/officeDocument/2006/relationships/notesSlide" Target="../notesSlides/notesSlide4.xml"/><Relationship Id="rId2" Type="http://schemas.openxmlformats.org/officeDocument/2006/relationships/tags" Target="../tags/tag323.xml"/><Relationship Id="rId1" Type="http://schemas.openxmlformats.org/officeDocument/2006/relationships/vmlDrawing" Target="../drawings/vmlDrawing1.vml"/><Relationship Id="rId6" Type="http://schemas.openxmlformats.org/officeDocument/2006/relationships/slideLayout" Target="../slideLayouts/slideLayout6.xml"/><Relationship Id="rId5" Type="http://schemas.openxmlformats.org/officeDocument/2006/relationships/tags" Target="../tags/tag326.xml"/><Relationship Id="rId4" Type="http://schemas.openxmlformats.org/officeDocument/2006/relationships/tags" Target="../tags/tag325.xml"/><Relationship Id="rId9" Type="http://schemas.openxmlformats.org/officeDocument/2006/relationships/image" Target="../media/image66.wmf"/></Relationships>
</file>

<file path=ppt/slides/_rels/slide52.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5" Type="http://schemas.openxmlformats.org/officeDocument/2006/relationships/image" Target="../media/image67.png"/><Relationship Id="rId4"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332.xml"/><Relationship Id="rId7" Type="http://schemas.openxmlformats.org/officeDocument/2006/relationships/slideLayout" Target="../slideLayouts/slideLayout1.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s>
</file>

<file path=ppt/slides/_rels/slide54.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image" Target="../media/image69.png"/><Relationship Id="rId4"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image" Target="../media/image70.jpeg"/><Relationship Id="rId4"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 Id="rId5" Type="http://schemas.openxmlformats.org/officeDocument/2006/relationships/image" Target="../media/image71.jpeg"/><Relationship Id="rId4"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image" Target="../media/image72.jpeg"/><Relationship Id="rId4"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73.jpeg"/><Relationship Id="rId5" Type="http://schemas.openxmlformats.org/officeDocument/2006/relationships/slideLayout" Target="../slideLayouts/slideLayout6.xml"/><Relationship Id="rId4" Type="http://schemas.openxmlformats.org/officeDocument/2006/relationships/tags" Target="../tags/tag351.xml"/></Relationships>
</file>

<file path=ppt/slides/_rels/slide59.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74.jpeg"/><Relationship Id="rId5" Type="http://schemas.openxmlformats.org/officeDocument/2006/relationships/slideLayout" Target="../slideLayouts/slideLayout6.xml"/><Relationship Id="rId4" Type="http://schemas.openxmlformats.org/officeDocument/2006/relationships/tags" Target="../tags/tag35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1.xml"/><Relationship Id="rId7" Type="http://schemas.openxmlformats.org/officeDocument/2006/relationships/slideLayout" Target="../slideLayouts/slideLayout6.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10" Type="http://schemas.openxmlformats.org/officeDocument/2006/relationships/image" Target="../media/image10.png"/><Relationship Id="rId4" Type="http://schemas.openxmlformats.org/officeDocument/2006/relationships/tags" Target="../tags/tag42.xml"/><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75.png"/><Relationship Id="rId5" Type="http://schemas.openxmlformats.org/officeDocument/2006/relationships/slideLayout" Target="../slideLayouts/slideLayout7.xml"/><Relationship Id="rId4" Type="http://schemas.openxmlformats.org/officeDocument/2006/relationships/tags" Target="../tags/tag359.xml"/></Relationships>
</file>

<file path=ppt/slides/_rels/slide61.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5" Type="http://schemas.openxmlformats.org/officeDocument/2006/relationships/image" Target="../media/image76.jpeg"/><Relationship Id="rId4"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5" Type="http://schemas.openxmlformats.org/officeDocument/2006/relationships/image" Target="../media/image77.jpeg"/><Relationship Id="rId4"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5" Type="http://schemas.openxmlformats.org/officeDocument/2006/relationships/image" Target="../media/image78.png"/><Relationship Id="rId4"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5" Type="http://schemas.openxmlformats.org/officeDocument/2006/relationships/image" Target="../media/image79.jpeg"/><Relationship Id="rId4"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5" Type="http://schemas.openxmlformats.org/officeDocument/2006/relationships/image" Target="../media/image80.jpeg"/><Relationship Id="rId4"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5" Type="http://schemas.openxmlformats.org/officeDocument/2006/relationships/image" Target="../media/image81.jpeg"/><Relationship Id="rId4"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82.jpeg"/><Relationship Id="rId5" Type="http://schemas.openxmlformats.org/officeDocument/2006/relationships/slideLayout" Target="../slideLayouts/slideLayout6.xml"/><Relationship Id="rId4" Type="http://schemas.openxmlformats.org/officeDocument/2006/relationships/tags" Target="../tags/tag381.xml"/></Relationships>
</file>

<file path=ppt/slides/_rels/slide68.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4"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5" Type="http://schemas.openxmlformats.org/officeDocument/2006/relationships/image" Target="../media/image83.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1.png"/><Relationship Id="rId5" Type="http://schemas.openxmlformats.org/officeDocument/2006/relationships/slideLayout" Target="../slideLayouts/slideLayout7.xml"/><Relationship Id="rId4" Type="http://schemas.openxmlformats.org/officeDocument/2006/relationships/tags" Target="../tags/tag48.xml"/></Relationships>
</file>

<file path=ppt/slides/_rels/slide70.xml.rels><?xml version="1.0" encoding="UTF-8" standalone="yes"?>
<Relationships xmlns="http://schemas.openxmlformats.org/package/2006/relationships"><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 Id="rId4"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tags" Target="../tags/tag393.xml"/><Relationship Id="rId7" Type="http://schemas.openxmlformats.org/officeDocument/2006/relationships/image" Target="../media/image85.png"/><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image" Target="../media/image84.png"/><Relationship Id="rId5" Type="http://schemas.openxmlformats.org/officeDocument/2006/relationships/slideLayout" Target="../slideLayouts/slideLayout5.xml"/><Relationship Id="rId4" Type="http://schemas.openxmlformats.org/officeDocument/2006/relationships/tags" Target="../tags/tag394.xml"/></Relationships>
</file>

<file path=ppt/slides/_rels/slide72.xml.rels><?xml version="1.0" encoding="UTF-8" standalone="yes"?>
<Relationships xmlns="http://schemas.openxmlformats.org/package/2006/relationships"><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tags" Target="../tags/tag395.xml"/><Relationship Id="rId4"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tags" Target="../tags/tag400.xml"/><Relationship Id="rId7" Type="http://schemas.openxmlformats.org/officeDocument/2006/relationships/image" Target="../media/image87.png"/><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image" Target="../media/image86.png"/><Relationship Id="rId5" Type="http://schemas.openxmlformats.org/officeDocument/2006/relationships/slideLayout" Target="../slideLayouts/slideLayout5.xml"/><Relationship Id="rId4" Type="http://schemas.openxmlformats.org/officeDocument/2006/relationships/tags" Target="../tags/tag401.xml"/></Relationships>
</file>

<file path=ppt/slides/_rels/slide7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5" Type="http://schemas.openxmlformats.org/officeDocument/2006/relationships/image" Target="../media/image88.png"/><Relationship Id="rId4"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slideLayout" Target="../slideLayouts/slideLayout1.xml"/><Relationship Id="rId5" Type="http://schemas.openxmlformats.org/officeDocument/2006/relationships/tags" Target="../tags/tag409.xml"/><Relationship Id="rId4" Type="http://schemas.openxmlformats.org/officeDocument/2006/relationships/tags" Target="../tags/tag408.xml"/></Relationships>
</file>

<file path=ppt/slides/_rels/slide77.xml.rels><?xml version="1.0" encoding="UTF-8" standalone="yes"?>
<Relationships xmlns="http://schemas.openxmlformats.org/package/2006/relationships"><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tags" Target="../tags/tag410.xml"/><Relationship Id="rId5" Type="http://schemas.openxmlformats.org/officeDocument/2006/relationships/image" Target="../media/image47.png"/><Relationship Id="rId4"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 Id="rId5" Type="http://schemas.openxmlformats.org/officeDocument/2006/relationships/image" Target="../media/image90.jpeg"/><Relationship Id="rId4"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tags" Target="../tags/tag416.xml"/><Relationship Id="rId5" Type="http://schemas.openxmlformats.org/officeDocument/2006/relationships/image" Target="../media/image91.jpe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20.xml"/><Relationship Id="rId1" Type="http://schemas.openxmlformats.org/officeDocument/2006/relationships/tags" Target="../tags/tag419.xml"/></Relationships>
</file>

<file path=ppt/slides/_rels/slide81.xml.rels><?xml version="1.0" encoding="UTF-8" standalone="yes"?>
<Relationships xmlns="http://schemas.openxmlformats.org/package/2006/relationships"><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 Id="rId5" Type="http://schemas.openxmlformats.org/officeDocument/2006/relationships/image" Target="../media/image92.jpeg"/><Relationship Id="rId4"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 Id="rId5" Type="http://schemas.openxmlformats.org/officeDocument/2006/relationships/image" Target="../media/image93.jpeg"/><Relationship Id="rId4"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5" Type="http://schemas.openxmlformats.org/officeDocument/2006/relationships/image" Target="../media/image94.jpeg"/><Relationship Id="rId4"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5" Type="http://schemas.openxmlformats.org/officeDocument/2006/relationships/image" Target="../media/image95.jpeg"/><Relationship Id="rId4"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 Id="rId4"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tags" Target="../tags/tag446.xml"/><Relationship Id="rId13" Type="http://schemas.openxmlformats.org/officeDocument/2006/relationships/image" Target="../media/image98.png"/><Relationship Id="rId3" Type="http://schemas.openxmlformats.org/officeDocument/2006/relationships/tags" Target="../tags/tag441.xml"/><Relationship Id="rId7" Type="http://schemas.openxmlformats.org/officeDocument/2006/relationships/tags" Target="../tags/tag445.xml"/><Relationship Id="rId12" Type="http://schemas.openxmlformats.org/officeDocument/2006/relationships/slideLayout" Target="../slideLayouts/slideLayout5.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tags" Target="../tags/tag449.xml"/><Relationship Id="rId5" Type="http://schemas.openxmlformats.org/officeDocument/2006/relationships/tags" Target="../tags/tag443.xml"/><Relationship Id="rId15" Type="http://schemas.openxmlformats.org/officeDocument/2006/relationships/image" Target="../media/image100.png"/><Relationship Id="rId10" Type="http://schemas.openxmlformats.org/officeDocument/2006/relationships/tags" Target="../tags/tag448.xml"/><Relationship Id="rId4" Type="http://schemas.openxmlformats.org/officeDocument/2006/relationships/tags" Target="../tags/tag442.xml"/><Relationship Id="rId9" Type="http://schemas.openxmlformats.org/officeDocument/2006/relationships/tags" Target="../tags/tag447.xml"/><Relationship Id="rId1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1.xml"/><Relationship Id="rId1" Type="http://schemas.openxmlformats.org/officeDocument/2006/relationships/tags" Target="../tags/tag450.xml"/></Relationships>
</file>

<file path=ppt/slides/_rels/slide89.xml.rels><?xml version="1.0" encoding="UTF-8" standalone="yes"?>
<Relationships xmlns="http://schemas.openxmlformats.org/package/2006/relationships"><Relationship Id="rId8" Type="http://schemas.openxmlformats.org/officeDocument/2006/relationships/tags" Target="../tags/tag459.xml"/><Relationship Id="rId13" Type="http://schemas.openxmlformats.org/officeDocument/2006/relationships/tags" Target="../tags/tag464.xml"/><Relationship Id="rId18" Type="http://schemas.openxmlformats.org/officeDocument/2006/relationships/slideLayout" Target="../slideLayouts/slideLayout5.xml"/><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tags" Target="../tags/tag463.xml"/><Relationship Id="rId17" Type="http://schemas.openxmlformats.org/officeDocument/2006/relationships/tags" Target="../tags/tag468.xml"/><Relationship Id="rId2" Type="http://schemas.openxmlformats.org/officeDocument/2006/relationships/tags" Target="../tags/tag453.xml"/><Relationship Id="rId16" Type="http://schemas.openxmlformats.org/officeDocument/2006/relationships/tags" Target="../tags/tag467.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tags" Target="../tags/tag462.xml"/><Relationship Id="rId5" Type="http://schemas.openxmlformats.org/officeDocument/2006/relationships/tags" Target="../tags/tag456.xml"/><Relationship Id="rId15" Type="http://schemas.openxmlformats.org/officeDocument/2006/relationships/tags" Target="../tags/tag466.xml"/><Relationship Id="rId10" Type="http://schemas.openxmlformats.org/officeDocument/2006/relationships/tags" Target="../tags/tag461.xml"/><Relationship Id="rId4" Type="http://schemas.openxmlformats.org/officeDocument/2006/relationships/tags" Target="../tags/tag455.xml"/><Relationship Id="rId9" Type="http://schemas.openxmlformats.org/officeDocument/2006/relationships/tags" Target="../tags/tag460.xml"/><Relationship Id="rId14" Type="http://schemas.openxmlformats.org/officeDocument/2006/relationships/tags" Target="../tags/tag465.xml"/></Relationships>
</file>

<file path=ppt/slides/_rels/slide9.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13.jpe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12.png"/><Relationship Id="rId5" Type="http://schemas.openxmlformats.org/officeDocument/2006/relationships/tags" Target="../tags/tag56.xml"/><Relationship Id="rId10" Type="http://schemas.openxmlformats.org/officeDocument/2006/relationships/image" Target="../media/image10.png"/><Relationship Id="rId4" Type="http://schemas.openxmlformats.org/officeDocument/2006/relationships/tags" Target="../tags/tag55.xml"/><Relationship Id="rId9"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70.xml"/><Relationship Id="rId1" Type="http://schemas.openxmlformats.org/officeDocument/2006/relationships/tags" Target="../tags/tag46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72.xml"/><Relationship Id="rId1" Type="http://schemas.openxmlformats.org/officeDocument/2006/relationships/tags" Target="../tags/tag471.xml"/></Relationships>
</file>

<file path=ppt/slides/_rels/slide92.xml.rels><?xml version="1.0" encoding="UTF-8" standalone="yes"?>
<Relationships xmlns="http://schemas.openxmlformats.org/package/2006/relationships"><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slideLayout" Target="../slideLayouts/slideLayout1.xml"/><Relationship Id="rId5" Type="http://schemas.openxmlformats.org/officeDocument/2006/relationships/tags" Target="../tags/tag477.xml"/><Relationship Id="rId4" Type="http://schemas.openxmlformats.org/officeDocument/2006/relationships/tags" Target="../tags/tag476.xml"/></Relationships>
</file>

<file path=ppt/slides/_rels/slide93.xml.rels><?xml version="1.0" encoding="UTF-8" standalone="yes"?>
<Relationships xmlns="http://schemas.openxmlformats.org/package/2006/relationships"><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tags" Target="../tags/tag478.xml"/><Relationship Id="rId4"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image" Target="../media/image101.png"/><Relationship Id="rId5" Type="http://schemas.openxmlformats.org/officeDocument/2006/relationships/slideLayout" Target="../slideLayouts/slideLayout6.xml"/><Relationship Id="rId4" Type="http://schemas.openxmlformats.org/officeDocument/2006/relationships/tags" Target="../tags/tag484.xml"/></Relationships>
</file>

<file path=ppt/slides/_rels/slide95.xml.rels><?xml version="1.0" encoding="UTF-8" standalone="yes"?>
<Relationships xmlns="http://schemas.openxmlformats.org/package/2006/relationships"><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image" Target="../media/image102.png"/><Relationship Id="rId5" Type="http://schemas.openxmlformats.org/officeDocument/2006/relationships/slideLayout" Target="../slideLayouts/slideLayout6.xml"/><Relationship Id="rId4" Type="http://schemas.openxmlformats.org/officeDocument/2006/relationships/tags" Target="../tags/tag488.xml"/></Relationships>
</file>

<file path=ppt/slides/_rels/slide9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491.xml"/><Relationship Id="rId7" Type="http://schemas.openxmlformats.org/officeDocument/2006/relationships/image" Target="../media/image103.png"/><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slideLayout" Target="../slideLayouts/slideLayout6.xml"/><Relationship Id="rId5" Type="http://schemas.openxmlformats.org/officeDocument/2006/relationships/tags" Target="../tags/tag493.xml"/><Relationship Id="rId4" Type="http://schemas.openxmlformats.org/officeDocument/2006/relationships/tags" Target="../tags/tag492.xml"/></Relationships>
</file>

<file path=ppt/slides/_rels/slide97.xml.rels><?xml version="1.0" encoding="UTF-8" standalone="yes"?>
<Relationships xmlns="http://schemas.openxmlformats.org/package/2006/relationships"><Relationship Id="rId8" Type="http://schemas.openxmlformats.org/officeDocument/2006/relationships/tags" Target="../tags/tag501.xml"/><Relationship Id="rId13" Type="http://schemas.openxmlformats.org/officeDocument/2006/relationships/image" Target="../media/image106.png"/><Relationship Id="rId3" Type="http://schemas.openxmlformats.org/officeDocument/2006/relationships/tags" Target="../tags/tag496.xml"/><Relationship Id="rId7" Type="http://schemas.openxmlformats.org/officeDocument/2006/relationships/tags" Target="../tags/tag500.xml"/><Relationship Id="rId12" Type="http://schemas.openxmlformats.org/officeDocument/2006/relationships/image" Target="../media/image105.png"/><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tags" Target="../tags/tag499.xml"/><Relationship Id="rId11" Type="http://schemas.openxmlformats.org/officeDocument/2006/relationships/slideLayout" Target="../slideLayouts/slideLayout6.xml"/><Relationship Id="rId5" Type="http://schemas.openxmlformats.org/officeDocument/2006/relationships/tags" Target="../tags/tag498.xml"/><Relationship Id="rId15" Type="http://schemas.openxmlformats.org/officeDocument/2006/relationships/image" Target="../media/image108.png"/><Relationship Id="rId10" Type="http://schemas.openxmlformats.org/officeDocument/2006/relationships/tags" Target="../tags/tag503.xml"/><Relationship Id="rId4" Type="http://schemas.openxmlformats.org/officeDocument/2006/relationships/tags" Target="../tags/tag497.xml"/><Relationship Id="rId9" Type="http://schemas.openxmlformats.org/officeDocument/2006/relationships/tags" Target="../tags/tag502.xml"/><Relationship Id="rId14" Type="http://schemas.openxmlformats.org/officeDocument/2006/relationships/image" Target="../media/image107.png"/></Relationships>
</file>

<file path=ppt/slides/_rels/slide98.xml.rels><?xml version="1.0" encoding="UTF-8" standalone="yes"?>
<Relationships xmlns="http://schemas.openxmlformats.org/package/2006/relationships"><Relationship Id="rId3" Type="http://schemas.openxmlformats.org/officeDocument/2006/relationships/tags" Target="../tags/tag506.xml"/><Relationship Id="rId2" Type="http://schemas.openxmlformats.org/officeDocument/2006/relationships/tags" Target="../tags/tag505.xml"/><Relationship Id="rId1" Type="http://schemas.openxmlformats.org/officeDocument/2006/relationships/tags" Target="../tags/tag504.xml"/><Relationship Id="rId5" Type="http://schemas.openxmlformats.org/officeDocument/2006/relationships/slideLayout" Target="../slideLayouts/slideLayout6.xml"/><Relationship Id="rId4" Type="http://schemas.openxmlformats.org/officeDocument/2006/relationships/tags" Target="../tags/tag507.xml"/></Relationships>
</file>

<file path=ppt/slides/_rels/slide99.xml.rels><?xml version="1.0" encoding="UTF-8" standalone="yes"?>
<Relationships xmlns="http://schemas.openxmlformats.org/package/2006/relationships"><Relationship Id="rId8" Type="http://schemas.openxmlformats.org/officeDocument/2006/relationships/tags" Target="../tags/tag515.xml"/><Relationship Id="rId13" Type="http://schemas.openxmlformats.org/officeDocument/2006/relationships/tags" Target="../tags/tag520.xml"/><Relationship Id="rId18" Type="http://schemas.openxmlformats.org/officeDocument/2006/relationships/slideLayout" Target="../slideLayouts/slideLayout5.xml"/><Relationship Id="rId3" Type="http://schemas.openxmlformats.org/officeDocument/2006/relationships/tags" Target="../tags/tag510.xml"/><Relationship Id="rId7" Type="http://schemas.openxmlformats.org/officeDocument/2006/relationships/tags" Target="../tags/tag514.xml"/><Relationship Id="rId12" Type="http://schemas.openxmlformats.org/officeDocument/2006/relationships/tags" Target="../tags/tag519.xml"/><Relationship Id="rId17" Type="http://schemas.openxmlformats.org/officeDocument/2006/relationships/tags" Target="../tags/tag524.xml"/><Relationship Id="rId2" Type="http://schemas.openxmlformats.org/officeDocument/2006/relationships/tags" Target="../tags/tag509.xml"/><Relationship Id="rId16" Type="http://schemas.openxmlformats.org/officeDocument/2006/relationships/tags" Target="../tags/tag523.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tags" Target="../tags/tag518.xml"/><Relationship Id="rId5" Type="http://schemas.openxmlformats.org/officeDocument/2006/relationships/tags" Target="../tags/tag512.xml"/><Relationship Id="rId15" Type="http://schemas.openxmlformats.org/officeDocument/2006/relationships/tags" Target="../tags/tag522.xml"/><Relationship Id="rId10" Type="http://schemas.openxmlformats.org/officeDocument/2006/relationships/tags" Target="../tags/tag517.xml"/><Relationship Id="rId4" Type="http://schemas.openxmlformats.org/officeDocument/2006/relationships/tags" Target="../tags/tag511.xml"/><Relationship Id="rId9" Type="http://schemas.openxmlformats.org/officeDocument/2006/relationships/tags" Target="../tags/tag516.xml"/><Relationship Id="rId14" Type="http://schemas.openxmlformats.org/officeDocument/2006/relationships/tags" Target="../tags/tag5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dirty="0" smtClean="0"/>
              <a:t>Week 21 2013</a:t>
            </a:r>
            <a:endParaRPr lang="" sz="1900" dirty="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dirty="0" smtClean="0"/>
              <a:t>MR Advanced Specialist training</a:t>
            </a:r>
            <a:br>
              <a:rPr lang="en-US" dirty="0" smtClean="0"/>
            </a:br>
            <a:r>
              <a:rPr lang="en-US" dirty="0" smtClean="0">
                <a:solidFill>
                  <a:srgbClr val="0B5ED7"/>
                </a:solidFill>
              </a:rPr>
              <a:t>LATAM</a:t>
            </a:r>
            <a:br>
              <a:rPr lang="en-US" dirty="0" smtClean="0">
                <a:solidFill>
                  <a:srgbClr val="0B5ED7"/>
                </a:solidFill>
              </a:rPr>
            </a:br>
            <a:r>
              <a:rPr lang="en-US" dirty="0" smtClean="0">
                <a:solidFill>
                  <a:srgbClr val="0B5ED7"/>
                </a:solidFill>
              </a:rPr>
              <a:t>By Fred Kunst &amp; Ricardo Flores</a:t>
            </a:r>
            <a:endParaRPr lang="en-US" dirty="0">
              <a:solidFill>
                <a:srgbClr val="0B5ED7"/>
              </a:solidFill>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err="1" smtClean="0">
                <a:latin typeface="+mn-lt"/>
              </a:rPr>
              <a:t>Foldover</a:t>
            </a:r>
            <a:endParaRPr lang="en-US" dirty="0">
              <a:latin typeface="+mn-lt"/>
            </a:endParaRPr>
          </a:p>
        </p:txBody>
      </p:sp>
      <p:grpSp>
        <p:nvGrpSpPr>
          <p:cNvPr id="2" name="Group 66"/>
          <p:cNvGrpSpPr>
            <a:grpSpLocks noChangeAspect="1"/>
          </p:cNvGrpSpPr>
          <p:nvPr/>
        </p:nvGrpSpPr>
        <p:grpSpPr bwMode="auto">
          <a:xfrm>
            <a:off x="3886200" y="457200"/>
            <a:ext cx="4780128" cy="3657600"/>
            <a:chOff x="2731" y="1346"/>
            <a:chExt cx="2802" cy="2144"/>
          </a:xfrm>
        </p:grpSpPr>
        <p:grpSp>
          <p:nvGrpSpPr>
            <p:cNvPr id="3" name="Group 64"/>
            <p:cNvGrpSpPr>
              <a:grpSpLocks/>
            </p:cNvGrpSpPr>
            <p:nvPr/>
          </p:nvGrpSpPr>
          <p:grpSpPr bwMode="auto">
            <a:xfrm>
              <a:off x="2861" y="2587"/>
              <a:ext cx="2466" cy="750"/>
              <a:chOff x="2861" y="2587"/>
              <a:chExt cx="2466" cy="750"/>
            </a:xfrm>
          </p:grpSpPr>
          <p:sp>
            <p:nvSpPr>
              <p:cNvPr id="43" name="Text Box 23"/>
              <p:cNvSpPr txBox="1">
                <a:spLocks noChangeArrowheads="1"/>
              </p:cNvSpPr>
              <p:nvPr/>
            </p:nvSpPr>
            <p:spPr bwMode="auto">
              <a:xfrm>
                <a:off x="4789" y="2753"/>
                <a:ext cx="538" cy="323"/>
              </a:xfrm>
              <a:prstGeom prst="rect">
                <a:avLst/>
              </a:prstGeom>
              <a:noFill/>
              <a:ln w="254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200" dirty="0">
                    <a:solidFill>
                      <a:schemeClr val="tx1"/>
                    </a:solidFill>
                  </a:rPr>
                  <a:t>Phase</a:t>
                </a:r>
              </a:p>
              <a:p>
                <a:pPr marL="279400" indent="-279400" defTabSz="766763">
                  <a:lnSpc>
                    <a:spcPct val="120000"/>
                  </a:lnSpc>
                  <a:buClr>
                    <a:schemeClr val="accent1"/>
                  </a:buClr>
                  <a:tabLst>
                    <a:tab pos="2381250" algn="l"/>
                  </a:tabLst>
                </a:pPr>
                <a:r>
                  <a:rPr lang="en-GB" sz="1200" dirty="0">
                    <a:solidFill>
                      <a:schemeClr val="tx1"/>
                    </a:solidFill>
                  </a:rPr>
                  <a:t>behaviour</a:t>
                </a:r>
              </a:p>
            </p:txBody>
          </p:sp>
          <p:sp>
            <p:nvSpPr>
              <p:cNvPr id="44" name="Oval 6"/>
              <p:cNvSpPr>
                <a:spLocks noChangeArrowheads="1"/>
              </p:cNvSpPr>
              <p:nvPr/>
            </p:nvSpPr>
            <p:spPr bwMode="auto">
              <a:xfrm>
                <a:off x="3388"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45" name="Oval 7"/>
              <p:cNvSpPr>
                <a:spLocks noChangeArrowheads="1"/>
              </p:cNvSpPr>
              <p:nvPr/>
            </p:nvSpPr>
            <p:spPr bwMode="auto">
              <a:xfrm>
                <a:off x="3129"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46" name="Oval 8"/>
              <p:cNvSpPr>
                <a:spLocks noChangeArrowheads="1"/>
              </p:cNvSpPr>
              <p:nvPr/>
            </p:nvSpPr>
            <p:spPr bwMode="auto">
              <a:xfrm>
                <a:off x="3642"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47" name="Oval 9"/>
              <p:cNvSpPr>
                <a:spLocks noChangeArrowheads="1"/>
              </p:cNvSpPr>
              <p:nvPr/>
            </p:nvSpPr>
            <p:spPr bwMode="auto">
              <a:xfrm>
                <a:off x="4161"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48" name="Line 10"/>
              <p:cNvSpPr>
                <a:spLocks noChangeShapeType="1"/>
              </p:cNvSpPr>
              <p:nvPr/>
            </p:nvSpPr>
            <p:spPr bwMode="auto">
              <a:xfrm flipH="1">
                <a:off x="3394" y="2710"/>
                <a:ext cx="128"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49" name="Oval 12"/>
              <p:cNvSpPr>
                <a:spLocks noChangeArrowheads="1"/>
              </p:cNvSpPr>
              <p:nvPr/>
            </p:nvSpPr>
            <p:spPr bwMode="auto">
              <a:xfrm>
                <a:off x="3901"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50" name="Line 13"/>
              <p:cNvSpPr>
                <a:spLocks noChangeShapeType="1"/>
              </p:cNvSpPr>
              <p:nvPr/>
            </p:nvSpPr>
            <p:spPr bwMode="auto">
              <a:xfrm>
                <a:off x="4030" y="2710"/>
                <a:ext cx="128"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51" name="Line 14"/>
              <p:cNvSpPr>
                <a:spLocks noChangeShapeType="1"/>
              </p:cNvSpPr>
              <p:nvPr/>
            </p:nvSpPr>
            <p:spPr bwMode="auto">
              <a:xfrm flipV="1">
                <a:off x="3769" y="2587"/>
                <a:ext cx="1" cy="1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52" name="Line 15"/>
              <p:cNvSpPr>
                <a:spLocks noChangeShapeType="1"/>
              </p:cNvSpPr>
              <p:nvPr/>
            </p:nvSpPr>
            <p:spPr bwMode="auto">
              <a:xfrm>
                <a:off x="3255" y="2705"/>
                <a:ext cx="3" cy="121"/>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53" name="Line 16"/>
              <p:cNvSpPr>
                <a:spLocks noChangeShapeType="1"/>
              </p:cNvSpPr>
              <p:nvPr/>
            </p:nvSpPr>
            <p:spPr bwMode="auto">
              <a:xfrm>
                <a:off x="4295" y="2701"/>
                <a:ext cx="5" cy="12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54" name="Oval 18"/>
              <p:cNvSpPr>
                <a:spLocks noChangeArrowheads="1"/>
              </p:cNvSpPr>
              <p:nvPr/>
            </p:nvSpPr>
            <p:spPr bwMode="auto">
              <a:xfrm flipH="1">
                <a:off x="4420"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55" name="Line 19"/>
              <p:cNvSpPr>
                <a:spLocks noChangeShapeType="1"/>
              </p:cNvSpPr>
              <p:nvPr/>
            </p:nvSpPr>
            <p:spPr bwMode="auto">
              <a:xfrm flipH="1">
                <a:off x="4423" y="2710"/>
                <a:ext cx="128"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56" name="Oval 21"/>
              <p:cNvSpPr>
                <a:spLocks noChangeArrowheads="1"/>
              </p:cNvSpPr>
              <p:nvPr/>
            </p:nvSpPr>
            <p:spPr bwMode="auto">
              <a:xfrm>
                <a:off x="2870" y="2591"/>
                <a:ext cx="260" cy="234"/>
              </a:xfrm>
              <a:prstGeom prst="ellipse">
                <a:avLst/>
              </a:prstGeom>
              <a:noFill/>
              <a:ln w="12700">
                <a:solidFill>
                  <a:srgbClr val="0C2074"/>
                </a:solidFill>
                <a:round/>
                <a:headEnd/>
                <a:tailEnd/>
              </a:ln>
            </p:spPr>
            <p:txBody>
              <a:bodyPr wrap="none" lIns="90488" tIns="44450" rIns="90488" bIns="44450" anchor="ctr"/>
              <a:lstStyle/>
              <a:p>
                <a:endParaRPr lang="en-US" dirty="0"/>
              </a:p>
            </p:txBody>
          </p:sp>
          <p:sp>
            <p:nvSpPr>
              <p:cNvPr id="57" name="Line 22"/>
              <p:cNvSpPr>
                <a:spLocks noChangeShapeType="1"/>
              </p:cNvSpPr>
              <p:nvPr/>
            </p:nvSpPr>
            <p:spPr bwMode="auto">
              <a:xfrm>
                <a:off x="2999" y="2710"/>
                <a:ext cx="128"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lIns="90488" tIns="44450" rIns="90488" bIns="44450" anchor="ctr"/>
              <a:lstStyle/>
              <a:p>
                <a:endParaRPr lang="en-US" dirty="0"/>
              </a:p>
            </p:txBody>
          </p:sp>
          <p:sp>
            <p:nvSpPr>
              <p:cNvPr id="58" name="Line 24"/>
              <p:cNvSpPr>
                <a:spLocks noChangeShapeType="1"/>
              </p:cNvSpPr>
              <p:nvPr/>
            </p:nvSpPr>
            <p:spPr bwMode="auto">
              <a:xfrm>
                <a:off x="2861" y="2886"/>
                <a:ext cx="0" cy="444"/>
              </a:xfrm>
              <a:prstGeom prst="line">
                <a:avLst/>
              </a:prstGeom>
              <a:noFill/>
              <a:ln w="25400">
                <a:solidFill>
                  <a:srgbClr val="0070C0"/>
                </a:solidFill>
                <a:round/>
                <a:headEnd/>
                <a:tailEnd/>
              </a:ln>
            </p:spPr>
            <p:txBody>
              <a:bodyPr wrap="none" lIns="90488" tIns="44450" rIns="90488" bIns="44450" anchor="ctr"/>
              <a:lstStyle/>
              <a:p>
                <a:endParaRPr lang="en-US" dirty="0"/>
              </a:p>
            </p:txBody>
          </p:sp>
          <p:sp>
            <p:nvSpPr>
              <p:cNvPr id="59" name="Line 25"/>
              <p:cNvSpPr>
                <a:spLocks noChangeShapeType="1"/>
              </p:cNvSpPr>
              <p:nvPr/>
            </p:nvSpPr>
            <p:spPr bwMode="auto">
              <a:xfrm>
                <a:off x="2861" y="3104"/>
                <a:ext cx="1933" cy="0"/>
              </a:xfrm>
              <a:prstGeom prst="line">
                <a:avLst/>
              </a:prstGeom>
              <a:noFill/>
              <a:ln w="25400">
                <a:solidFill>
                  <a:srgbClr val="0070C0"/>
                </a:solidFill>
                <a:round/>
                <a:headEnd/>
                <a:tailEnd/>
              </a:ln>
            </p:spPr>
            <p:txBody>
              <a:bodyPr wrap="none" lIns="90488" tIns="44450" rIns="90488" bIns="44450" anchor="ctr"/>
              <a:lstStyle/>
              <a:p>
                <a:endParaRPr lang="en-US" dirty="0">
                  <a:ln>
                    <a:solidFill>
                      <a:srgbClr val="0070C0"/>
                    </a:solidFill>
                  </a:ln>
                </a:endParaRPr>
              </a:p>
            </p:txBody>
          </p:sp>
          <p:sp>
            <p:nvSpPr>
              <p:cNvPr id="60" name="Line 26"/>
              <p:cNvSpPr>
                <a:spLocks noChangeShapeType="1"/>
              </p:cNvSpPr>
              <p:nvPr/>
            </p:nvSpPr>
            <p:spPr bwMode="auto">
              <a:xfrm>
                <a:off x="3257" y="3046"/>
                <a:ext cx="0" cy="109"/>
              </a:xfrm>
              <a:prstGeom prst="line">
                <a:avLst/>
              </a:prstGeom>
              <a:noFill/>
              <a:ln w="25400">
                <a:solidFill>
                  <a:srgbClr val="0070C0"/>
                </a:solidFill>
                <a:round/>
                <a:headEnd/>
                <a:tailEnd/>
              </a:ln>
            </p:spPr>
            <p:txBody>
              <a:bodyPr wrap="none" lIns="90488" tIns="44450" rIns="90488" bIns="44450" anchor="ctr"/>
              <a:lstStyle/>
              <a:p>
                <a:endParaRPr lang="en-US" dirty="0"/>
              </a:p>
            </p:txBody>
          </p:sp>
          <p:sp>
            <p:nvSpPr>
              <p:cNvPr id="61" name="Line 27"/>
              <p:cNvSpPr>
                <a:spLocks noChangeShapeType="1"/>
              </p:cNvSpPr>
              <p:nvPr/>
            </p:nvSpPr>
            <p:spPr bwMode="auto">
              <a:xfrm>
                <a:off x="4304" y="3046"/>
                <a:ext cx="0" cy="109"/>
              </a:xfrm>
              <a:prstGeom prst="line">
                <a:avLst/>
              </a:prstGeom>
              <a:noFill/>
              <a:ln w="25400">
                <a:solidFill>
                  <a:srgbClr val="0070C0"/>
                </a:solidFill>
                <a:round/>
                <a:headEnd/>
                <a:tailEnd/>
              </a:ln>
            </p:spPr>
            <p:txBody>
              <a:bodyPr wrap="none" lIns="90488" tIns="44450" rIns="90488" bIns="44450" anchor="ctr"/>
              <a:lstStyle/>
              <a:p>
                <a:endParaRPr lang="en-US" dirty="0"/>
              </a:p>
            </p:txBody>
          </p:sp>
          <p:sp>
            <p:nvSpPr>
              <p:cNvPr id="62" name="Line 28"/>
              <p:cNvSpPr>
                <a:spLocks noChangeShapeType="1"/>
              </p:cNvSpPr>
              <p:nvPr/>
            </p:nvSpPr>
            <p:spPr bwMode="auto">
              <a:xfrm flipV="1">
                <a:off x="3136" y="2850"/>
                <a:ext cx="1316" cy="487"/>
              </a:xfrm>
              <a:prstGeom prst="line">
                <a:avLst/>
              </a:prstGeom>
              <a:ln>
                <a:headEnd/>
                <a:tailEnd/>
              </a:ln>
            </p:spPr>
            <p:style>
              <a:lnRef idx="1">
                <a:schemeClr val="accent4"/>
              </a:lnRef>
              <a:fillRef idx="0">
                <a:schemeClr val="accent4"/>
              </a:fillRef>
              <a:effectRef idx="0">
                <a:schemeClr val="accent4"/>
              </a:effectRef>
              <a:fontRef idx="minor">
                <a:schemeClr val="tx1"/>
              </a:fontRef>
            </p:style>
            <p:txBody>
              <a:bodyPr wrap="none" lIns="90488" tIns="44450" rIns="90488" bIns="44450" anchor="ctr"/>
              <a:lstStyle/>
              <a:p>
                <a:endParaRPr lang="en-US" dirty="0"/>
              </a:p>
            </p:txBody>
          </p:sp>
        </p:grpSp>
        <p:grpSp>
          <p:nvGrpSpPr>
            <p:cNvPr id="4" name="Group 29"/>
            <p:cNvGrpSpPr>
              <a:grpSpLocks/>
            </p:cNvGrpSpPr>
            <p:nvPr/>
          </p:nvGrpSpPr>
          <p:grpSpPr bwMode="auto">
            <a:xfrm>
              <a:off x="3022" y="1425"/>
              <a:ext cx="1281" cy="1142"/>
              <a:chOff x="1264" y="960"/>
              <a:chExt cx="2112" cy="1885"/>
            </a:xfrm>
          </p:grpSpPr>
          <p:sp>
            <p:nvSpPr>
              <p:cNvPr id="11" name="Rectangle 30"/>
              <p:cNvSpPr>
                <a:spLocks noChangeArrowheads="1"/>
              </p:cNvSpPr>
              <p:nvPr/>
            </p:nvSpPr>
            <p:spPr bwMode="auto">
              <a:xfrm>
                <a:off x="1680" y="960"/>
                <a:ext cx="1673" cy="1810"/>
              </a:xfrm>
              <a:prstGeom prst="rect">
                <a:avLst/>
              </a:prstGeom>
              <a:solidFill>
                <a:srgbClr val="080000"/>
              </a:solidFill>
              <a:ln w="25400">
                <a:solidFill>
                  <a:schemeClr val="tx1"/>
                </a:solidFill>
                <a:miter lim="800000"/>
                <a:headEnd/>
                <a:tailEnd/>
              </a:ln>
            </p:spPr>
            <p:txBody>
              <a:bodyPr wrap="none" lIns="90488" tIns="44450" rIns="90488" bIns="44450" anchor="ctr"/>
              <a:lstStyle/>
              <a:p>
                <a:pPr algn="ctr"/>
                <a:endParaRPr lang="en-US" dirty="0">
                  <a:solidFill>
                    <a:schemeClr val="hlink"/>
                  </a:solidFill>
                </a:endParaRPr>
              </a:p>
            </p:txBody>
          </p:sp>
          <p:grpSp>
            <p:nvGrpSpPr>
              <p:cNvPr id="6" name="Group 31"/>
              <p:cNvGrpSpPr>
                <a:grpSpLocks/>
              </p:cNvGrpSpPr>
              <p:nvPr/>
            </p:nvGrpSpPr>
            <p:grpSpPr bwMode="auto">
              <a:xfrm>
                <a:off x="1306" y="1020"/>
                <a:ext cx="1583" cy="1709"/>
                <a:chOff x="1730" y="1230"/>
                <a:chExt cx="2565" cy="2555"/>
              </a:xfrm>
            </p:grpSpPr>
            <p:sp>
              <p:nvSpPr>
                <p:cNvPr id="25" name="Freeform 32"/>
                <p:cNvSpPr>
                  <a:spLocks/>
                </p:cNvSpPr>
                <p:nvPr/>
              </p:nvSpPr>
              <p:spPr bwMode="auto">
                <a:xfrm>
                  <a:off x="3699" y="1360"/>
                  <a:ext cx="596" cy="2425"/>
                </a:xfrm>
                <a:custGeom>
                  <a:avLst/>
                  <a:gdLst>
                    <a:gd name="T0" fmla="*/ 0 w 596"/>
                    <a:gd name="T1" fmla="*/ 0 h 2425"/>
                    <a:gd name="T2" fmla="*/ 240 w 596"/>
                    <a:gd name="T3" fmla="*/ 170 h 2425"/>
                    <a:gd name="T4" fmla="*/ 434 w 596"/>
                    <a:gd name="T5" fmla="*/ 434 h 2425"/>
                    <a:gd name="T6" fmla="*/ 460 w 596"/>
                    <a:gd name="T7" fmla="*/ 896 h 2425"/>
                    <a:gd name="T8" fmla="*/ 596 w 596"/>
                    <a:gd name="T9" fmla="*/ 1606 h 2425"/>
                    <a:gd name="T10" fmla="*/ 460 w 596"/>
                    <a:gd name="T11" fmla="*/ 2212 h 2425"/>
                    <a:gd name="T12" fmla="*/ 132 w 596"/>
                    <a:gd name="T13" fmla="*/ 2393 h 2425"/>
                    <a:gd name="T14" fmla="*/ 12 w 596"/>
                    <a:gd name="T15" fmla="*/ 2405 h 2425"/>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2425"/>
                    <a:gd name="T26" fmla="*/ 596 w 596"/>
                    <a:gd name="T27" fmla="*/ 2425 h 2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2425">
                      <a:moveTo>
                        <a:pt x="0" y="0"/>
                      </a:moveTo>
                      <a:cubicBezTo>
                        <a:pt x="40" y="28"/>
                        <a:pt x="168" y="98"/>
                        <a:pt x="240" y="170"/>
                      </a:cubicBezTo>
                      <a:cubicBezTo>
                        <a:pt x="312" y="242"/>
                        <a:pt x="397" y="313"/>
                        <a:pt x="434" y="434"/>
                      </a:cubicBezTo>
                      <a:cubicBezTo>
                        <a:pt x="471" y="555"/>
                        <a:pt x="434" y="701"/>
                        <a:pt x="460" y="896"/>
                      </a:cubicBezTo>
                      <a:cubicBezTo>
                        <a:pt x="488" y="1090"/>
                        <a:pt x="596" y="1386"/>
                        <a:pt x="596" y="1606"/>
                      </a:cubicBezTo>
                      <a:cubicBezTo>
                        <a:pt x="596" y="1827"/>
                        <a:pt x="537" y="2081"/>
                        <a:pt x="460" y="2212"/>
                      </a:cubicBezTo>
                      <a:cubicBezTo>
                        <a:pt x="383" y="2343"/>
                        <a:pt x="207" y="2361"/>
                        <a:pt x="132" y="2393"/>
                      </a:cubicBezTo>
                      <a:cubicBezTo>
                        <a:pt x="57" y="2425"/>
                        <a:pt x="37" y="2403"/>
                        <a:pt x="12" y="2405"/>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nvGrpSpPr>
                <p:cNvPr id="7" name="Group 33"/>
                <p:cNvGrpSpPr>
                  <a:grpSpLocks/>
                </p:cNvGrpSpPr>
                <p:nvPr/>
              </p:nvGrpSpPr>
              <p:grpSpPr bwMode="auto">
                <a:xfrm>
                  <a:off x="2346" y="1230"/>
                  <a:ext cx="1371" cy="2547"/>
                  <a:chOff x="2346" y="1230"/>
                  <a:chExt cx="1371" cy="2547"/>
                </a:xfrm>
              </p:grpSpPr>
              <p:sp>
                <p:nvSpPr>
                  <p:cNvPr id="36" name="Freeform 34"/>
                  <p:cNvSpPr>
                    <a:spLocks/>
                  </p:cNvSpPr>
                  <p:nvPr/>
                </p:nvSpPr>
                <p:spPr bwMode="auto">
                  <a:xfrm>
                    <a:off x="2361" y="2208"/>
                    <a:ext cx="88" cy="94"/>
                  </a:xfrm>
                  <a:custGeom>
                    <a:avLst/>
                    <a:gdLst>
                      <a:gd name="T0" fmla="*/ 0 w 88"/>
                      <a:gd name="T1" fmla="*/ 0 h 94"/>
                      <a:gd name="T2" fmla="*/ 88 w 88"/>
                      <a:gd name="T3" fmla="*/ 94 h 94"/>
                      <a:gd name="T4" fmla="*/ 0 60000 65536"/>
                      <a:gd name="T5" fmla="*/ 0 60000 65536"/>
                      <a:gd name="T6" fmla="*/ 0 w 88"/>
                      <a:gd name="T7" fmla="*/ 0 h 94"/>
                      <a:gd name="T8" fmla="*/ 88 w 88"/>
                      <a:gd name="T9" fmla="*/ 94 h 94"/>
                    </a:gdLst>
                    <a:ahLst/>
                    <a:cxnLst>
                      <a:cxn ang="T4">
                        <a:pos x="T0" y="T1"/>
                      </a:cxn>
                      <a:cxn ang="T5">
                        <a:pos x="T2" y="T3"/>
                      </a:cxn>
                    </a:cxnLst>
                    <a:rect l="T6" t="T7" r="T8" b="T9"/>
                    <a:pathLst>
                      <a:path w="88" h="94">
                        <a:moveTo>
                          <a:pt x="0" y="0"/>
                        </a:moveTo>
                        <a:lnTo>
                          <a:pt x="88" y="94"/>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nvGrpSpPr>
                  <p:cNvPr id="8" name="Group 35"/>
                  <p:cNvGrpSpPr>
                    <a:grpSpLocks/>
                  </p:cNvGrpSpPr>
                  <p:nvPr/>
                </p:nvGrpSpPr>
                <p:grpSpPr bwMode="auto">
                  <a:xfrm>
                    <a:off x="2346" y="1230"/>
                    <a:ext cx="1371" cy="2547"/>
                    <a:chOff x="2346" y="1230"/>
                    <a:chExt cx="1371" cy="2547"/>
                  </a:xfrm>
                </p:grpSpPr>
                <p:sp>
                  <p:nvSpPr>
                    <p:cNvPr id="38" name="Freeform 36"/>
                    <p:cNvSpPr>
                      <a:spLocks/>
                    </p:cNvSpPr>
                    <p:nvPr/>
                  </p:nvSpPr>
                  <p:spPr bwMode="auto">
                    <a:xfrm>
                      <a:off x="2352" y="2009"/>
                      <a:ext cx="1027" cy="1630"/>
                    </a:xfrm>
                    <a:custGeom>
                      <a:avLst/>
                      <a:gdLst>
                        <a:gd name="T0" fmla="*/ 0 w 1027"/>
                        <a:gd name="T1" fmla="*/ 10 h 1630"/>
                        <a:gd name="T2" fmla="*/ 69 w 1027"/>
                        <a:gd name="T3" fmla="*/ 10 h 1630"/>
                        <a:gd name="T4" fmla="*/ 78 w 1027"/>
                        <a:gd name="T5" fmla="*/ 72 h 1630"/>
                        <a:gd name="T6" fmla="*/ 145 w 1027"/>
                        <a:gd name="T7" fmla="*/ 109 h 1630"/>
                        <a:gd name="T8" fmla="*/ 195 w 1027"/>
                        <a:gd name="T9" fmla="*/ 109 h 1630"/>
                        <a:gd name="T10" fmla="*/ 159 w 1027"/>
                        <a:gd name="T11" fmla="*/ 187 h 1630"/>
                        <a:gd name="T12" fmla="*/ 163 w 1027"/>
                        <a:gd name="T13" fmla="*/ 311 h 1630"/>
                        <a:gd name="T14" fmla="*/ 222 w 1027"/>
                        <a:gd name="T15" fmla="*/ 492 h 1630"/>
                        <a:gd name="T16" fmla="*/ 343 w 1027"/>
                        <a:gd name="T17" fmla="*/ 538 h 1630"/>
                        <a:gd name="T18" fmla="*/ 343 w 1027"/>
                        <a:gd name="T19" fmla="*/ 591 h 1630"/>
                        <a:gd name="T20" fmla="*/ 379 w 1027"/>
                        <a:gd name="T21" fmla="*/ 616 h 1630"/>
                        <a:gd name="T22" fmla="*/ 402 w 1027"/>
                        <a:gd name="T23" fmla="*/ 674 h 1630"/>
                        <a:gd name="T24" fmla="*/ 447 w 1027"/>
                        <a:gd name="T25" fmla="*/ 740 h 1630"/>
                        <a:gd name="T26" fmla="*/ 501 w 1027"/>
                        <a:gd name="T27" fmla="*/ 740 h 1630"/>
                        <a:gd name="T28" fmla="*/ 447 w 1027"/>
                        <a:gd name="T29" fmla="*/ 888 h 1630"/>
                        <a:gd name="T30" fmla="*/ 433 w 1027"/>
                        <a:gd name="T31" fmla="*/ 1020 h 1630"/>
                        <a:gd name="T32" fmla="*/ 694 w 1027"/>
                        <a:gd name="T33" fmla="*/ 1449 h 1630"/>
                        <a:gd name="T34" fmla="*/ 1027 w 1027"/>
                        <a:gd name="T35" fmla="*/ 1630 h 16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7"/>
                        <a:gd name="T55" fmla="*/ 0 h 1630"/>
                        <a:gd name="T56" fmla="*/ 1027 w 1027"/>
                        <a:gd name="T57" fmla="*/ 1630 h 16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7" h="1630">
                          <a:moveTo>
                            <a:pt x="0" y="10"/>
                          </a:moveTo>
                          <a:cubicBezTo>
                            <a:pt x="11" y="10"/>
                            <a:pt x="56" y="0"/>
                            <a:pt x="69" y="10"/>
                          </a:cubicBezTo>
                          <a:cubicBezTo>
                            <a:pt x="82" y="20"/>
                            <a:pt x="66" y="55"/>
                            <a:pt x="78" y="72"/>
                          </a:cubicBezTo>
                          <a:cubicBezTo>
                            <a:pt x="90" y="88"/>
                            <a:pt x="126" y="103"/>
                            <a:pt x="145" y="109"/>
                          </a:cubicBezTo>
                          <a:cubicBezTo>
                            <a:pt x="165" y="114"/>
                            <a:pt x="193" y="97"/>
                            <a:pt x="195" y="109"/>
                          </a:cubicBezTo>
                          <a:cubicBezTo>
                            <a:pt x="196" y="121"/>
                            <a:pt x="163" y="154"/>
                            <a:pt x="159" y="187"/>
                          </a:cubicBezTo>
                          <a:cubicBezTo>
                            <a:pt x="154" y="220"/>
                            <a:pt x="153" y="260"/>
                            <a:pt x="163" y="311"/>
                          </a:cubicBezTo>
                          <a:cubicBezTo>
                            <a:pt x="174" y="362"/>
                            <a:pt x="192" y="454"/>
                            <a:pt x="222" y="492"/>
                          </a:cubicBezTo>
                          <a:cubicBezTo>
                            <a:pt x="252" y="531"/>
                            <a:pt x="324" y="521"/>
                            <a:pt x="343" y="538"/>
                          </a:cubicBezTo>
                          <a:cubicBezTo>
                            <a:pt x="363" y="554"/>
                            <a:pt x="337" y="579"/>
                            <a:pt x="343" y="591"/>
                          </a:cubicBezTo>
                          <a:cubicBezTo>
                            <a:pt x="349" y="604"/>
                            <a:pt x="369" y="602"/>
                            <a:pt x="379" y="616"/>
                          </a:cubicBezTo>
                          <a:cubicBezTo>
                            <a:pt x="390" y="630"/>
                            <a:pt x="391" y="653"/>
                            <a:pt x="402" y="674"/>
                          </a:cubicBezTo>
                          <a:cubicBezTo>
                            <a:pt x="412" y="694"/>
                            <a:pt x="430" y="729"/>
                            <a:pt x="447" y="740"/>
                          </a:cubicBezTo>
                          <a:cubicBezTo>
                            <a:pt x="463" y="751"/>
                            <a:pt x="501" y="715"/>
                            <a:pt x="501" y="740"/>
                          </a:cubicBezTo>
                          <a:cubicBezTo>
                            <a:pt x="501" y="764"/>
                            <a:pt x="457" y="841"/>
                            <a:pt x="447" y="888"/>
                          </a:cubicBezTo>
                          <a:cubicBezTo>
                            <a:pt x="436" y="935"/>
                            <a:pt x="393" y="926"/>
                            <a:pt x="433" y="1020"/>
                          </a:cubicBezTo>
                          <a:cubicBezTo>
                            <a:pt x="474" y="1113"/>
                            <a:pt x="595" y="1347"/>
                            <a:pt x="694" y="1449"/>
                          </a:cubicBezTo>
                          <a:cubicBezTo>
                            <a:pt x="793" y="1550"/>
                            <a:pt x="958" y="1593"/>
                            <a:pt x="1027" y="1630"/>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39" name="Freeform 37"/>
                    <p:cNvSpPr>
                      <a:spLocks/>
                    </p:cNvSpPr>
                    <p:nvPr/>
                  </p:nvSpPr>
                  <p:spPr bwMode="auto">
                    <a:xfrm>
                      <a:off x="2352" y="1230"/>
                      <a:ext cx="1350" cy="285"/>
                    </a:xfrm>
                    <a:custGeom>
                      <a:avLst/>
                      <a:gdLst>
                        <a:gd name="T0" fmla="*/ 0 w 1350"/>
                        <a:gd name="T1" fmla="*/ 285 h 285"/>
                        <a:gd name="T2" fmla="*/ 285 w 1350"/>
                        <a:gd name="T3" fmla="*/ 150 h 285"/>
                        <a:gd name="T4" fmla="*/ 663 w 1350"/>
                        <a:gd name="T5" fmla="*/ 18 h 285"/>
                        <a:gd name="T6" fmla="*/ 968 w 1350"/>
                        <a:gd name="T7" fmla="*/ 18 h 285"/>
                        <a:gd name="T8" fmla="*/ 1350 w 1350"/>
                        <a:gd name="T9" fmla="*/ 129 h 285"/>
                        <a:gd name="T10" fmla="*/ 0 60000 65536"/>
                        <a:gd name="T11" fmla="*/ 0 60000 65536"/>
                        <a:gd name="T12" fmla="*/ 0 60000 65536"/>
                        <a:gd name="T13" fmla="*/ 0 60000 65536"/>
                        <a:gd name="T14" fmla="*/ 0 60000 65536"/>
                        <a:gd name="T15" fmla="*/ 0 w 1350"/>
                        <a:gd name="T16" fmla="*/ 0 h 285"/>
                        <a:gd name="T17" fmla="*/ 1350 w 1350"/>
                        <a:gd name="T18" fmla="*/ 285 h 285"/>
                      </a:gdLst>
                      <a:ahLst/>
                      <a:cxnLst>
                        <a:cxn ang="T10">
                          <a:pos x="T0" y="T1"/>
                        </a:cxn>
                        <a:cxn ang="T11">
                          <a:pos x="T2" y="T3"/>
                        </a:cxn>
                        <a:cxn ang="T12">
                          <a:pos x="T4" y="T5"/>
                        </a:cxn>
                        <a:cxn ang="T13">
                          <a:pos x="T6" y="T7"/>
                        </a:cxn>
                        <a:cxn ang="T14">
                          <a:pos x="T8" y="T9"/>
                        </a:cxn>
                      </a:cxnLst>
                      <a:rect l="T15" t="T16" r="T17" b="T18"/>
                      <a:pathLst>
                        <a:path w="1350" h="285">
                          <a:moveTo>
                            <a:pt x="0" y="285"/>
                          </a:moveTo>
                          <a:cubicBezTo>
                            <a:pt x="48" y="262"/>
                            <a:pt x="174" y="195"/>
                            <a:pt x="285" y="150"/>
                          </a:cubicBezTo>
                          <a:cubicBezTo>
                            <a:pt x="396" y="105"/>
                            <a:pt x="549" y="40"/>
                            <a:pt x="663" y="18"/>
                          </a:cubicBezTo>
                          <a:cubicBezTo>
                            <a:pt x="782" y="1"/>
                            <a:pt x="854" y="0"/>
                            <a:pt x="968" y="18"/>
                          </a:cubicBezTo>
                          <a:cubicBezTo>
                            <a:pt x="1082" y="36"/>
                            <a:pt x="1271" y="106"/>
                            <a:pt x="1350" y="129"/>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nvGrpSpPr>
                    <p:cNvPr id="12" name="Group 38"/>
                    <p:cNvGrpSpPr>
                      <a:grpSpLocks/>
                    </p:cNvGrpSpPr>
                    <p:nvPr/>
                  </p:nvGrpSpPr>
                  <p:grpSpPr bwMode="auto">
                    <a:xfrm>
                      <a:off x="2346" y="3168"/>
                      <a:ext cx="1371" cy="609"/>
                      <a:chOff x="2346" y="3168"/>
                      <a:chExt cx="1371" cy="609"/>
                    </a:xfrm>
                  </p:grpSpPr>
                  <p:sp>
                    <p:nvSpPr>
                      <p:cNvPr id="41" name="Line 39"/>
                      <p:cNvSpPr>
                        <a:spLocks noChangeShapeType="1"/>
                      </p:cNvSpPr>
                      <p:nvPr/>
                    </p:nvSpPr>
                    <p:spPr bwMode="auto">
                      <a:xfrm flipV="1">
                        <a:off x="2534" y="3168"/>
                        <a:ext cx="193" cy="50"/>
                      </a:xfrm>
                      <a:prstGeom prst="line">
                        <a:avLst/>
                      </a:prstGeom>
                      <a:noFill/>
                      <a:ln w="38100">
                        <a:solidFill>
                          <a:srgbClr val="FF0066"/>
                        </a:solidFill>
                        <a:round/>
                        <a:headEnd/>
                        <a:tailEnd/>
                      </a:ln>
                    </p:spPr>
                    <p:txBody>
                      <a:bodyPr wrap="none" lIns="90488" tIns="44450" rIns="90488" bIns="44450" anchor="ctr"/>
                      <a:lstStyle/>
                      <a:p>
                        <a:endParaRPr lang="en-US" dirty="0"/>
                      </a:p>
                    </p:txBody>
                  </p:sp>
                  <p:sp>
                    <p:nvSpPr>
                      <p:cNvPr id="42" name="Freeform 40"/>
                      <p:cNvSpPr>
                        <a:spLocks/>
                      </p:cNvSpPr>
                      <p:nvPr/>
                    </p:nvSpPr>
                    <p:spPr bwMode="auto">
                      <a:xfrm>
                        <a:off x="2346" y="3180"/>
                        <a:ext cx="1371" cy="597"/>
                      </a:xfrm>
                      <a:custGeom>
                        <a:avLst/>
                        <a:gdLst>
                          <a:gd name="T0" fmla="*/ 0 w 1371"/>
                          <a:gd name="T1" fmla="*/ 3 h 597"/>
                          <a:gd name="T2" fmla="*/ 192 w 1371"/>
                          <a:gd name="T3" fmla="*/ 30 h 597"/>
                          <a:gd name="T4" fmla="*/ 267 w 1371"/>
                          <a:gd name="T5" fmla="*/ 186 h 597"/>
                          <a:gd name="T6" fmla="*/ 300 w 1371"/>
                          <a:gd name="T7" fmla="*/ 537 h 597"/>
                          <a:gd name="T8" fmla="*/ 546 w 1371"/>
                          <a:gd name="T9" fmla="*/ 555 h 597"/>
                          <a:gd name="T10" fmla="*/ 843 w 1371"/>
                          <a:gd name="T11" fmla="*/ 507 h 597"/>
                          <a:gd name="T12" fmla="*/ 984 w 1371"/>
                          <a:gd name="T13" fmla="*/ 438 h 597"/>
                          <a:gd name="T14" fmla="*/ 1149 w 1371"/>
                          <a:gd name="T15" fmla="*/ 477 h 597"/>
                          <a:gd name="T16" fmla="*/ 1371 w 1371"/>
                          <a:gd name="T17" fmla="*/ 591 h 5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1"/>
                          <a:gd name="T28" fmla="*/ 0 h 597"/>
                          <a:gd name="T29" fmla="*/ 1371 w 1371"/>
                          <a:gd name="T30" fmla="*/ 597 h 5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1" h="597">
                            <a:moveTo>
                              <a:pt x="0" y="3"/>
                            </a:moveTo>
                            <a:cubicBezTo>
                              <a:pt x="32" y="8"/>
                              <a:pt x="148" y="0"/>
                              <a:pt x="192" y="30"/>
                            </a:cubicBezTo>
                            <a:cubicBezTo>
                              <a:pt x="236" y="60"/>
                              <a:pt x="250" y="104"/>
                              <a:pt x="267" y="186"/>
                            </a:cubicBezTo>
                            <a:cubicBezTo>
                              <a:pt x="285" y="270"/>
                              <a:pt x="254" y="476"/>
                              <a:pt x="300" y="537"/>
                            </a:cubicBezTo>
                            <a:cubicBezTo>
                              <a:pt x="352" y="597"/>
                              <a:pt x="456" y="560"/>
                              <a:pt x="546" y="555"/>
                            </a:cubicBezTo>
                            <a:cubicBezTo>
                              <a:pt x="636" y="550"/>
                              <a:pt x="770" y="526"/>
                              <a:pt x="843" y="507"/>
                            </a:cubicBezTo>
                            <a:cubicBezTo>
                              <a:pt x="916" y="488"/>
                              <a:pt x="933" y="443"/>
                              <a:pt x="984" y="438"/>
                            </a:cubicBezTo>
                            <a:cubicBezTo>
                              <a:pt x="1028" y="435"/>
                              <a:pt x="1092" y="452"/>
                              <a:pt x="1149" y="477"/>
                            </a:cubicBezTo>
                            <a:lnTo>
                              <a:pt x="1371" y="591"/>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grpSp>
            </p:grpSp>
            <p:grpSp>
              <p:nvGrpSpPr>
                <p:cNvPr id="13" name="Group 41"/>
                <p:cNvGrpSpPr>
                  <a:grpSpLocks/>
                </p:cNvGrpSpPr>
                <p:nvPr/>
              </p:nvGrpSpPr>
              <p:grpSpPr bwMode="auto">
                <a:xfrm>
                  <a:off x="1730" y="1520"/>
                  <a:ext cx="646" cy="1728"/>
                  <a:chOff x="1730" y="1520"/>
                  <a:chExt cx="646" cy="1728"/>
                </a:xfrm>
              </p:grpSpPr>
              <p:sp>
                <p:nvSpPr>
                  <p:cNvPr id="28" name="Freeform 42"/>
                  <p:cNvSpPr>
                    <a:spLocks/>
                  </p:cNvSpPr>
                  <p:nvPr/>
                </p:nvSpPr>
                <p:spPr bwMode="auto">
                  <a:xfrm>
                    <a:off x="2124" y="2351"/>
                    <a:ext cx="252" cy="193"/>
                  </a:xfrm>
                  <a:custGeom>
                    <a:avLst/>
                    <a:gdLst>
                      <a:gd name="T0" fmla="*/ 10 w 181"/>
                      <a:gd name="T1" fmla="*/ 0 h 136"/>
                      <a:gd name="T2" fmla="*/ 98 w 181"/>
                      <a:gd name="T3" fmla="*/ 18 h 136"/>
                      <a:gd name="T4" fmla="*/ 165 w 181"/>
                      <a:gd name="T5" fmla="*/ 89 h 136"/>
                      <a:gd name="T6" fmla="*/ 0 w 181"/>
                      <a:gd name="T7" fmla="*/ 136 h 136"/>
                      <a:gd name="T8" fmla="*/ 0 60000 65536"/>
                      <a:gd name="T9" fmla="*/ 0 60000 65536"/>
                      <a:gd name="T10" fmla="*/ 0 60000 65536"/>
                      <a:gd name="T11" fmla="*/ 0 60000 65536"/>
                      <a:gd name="T12" fmla="*/ 0 w 181"/>
                      <a:gd name="T13" fmla="*/ 0 h 136"/>
                      <a:gd name="T14" fmla="*/ 181 w 181"/>
                      <a:gd name="T15" fmla="*/ 136 h 136"/>
                    </a:gdLst>
                    <a:ahLst/>
                    <a:cxnLst>
                      <a:cxn ang="T8">
                        <a:pos x="T0" y="T1"/>
                      </a:cxn>
                      <a:cxn ang="T9">
                        <a:pos x="T2" y="T3"/>
                      </a:cxn>
                      <a:cxn ang="T10">
                        <a:pos x="T4" y="T5"/>
                      </a:cxn>
                      <a:cxn ang="T11">
                        <a:pos x="T6" y="T7"/>
                      </a:cxn>
                    </a:cxnLst>
                    <a:rect l="T12" t="T13" r="T14" b="T15"/>
                    <a:pathLst>
                      <a:path w="181" h="136">
                        <a:moveTo>
                          <a:pt x="10" y="0"/>
                        </a:moveTo>
                        <a:cubicBezTo>
                          <a:pt x="25" y="3"/>
                          <a:pt x="72" y="3"/>
                          <a:pt x="98" y="18"/>
                        </a:cubicBezTo>
                        <a:cubicBezTo>
                          <a:pt x="124" y="33"/>
                          <a:pt x="181" y="69"/>
                          <a:pt x="165" y="89"/>
                        </a:cubicBezTo>
                        <a:lnTo>
                          <a:pt x="0" y="136"/>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nvGrpSpPr>
                  <p:cNvPr id="14" name="Group 43"/>
                  <p:cNvGrpSpPr>
                    <a:grpSpLocks/>
                  </p:cNvGrpSpPr>
                  <p:nvPr/>
                </p:nvGrpSpPr>
                <p:grpSpPr bwMode="auto">
                  <a:xfrm>
                    <a:off x="1730" y="1520"/>
                    <a:ext cx="637" cy="1728"/>
                    <a:chOff x="1730" y="1520"/>
                    <a:chExt cx="637" cy="1728"/>
                  </a:xfrm>
                </p:grpSpPr>
                <p:sp>
                  <p:nvSpPr>
                    <p:cNvPr id="30" name="Freeform 44"/>
                    <p:cNvSpPr>
                      <a:spLocks/>
                    </p:cNvSpPr>
                    <p:nvPr/>
                  </p:nvSpPr>
                  <p:spPr bwMode="auto">
                    <a:xfrm>
                      <a:off x="2165" y="2351"/>
                      <a:ext cx="68" cy="172"/>
                    </a:xfrm>
                    <a:custGeom>
                      <a:avLst/>
                      <a:gdLst>
                        <a:gd name="T0" fmla="*/ 30 w 30"/>
                        <a:gd name="T1" fmla="*/ 0 h 122"/>
                        <a:gd name="T2" fmla="*/ 0 w 30"/>
                        <a:gd name="T3" fmla="*/ 64 h 122"/>
                        <a:gd name="T4" fmla="*/ 28 w 30"/>
                        <a:gd name="T5" fmla="*/ 122 h 122"/>
                        <a:gd name="T6" fmla="*/ 0 60000 65536"/>
                        <a:gd name="T7" fmla="*/ 0 60000 65536"/>
                        <a:gd name="T8" fmla="*/ 0 60000 65536"/>
                        <a:gd name="T9" fmla="*/ 0 w 30"/>
                        <a:gd name="T10" fmla="*/ 0 h 122"/>
                        <a:gd name="T11" fmla="*/ 30 w 30"/>
                        <a:gd name="T12" fmla="*/ 122 h 122"/>
                      </a:gdLst>
                      <a:ahLst/>
                      <a:cxnLst>
                        <a:cxn ang="T6">
                          <a:pos x="T0" y="T1"/>
                        </a:cxn>
                        <a:cxn ang="T7">
                          <a:pos x="T2" y="T3"/>
                        </a:cxn>
                        <a:cxn ang="T8">
                          <a:pos x="T4" y="T5"/>
                        </a:cxn>
                      </a:cxnLst>
                      <a:rect l="T9" t="T10" r="T11" b="T12"/>
                      <a:pathLst>
                        <a:path w="30" h="122">
                          <a:moveTo>
                            <a:pt x="30" y="0"/>
                          </a:moveTo>
                          <a:cubicBezTo>
                            <a:pt x="25" y="11"/>
                            <a:pt x="0" y="44"/>
                            <a:pt x="0" y="64"/>
                          </a:cubicBezTo>
                          <a:cubicBezTo>
                            <a:pt x="0" y="84"/>
                            <a:pt x="22" y="110"/>
                            <a:pt x="28" y="122"/>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31" name="Freeform 45"/>
                    <p:cNvSpPr>
                      <a:spLocks/>
                    </p:cNvSpPr>
                    <p:nvPr/>
                  </p:nvSpPr>
                  <p:spPr bwMode="auto">
                    <a:xfrm>
                      <a:off x="1960" y="2690"/>
                      <a:ext cx="87" cy="34"/>
                    </a:xfrm>
                    <a:custGeom>
                      <a:avLst/>
                      <a:gdLst>
                        <a:gd name="T0" fmla="*/ 0 w 60"/>
                        <a:gd name="T1" fmla="*/ 0 h 24"/>
                        <a:gd name="T2" fmla="*/ 60 w 60"/>
                        <a:gd name="T3" fmla="*/ 24 h 24"/>
                        <a:gd name="T4" fmla="*/ 0 60000 65536"/>
                        <a:gd name="T5" fmla="*/ 0 60000 65536"/>
                        <a:gd name="T6" fmla="*/ 0 w 60"/>
                        <a:gd name="T7" fmla="*/ 0 h 24"/>
                        <a:gd name="T8" fmla="*/ 60 w 60"/>
                        <a:gd name="T9" fmla="*/ 24 h 24"/>
                      </a:gdLst>
                      <a:ahLst/>
                      <a:cxnLst>
                        <a:cxn ang="T4">
                          <a:pos x="T0" y="T1"/>
                        </a:cxn>
                        <a:cxn ang="T5">
                          <a:pos x="T2" y="T3"/>
                        </a:cxn>
                      </a:cxnLst>
                      <a:rect l="T6" t="T7" r="T8" b="T9"/>
                      <a:pathLst>
                        <a:path w="60" h="24">
                          <a:moveTo>
                            <a:pt x="0" y="0"/>
                          </a:moveTo>
                          <a:lnTo>
                            <a:pt x="60" y="24"/>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32" name="Oval 46"/>
                    <p:cNvSpPr>
                      <a:spLocks noChangeArrowheads="1"/>
                    </p:cNvSpPr>
                    <p:nvPr/>
                  </p:nvSpPr>
                  <p:spPr bwMode="auto">
                    <a:xfrm>
                      <a:off x="2150" y="2394"/>
                      <a:ext cx="93" cy="85"/>
                    </a:xfrm>
                    <a:prstGeom prst="ellipse">
                      <a:avLst/>
                    </a:prstGeom>
                    <a:noFill/>
                    <a:ln w="38100">
                      <a:solidFill>
                        <a:srgbClr val="FF0066"/>
                      </a:solidFill>
                      <a:round/>
                      <a:headEnd/>
                      <a:tailEnd/>
                    </a:ln>
                  </p:spPr>
                  <p:txBody>
                    <a:bodyPr wrap="none" lIns="90488" tIns="44450" rIns="90488" bIns="44450" anchor="ctr"/>
                    <a:lstStyle/>
                    <a:p>
                      <a:endParaRPr lang="en-US" dirty="0"/>
                    </a:p>
                  </p:txBody>
                </p:sp>
                <p:sp>
                  <p:nvSpPr>
                    <p:cNvPr id="33" name="Freeform 47"/>
                    <p:cNvSpPr>
                      <a:spLocks/>
                    </p:cNvSpPr>
                    <p:nvPr/>
                  </p:nvSpPr>
                  <p:spPr bwMode="auto">
                    <a:xfrm>
                      <a:off x="2192" y="2180"/>
                      <a:ext cx="172" cy="32"/>
                    </a:xfrm>
                    <a:custGeom>
                      <a:avLst/>
                      <a:gdLst>
                        <a:gd name="T0" fmla="*/ 0 w 172"/>
                        <a:gd name="T1" fmla="*/ 0 h 32"/>
                        <a:gd name="T2" fmla="*/ 172 w 172"/>
                        <a:gd name="T3" fmla="*/ 32 h 32"/>
                        <a:gd name="T4" fmla="*/ 0 60000 65536"/>
                        <a:gd name="T5" fmla="*/ 0 60000 65536"/>
                        <a:gd name="T6" fmla="*/ 0 w 172"/>
                        <a:gd name="T7" fmla="*/ 0 h 32"/>
                        <a:gd name="T8" fmla="*/ 172 w 172"/>
                        <a:gd name="T9" fmla="*/ 32 h 32"/>
                      </a:gdLst>
                      <a:ahLst/>
                      <a:cxnLst>
                        <a:cxn ang="T4">
                          <a:pos x="T0" y="T1"/>
                        </a:cxn>
                        <a:cxn ang="T5">
                          <a:pos x="T2" y="T3"/>
                        </a:cxn>
                      </a:cxnLst>
                      <a:rect l="T6" t="T7" r="T8" b="T9"/>
                      <a:pathLst>
                        <a:path w="172" h="32">
                          <a:moveTo>
                            <a:pt x="0" y="0"/>
                          </a:moveTo>
                          <a:lnTo>
                            <a:pt x="172" y="32"/>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34" name="Freeform 48"/>
                    <p:cNvSpPr>
                      <a:spLocks/>
                    </p:cNvSpPr>
                    <p:nvPr/>
                  </p:nvSpPr>
                  <p:spPr bwMode="auto">
                    <a:xfrm>
                      <a:off x="2061" y="2019"/>
                      <a:ext cx="306" cy="87"/>
                    </a:xfrm>
                    <a:custGeom>
                      <a:avLst/>
                      <a:gdLst>
                        <a:gd name="T0" fmla="*/ 0 w 306"/>
                        <a:gd name="T1" fmla="*/ 87 h 87"/>
                        <a:gd name="T2" fmla="*/ 130 w 306"/>
                        <a:gd name="T3" fmla="*/ 58 h 87"/>
                        <a:gd name="T4" fmla="*/ 306 w 306"/>
                        <a:gd name="T5" fmla="*/ 0 h 87"/>
                        <a:gd name="T6" fmla="*/ 0 60000 65536"/>
                        <a:gd name="T7" fmla="*/ 0 60000 65536"/>
                        <a:gd name="T8" fmla="*/ 0 60000 65536"/>
                        <a:gd name="T9" fmla="*/ 0 w 306"/>
                        <a:gd name="T10" fmla="*/ 0 h 87"/>
                        <a:gd name="T11" fmla="*/ 306 w 306"/>
                        <a:gd name="T12" fmla="*/ 87 h 87"/>
                      </a:gdLst>
                      <a:ahLst/>
                      <a:cxnLst>
                        <a:cxn ang="T6">
                          <a:pos x="T0" y="T1"/>
                        </a:cxn>
                        <a:cxn ang="T7">
                          <a:pos x="T2" y="T3"/>
                        </a:cxn>
                        <a:cxn ang="T8">
                          <a:pos x="T4" y="T5"/>
                        </a:cxn>
                      </a:cxnLst>
                      <a:rect l="T9" t="T10" r="T11" b="T12"/>
                      <a:pathLst>
                        <a:path w="306" h="87">
                          <a:moveTo>
                            <a:pt x="0" y="87"/>
                          </a:moveTo>
                          <a:cubicBezTo>
                            <a:pt x="39" y="78"/>
                            <a:pt x="79" y="71"/>
                            <a:pt x="130" y="58"/>
                          </a:cubicBezTo>
                          <a:cubicBezTo>
                            <a:pt x="181" y="44"/>
                            <a:pt x="277" y="10"/>
                            <a:pt x="306" y="0"/>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35" name="Freeform 49"/>
                    <p:cNvSpPr>
                      <a:spLocks/>
                    </p:cNvSpPr>
                    <p:nvPr/>
                  </p:nvSpPr>
                  <p:spPr bwMode="auto">
                    <a:xfrm>
                      <a:off x="1730" y="1520"/>
                      <a:ext cx="622" cy="1728"/>
                    </a:xfrm>
                    <a:custGeom>
                      <a:avLst/>
                      <a:gdLst>
                        <a:gd name="T0" fmla="*/ 622 w 622"/>
                        <a:gd name="T1" fmla="*/ 1664 h 1728"/>
                        <a:gd name="T2" fmla="*/ 318 w 622"/>
                        <a:gd name="T3" fmla="*/ 1710 h 1728"/>
                        <a:gd name="T4" fmla="*/ 313 w 622"/>
                        <a:gd name="T5" fmla="*/ 1555 h 1728"/>
                        <a:gd name="T6" fmla="*/ 283 w 622"/>
                        <a:gd name="T7" fmla="*/ 1465 h 1728"/>
                        <a:gd name="T8" fmla="*/ 253 w 622"/>
                        <a:gd name="T9" fmla="*/ 1425 h 1728"/>
                        <a:gd name="T10" fmla="*/ 342 w 622"/>
                        <a:gd name="T11" fmla="*/ 1416 h 1728"/>
                        <a:gd name="T12" fmla="*/ 458 w 622"/>
                        <a:gd name="T13" fmla="*/ 1403 h 1728"/>
                        <a:gd name="T14" fmla="*/ 345 w 622"/>
                        <a:gd name="T15" fmla="*/ 1394 h 1728"/>
                        <a:gd name="T16" fmla="*/ 244 w 622"/>
                        <a:gd name="T17" fmla="*/ 1388 h 1728"/>
                        <a:gd name="T18" fmla="*/ 269 w 622"/>
                        <a:gd name="T19" fmla="*/ 1340 h 1728"/>
                        <a:gd name="T20" fmla="*/ 285 w 622"/>
                        <a:gd name="T21" fmla="*/ 1238 h 1728"/>
                        <a:gd name="T22" fmla="*/ 112 w 622"/>
                        <a:gd name="T23" fmla="*/ 1166 h 1728"/>
                        <a:gd name="T24" fmla="*/ 206 w 622"/>
                        <a:gd name="T25" fmla="*/ 1034 h 1728"/>
                        <a:gd name="T26" fmla="*/ 329 w 622"/>
                        <a:gd name="T27" fmla="*/ 876 h 1728"/>
                        <a:gd name="T28" fmla="*/ 329 w 622"/>
                        <a:gd name="T29" fmla="*/ 679 h 1728"/>
                        <a:gd name="T30" fmla="*/ 315 w 622"/>
                        <a:gd name="T31" fmla="*/ 573 h 1728"/>
                        <a:gd name="T32" fmla="*/ 17 w 622"/>
                        <a:gd name="T33" fmla="*/ 547 h 1728"/>
                        <a:gd name="T34" fmla="*/ 221 w 622"/>
                        <a:gd name="T35" fmla="*/ 231 h 1728"/>
                        <a:gd name="T36" fmla="*/ 622 w 622"/>
                        <a:gd name="T37" fmla="*/ 0 h 17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2"/>
                        <a:gd name="T58" fmla="*/ 0 h 1728"/>
                        <a:gd name="T59" fmla="*/ 622 w 622"/>
                        <a:gd name="T60" fmla="*/ 1728 h 17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2" h="1728">
                          <a:moveTo>
                            <a:pt x="622" y="1664"/>
                          </a:moveTo>
                          <a:cubicBezTo>
                            <a:pt x="571" y="1671"/>
                            <a:pt x="369" y="1728"/>
                            <a:pt x="318" y="1710"/>
                          </a:cubicBezTo>
                          <a:cubicBezTo>
                            <a:pt x="267" y="1692"/>
                            <a:pt x="319" y="1596"/>
                            <a:pt x="313" y="1555"/>
                          </a:cubicBezTo>
                          <a:cubicBezTo>
                            <a:pt x="307" y="1514"/>
                            <a:pt x="293" y="1487"/>
                            <a:pt x="283" y="1465"/>
                          </a:cubicBezTo>
                          <a:cubicBezTo>
                            <a:pt x="273" y="1443"/>
                            <a:pt x="243" y="1433"/>
                            <a:pt x="253" y="1425"/>
                          </a:cubicBezTo>
                          <a:cubicBezTo>
                            <a:pt x="263" y="1417"/>
                            <a:pt x="308" y="1419"/>
                            <a:pt x="342" y="1416"/>
                          </a:cubicBezTo>
                          <a:cubicBezTo>
                            <a:pt x="376" y="1413"/>
                            <a:pt x="458" y="1400"/>
                            <a:pt x="458" y="1403"/>
                          </a:cubicBezTo>
                          <a:cubicBezTo>
                            <a:pt x="458" y="1406"/>
                            <a:pt x="381" y="1397"/>
                            <a:pt x="345" y="1394"/>
                          </a:cubicBezTo>
                          <a:cubicBezTo>
                            <a:pt x="309" y="1391"/>
                            <a:pt x="256" y="1397"/>
                            <a:pt x="244" y="1388"/>
                          </a:cubicBezTo>
                          <a:cubicBezTo>
                            <a:pt x="232" y="1379"/>
                            <a:pt x="261" y="1365"/>
                            <a:pt x="269" y="1340"/>
                          </a:cubicBezTo>
                          <a:cubicBezTo>
                            <a:pt x="276" y="1316"/>
                            <a:pt x="311" y="1267"/>
                            <a:pt x="285" y="1238"/>
                          </a:cubicBezTo>
                          <a:cubicBezTo>
                            <a:pt x="258" y="1209"/>
                            <a:pt x="126" y="1199"/>
                            <a:pt x="112" y="1166"/>
                          </a:cubicBezTo>
                          <a:cubicBezTo>
                            <a:pt x="99" y="1132"/>
                            <a:pt x="169" y="1083"/>
                            <a:pt x="206" y="1034"/>
                          </a:cubicBezTo>
                          <a:cubicBezTo>
                            <a:pt x="244" y="985"/>
                            <a:pt x="308" y="935"/>
                            <a:pt x="329" y="876"/>
                          </a:cubicBezTo>
                          <a:cubicBezTo>
                            <a:pt x="349" y="816"/>
                            <a:pt x="336" y="732"/>
                            <a:pt x="329" y="679"/>
                          </a:cubicBezTo>
                          <a:cubicBezTo>
                            <a:pt x="322" y="626"/>
                            <a:pt x="367" y="596"/>
                            <a:pt x="315" y="573"/>
                          </a:cubicBezTo>
                          <a:cubicBezTo>
                            <a:pt x="264" y="550"/>
                            <a:pt x="34" y="603"/>
                            <a:pt x="17" y="547"/>
                          </a:cubicBezTo>
                          <a:cubicBezTo>
                            <a:pt x="0" y="491"/>
                            <a:pt x="120" y="322"/>
                            <a:pt x="221" y="231"/>
                          </a:cubicBezTo>
                          <a:cubicBezTo>
                            <a:pt x="322" y="140"/>
                            <a:pt x="539" y="48"/>
                            <a:pt x="622" y="0"/>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grpSp>
          </p:grpSp>
          <p:grpSp>
            <p:nvGrpSpPr>
              <p:cNvPr id="18" name="Group 50"/>
              <p:cNvGrpSpPr>
                <a:grpSpLocks/>
              </p:cNvGrpSpPr>
              <p:nvPr/>
            </p:nvGrpSpPr>
            <p:grpSpPr bwMode="auto">
              <a:xfrm>
                <a:off x="1264" y="1209"/>
                <a:ext cx="2112" cy="1636"/>
                <a:chOff x="1054" y="1099"/>
                <a:chExt cx="2112" cy="1636"/>
              </a:xfrm>
            </p:grpSpPr>
            <p:grpSp>
              <p:nvGrpSpPr>
                <p:cNvPr id="26" name="Group 51"/>
                <p:cNvGrpSpPr>
                  <a:grpSpLocks/>
                </p:cNvGrpSpPr>
                <p:nvPr/>
              </p:nvGrpSpPr>
              <p:grpSpPr bwMode="auto">
                <a:xfrm>
                  <a:off x="2765" y="1099"/>
                  <a:ext cx="401" cy="1152"/>
                  <a:chOff x="1730" y="1520"/>
                  <a:chExt cx="646" cy="1728"/>
                </a:xfrm>
              </p:grpSpPr>
              <p:sp>
                <p:nvSpPr>
                  <p:cNvPr id="17" name="Freeform 52"/>
                  <p:cNvSpPr>
                    <a:spLocks/>
                  </p:cNvSpPr>
                  <p:nvPr/>
                </p:nvSpPr>
                <p:spPr bwMode="auto">
                  <a:xfrm>
                    <a:off x="2124" y="2351"/>
                    <a:ext cx="252" cy="193"/>
                  </a:xfrm>
                  <a:custGeom>
                    <a:avLst/>
                    <a:gdLst>
                      <a:gd name="T0" fmla="*/ 10 w 181"/>
                      <a:gd name="T1" fmla="*/ 0 h 136"/>
                      <a:gd name="T2" fmla="*/ 98 w 181"/>
                      <a:gd name="T3" fmla="*/ 18 h 136"/>
                      <a:gd name="T4" fmla="*/ 165 w 181"/>
                      <a:gd name="T5" fmla="*/ 89 h 136"/>
                      <a:gd name="T6" fmla="*/ 0 w 181"/>
                      <a:gd name="T7" fmla="*/ 136 h 136"/>
                      <a:gd name="T8" fmla="*/ 0 60000 65536"/>
                      <a:gd name="T9" fmla="*/ 0 60000 65536"/>
                      <a:gd name="T10" fmla="*/ 0 60000 65536"/>
                      <a:gd name="T11" fmla="*/ 0 60000 65536"/>
                      <a:gd name="T12" fmla="*/ 0 w 181"/>
                      <a:gd name="T13" fmla="*/ 0 h 136"/>
                      <a:gd name="T14" fmla="*/ 181 w 181"/>
                      <a:gd name="T15" fmla="*/ 136 h 136"/>
                    </a:gdLst>
                    <a:ahLst/>
                    <a:cxnLst>
                      <a:cxn ang="T8">
                        <a:pos x="T0" y="T1"/>
                      </a:cxn>
                      <a:cxn ang="T9">
                        <a:pos x="T2" y="T3"/>
                      </a:cxn>
                      <a:cxn ang="T10">
                        <a:pos x="T4" y="T5"/>
                      </a:cxn>
                      <a:cxn ang="T11">
                        <a:pos x="T6" y="T7"/>
                      </a:cxn>
                    </a:cxnLst>
                    <a:rect l="T12" t="T13" r="T14" b="T15"/>
                    <a:pathLst>
                      <a:path w="181" h="136">
                        <a:moveTo>
                          <a:pt x="10" y="0"/>
                        </a:moveTo>
                        <a:cubicBezTo>
                          <a:pt x="25" y="3"/>
                          <a:pt x="72" y="3"/>
                          <a:pt x="98" y="18"/>
                        </a:cubicBezTo>
                        <a:cubicBezTo>
                          <a:pt x="124" y="33"/>
                          <a:pt x="181" y="69"/>
                          <a:pt x="165" y="89"/>
                        </a:cubicBezTo>
                        <a:lnTo>
                          <a:pt x="0" y="136"/>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nvGrpSpPr>
                  <p:cNvPr id="27" name="Group 53"/>
                  <p:cNvGrpSpPr>
                    <a:grpSpLocks/>
                  </p:cNvGrpSpPr>
                  <p:nvPr/>
                </p:nvGrpSpPr>
                <p:grpSpPr bwMode="auto">
                  <a:xfrm>
                    <a:off x="1730" y="1520"/>
                    <a:ext cx="637" cy="1728"/>
                    <a:chOff x="1730" y="1520"/>
                    <a:chExt cx="637" cy="1728"/>
                  </a:xfrm>
                </p:grpSpPr>
                <p:sp>
                  <p:nvSpPr>
                    <p:cNvPr id="19" name="Freeform 54"/>
                    <p:cNvSpPr>
                      <a:spLocks/>
                    </p:cNvSpPr>
                    <p:nvPr/>
                  </p:nvSpPr>
                  <p:spPr bwMode="auto">
                    <a:xfrm>
                      <a:off x="2165" y="2351"/>
                      <a:ext cx="68" cy="172"/>
                    </a:xfrm>
                    <a:custGeom>
                      <a:avLst/>
                      <a:gdLst>
                        <a:gd name="T0" fmla="*/ 30 w 30"/>
                        <a:gd name="T1" fmla="*/ 0 h 122"/>
                        <a:gd name="T2" fmla="*/ 0 w 30"/>
                        <a:gd name="T3" fmla="*/ 64 h 122"/>
                        <a:gd name="T4" fmla="*/ 28 w 30"/>
                        <a:gd name="T5" fmla="*/ 122 h 122"/>
                        <a:gd name="T6" fmla="*/ 0 60000 65536"/>
                        <a:gd name="T7" fmla="*/ 0 60000 65536"/>
                        <a:gd name="T8" fmla="*/ 0 60000 65536"/>
                        <a:gd name="T9" fmla="*/ 0 w 30"/>
                        <a:gd name="T10" fmla="*/ 0 h 122"/>
                        <a:gd name="T11" fmla="*/ 30 w 30"/>
                        <a:gd name="T12" fmla="*/ 122 h 122"/>
                      </a:gdLst>
                      <a:ahLst/>
                      <a:cxnLst>
                        <a:cxn ang="T6">
                          <a:pos x="T0" y="T1"/>
                        </a:cxn>
                        <a:cxn ang="T7">
                          <a:pos x="T2" y="T3"/>
                        </a:cxn>
                        <a:cxn ang="T8">
                          <a:pos x="T4" y="T5"/>
                        </a:cxn>
                      </a:cxnLst>
                      <a:rect l="T9" t="T10" r="T11" b="T12"/>
                      <a:pathLst>
                        <a:path w="30" h="122">
                          <a:moveTo>
                            <a:pt x="30" y="0"/>
                          </a:moveTo>
                          <a:cubicBezTo>
                            <a:pt x="25" y="11"/>
                            <a:pt x="0" y="44"/>
                            <a:pt x="0" y="64"/>
                          </a:cubicBezTo>
                          <a:cubicBezTo>
                            <a:pt x="0" y="84"/>
                            <a:pt x="22" y="110"/>
                            <a:pt x="28" y="122"/>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20" name="Freeform 55"/>
                    <p:cNvSpPr>
                      <a:spLocks/>
                    </p:cNvSpPr>
                    <p:nvPr/>
                  </p:nvSpPr>
                  <p:spPr bwMode="auto">
                    <a:xfrm>
                      <a:off x="1960" y="2690"/>
                      <a:ext cx="87" cy="34"/>
                    </a:xfrm>
                    <a:custGeom>
                      <a:avLst/>
                      <a:gdLst>
                        <a:gd name="T0" fmla="*/ 0 w 60"/>
                        <a:gd name="T1" fmla="*/ 0 h 24"/>
                        <a:gd name="T2" fmla="*/ 60 w 60"/>
                        <a:gd name="T3" fmla="*/ 24 h 24"/>
                        <a:gd name="T4" fmla="*/ 0 60000 65536"/>
                        <a:gd name="T5" fmla="*/ 0 60000 65536"/>
                        <a:gd name="T6" fmla="*/ 0 w 60"/>
                        <a:gd name="T7" fmla="*/ 0 h 24"/>
                        <a:gd name="T8" fmla="*/ 60 w 60"/>
                        <a:gd name="T9" fmla="*/ 24 h 24"/>
                      </a:gdLst>
                      <a:ahLst/>
                      <a:cxnLst>
                        <a:cxn ang="T4">
                          <a:pos x="T0" y="T1"/>
                        </a:cxn>
                        <a:cxn ang="T5">
                          <a:pos x="T2" y="T3"/>
                        </a:cxn>
                      </a:cxnLst>
                      <a:rect l="T6" t="T7" r="T8" b="T9"/>
                      <a:pathLst>
                        <a:path w="60" h="24">
                          <a:moveTo>
                            <a:pt x="0" y="0"/>
                          </a:moveTo>
                          <a:lnTo>
                            <a:pt x="60" y="24"/>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21" name="Oval 56"/>
                    <p:cNvSpPr>
                      <a:spLocks noChangeArrowheads="1"/>
                    </p:cNvSpPr>
                    <p:nvPr/>
                  </p:nvSpPr>
                  <p:spPr bwMode="auto">
                    <a:xfrm>
                      <a:off x="2150" y="2394"/>
                      <a:ext cx="93" cy="85"/>
                    </a:xfrm>
                    <a:prstGeom prst="ellipse">
                      <a:avLst/>
                    </a:prstGeom>
                    <a:noFill/>
                    <a:ln w="38100">
                      <a:solidFill>
                        <a:srgbClr val="FF0066"/>
                      </a:solidFill>
                      <a:round/>
                      <a:headEnd/>
                      <a:tailEnd/>
                    </a:ln>
                  </p:spPr>
                  <p:txBody>
                    <a:bodyPr wrap="none" lIns="90488" tIns="44450" rIns="90488" bIns="44450" anchor="ctr"/>
                    <a:lstStyle/>
                    <a:p>
                      <a:endParaRPr lang="en-US" dirty="0"/>
                    </a:p>
                  </p:txBody>
                </p:sp>
                <p:sp>
                  <p:nvSpPr>
                    <p:cNvPr id="22" name="Freeform 57"/>
                    <p:cNvSpPr>
                      <a:spLocks/>
                    </p:cNvSpPr>
                    <p:nvPr/>
                  </p:nvSpPr>
                  <p:spPr bwMode="auto">
                    <a:xfrm>
                      <a:off x="2192" y="2180"/>
                      <a:ext cx="172" cy="32"/>
                    </a:xfrm>
                    <a:custGeom>
                      <a:avLst/>
                      <a:gdLst>
                        <a:gd name="T0" fmla="*/ 0 w 172"/>
                        <a:gd name="T1" fmla="*/ 0 h 32"/>
                        <a:gd name="T2" fmla="*/ 172 w 172"/>
                        <a:gd name="T3" fmla="*/ 32 h 32"/>
                        <a:gd name="T4" fmla="*/ 0 60000 65536"/>
                        <a:gd name="T5" fmla="*/ 0 60000 65536"/>
                        <a:gd name="T6" fmla="*/ 0 w 172"/>
                        <a:gd name="T7" fmla="*/ 0 h 32"/>
                        <a:gd name="T8" fmla="*/ 172 w 172"/>
                        <a:gd name="T9" fmla="*/ 32 h 32"/>
                      </a:gdLst>
                      <a:ahLst/>
                      <a:cxnLst>
                        <a:cxn ang="T4">
                          <a:pos x="T0" y="T1"/>
                        </a:cxn>
                        <a:cxn ang="T5">
                          <a:pos x="T2" y="T3"/>
                        </a:cxn>
                      </a:cxnLst>
                      <a:rect l="T6" t="T7" r="T8" b="T9"/>
                      <a:pathLst>
                        <a:path w="172" h="32">
                          <a:moveTo>
                            <a:pt x="0" y="0"/>
                          </a:moveTo>
                          <a:lnTo>
                            <a:pt x="172" y="32"/>
                          </a:ln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23" name="Freeform 58"/>
                    <p:cNvSpPr>
                      <a:spLocks/>
                    </p:cNvSpPr>
                    <p:nvPr/>
                  </p:nvSpPr>
                  <p:spPr bwMode="auto">
                    <a:xfrm>
                      <a:off x="2061" y="2019"/>
                      <a:ext cx="306" cy="87"/>
                    </a:xfrm>
                    <a:custGeom>
                      <a:avLst/>
                      <a:gdLst>
                        <a:gd name="T0" fmla="*/ 0 w 306"/>
                        <a:gd name="T1" fmla="*/ 87 h 87"/>
                        <a:gd name="T2" fmla="*/ 130 w 306"/>
                        <a:gd name="T3" fmla="*/ 58 h 87"/>
                        <a:gd name="T4" fmla="*/ 306 w 306"/>
                        <a:gd name="T5" fmla="*/ 0 h 87"/>
                        <a:gd name="T6" fmla="*/ 0 60000 65536"/>
                        <a:gd name="T7" fmla="*/ 0 60000 65536"/>
                        <a:gd name="T8" fmla="*/ 0 60000 65536"/>
                        <a:gd name="T9" fmla="*/ 0 w 306"/>
                        <a:gd name="T10" fmla="*/ 0 h 87"/>
                        <a:gd name="T11" fmla="*/ 306 w 306"/>
                        <a:gd name="T12" fmla="*/ 87 h 87"/>
                      </a:gdLst>
                      <a:ahLst/>
                      <a:cxnLst>
                        <a:cxn ang="T6">
                          <a:pos x="T0" y="T1"/>
                        </a:cxn>
                        <a:cxn ang="T7">
                          <a:pos x="T2" y="T3"/>
                        </a:cxn>
                        <a:cxn ang="T8">
                          <a:pos x="T4" y="T5"/>
                        </a:cxn>
                      </a:cxnLst>
                      <a:rect l="T9" t="T10" r="T11" b="T12"/>
                      <a:pathLst>
                        <a:path w="306" h="87">
                          <a:moveTo>
                            <a:pt x="0" y="87"/>
                          </a:moveTo>
                          <a:cubicBezTo>
                            <a:pt x="39" y="78"/>
                            <a:pt x="79" y="71"/>
                            <a:pt x="130" y="58"/>
                          </a:cubicBezTo>
                          <a:cubicBezTo>
                            <a:pt x="181" y="44"/>
                            <a:pt x="277" y="10"/>
                            <a:pt x="306" y="0"/>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sp>
                  <p:nvSpPr>
                    <p:cNvPr id="24" name="Freeform 59"/>
                    <p:cNvSpPr>
                      <a:spLocks/>
                    </p:cNvSpPr>
                    <p:nvPr/>
                  </p:nvSpPr>
                  <p:spPr bwMode="auto">
                    <a:xfrm>
                      <a:off x="1730" y="1520"/>
                      <a:ext cx="622" cy="1728"/>
                    </a:xfrm>
                    <a:custGeom>
                      <a:avLst/>
                      <a:gdLst>
                        <a:gd name="T0" fmla="*/ 622 w 622"/>
                        <a:gd name="T1" fmla="*/ 1664 h 1728"/>
                        <a:gd name="T2" fmla="*/ 318 w 622"/>
                        <a:gd name="T3" fmla="*/ 1710 h 1728"/>
                        <a:gd name="T4" fmla="*/ 313 w 622"/>
                        <a:gd name="T5" fmla="*/ 1555 h 1728"/>
                        <a:gd name="T6" fmla="*/ 283 w 622"/>
                        <a:gd name="T7" fmla="*/ 1465 h 1728"/>
                        <a:gd name="T8" fmla="*/ 253 w 622"/>
                        <a:gd name="T9" fmla="*/ 1425 h 1728"/>
                        <a:gd name="T10" fmla="*/ 342 w 622"/>
                        <a:gd name="T11" fmla="*/ 1416 h 1728"/>
                        <a:gd name="T12" fmla="*/ 458 w 622"/>
                        <a:gd name="T13" fmla="*/ 1403 h 1728"/>
                        <a:gd name="T14" fmla="*/ 345 w 622"/>
                        <a:gd name="T15" fmla="*/ 1394 h 1728"/>
                        <a:gd name="T16" fmla="*/ 244 w 622"/>
                        <a:gd name="T17" fmla="*/ 1388 h 1728"/>
                        <a:gd name="T18" fmla="*/ 269 w 622"/>
                        <a:gd name="T19" fmla="*/ 1340 h 1728"/>
                        <a:gd name="T20" fmla="*/ 285 w 622"/>
                        <a:gd name="T21" fmla="*/ 1238 h 1728"/>
                        <a:gd name="T22" fmla="*/ 112 w 622"/>
                        <a:gd name="T23" fmla="*/ 1166 h 1728"/>
                        <a:gd name="T24" fmla="*/ 206 w 622"/>
                        <a:gd name="T25" fmla="*/ 1034 h 1728"/>
                        <a:gd name="T26" fmla="*/ 329 w 622"/>
                        <a:gd name="T27" fmla="*/ 876 h 1728"/>
                        <a:gd name="T28" fmla="*/ 329 w 622"/>
                        <a:gd name="T29" fmla="*/ 679 h 1728"/>
                        <a:gd name="T30" fmla="*/ 315 w 622"/>
                        <a:gd name="T31" fmla="*/ 573 h 1728"/>
                        <a:gd name="T32" fmla="*/ 17 w 622"/>
                        <a:gd name="T33" fmla="*/ 547 h 1728"/>
                        <a:gd name="T34" fmla="*/ 221 w 622"/>
                        <a:gd name="T35" fmla="*/ 231 h 1728"/>
                        <a:gd name="T36" fmla="*/ 622 w 622"/>
                        <a:gd name="T37" fmla="*/ 0 h 17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2"/>
                        <a:gd name="T58" fmla="*/ 0 h 1728"/>
                        <a:gd name="T59" fmla="*/ 622 w 622"/>
                        <a:gd name="T60" fmla="*/ 1728 h 17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2" h="1728">
                          <a:moveTo>
                            <a:pt x="622" y="1664"/>
                          </a:moveTo>
                          <a:cubicBezTo>
                            <a:pt x="571" y="1671"/>
                            <a:pt x="369" y="1728"/>
                            <a:pt x="318" y="1710"/>
                          </a:cubicBezTo>
                          <a:cubicBezTo>
                            <a:pt x="267" y="1692"/>
                            <a:pt x="319" y="1596"/>
                            <a:pt x="313" y="1555"/>
                          </a:cubicBezTo>
                          <a:cubicBezTo>
                            <a:pt x="307" y="1514"/>
                            <a:pt x="293" y="1487"/>
                            <a:pt x="283" y="1465"/>
                          </a:cubicBezTo>
                          <a:cubicBezTo>
                            <a:pt x="273" y="1443"/>
                            <a:pt x="243" y="1433"/>
                            <a:pt x="253" y="1425"/>
                          </a:cubicBezTo>
                          <a:cubicBezTo>
                            <a:pt x="263" y="1417"/>
                            <a:pt x="308" y="1419"/>
                            <a:pt x="342" y="1416"/>
                          </a:cubicBezTo>
                          <a:cubicBezTo>
                            <a:pt x="376" y="1413"/>
                            <a:pt x="458" y="1400"/>
                            <a:pt x="458" y="1403"/>
                          </a:cubicBezTo>
                          <a:cubicBezTo>
                            <a:pt x="458" y="1406"/>
                            <a:pt x="381" y="1397"/>
                            <a:pt x="345" y="1394"/>
                          </a:cubicBezTo>
                          <a:cubicBezTo>
                            <a:pt x="309" y="1391"/>
                            <a:pt x="256" y="1397"/>
                            <a:pt x="244" y="1388"/>
                          </a:cubicBezTo>
                          <a:cubicBezTo>
                            <a:pt x="232" y="1379"/>
                            <a:pt x="261" y="1365"/>
                            <a:pt x="269" y="1340"/>
                          </a:cubicBezTo>
                          <a:cubicBezTo>
                            <a:pt x="276" y="1316"/>
                            <a:pt x="311" y="1267"/>
                            <a:pt x="285" y="1238"/>
                          </a:cubicBezTo>
                          <a:cubicBezTo>
                            <a:pt x="258" y="1209"/>
                            <a:pt x="126" y="1199"/>
                            <a:pt x="112" y="1166"/>
                          </a:cubicBezTo>
                          <a:cubicBezTo>
                            <a:pt x="99" y="1132"/>
                            <a:pt x="169" y="1083"/>
                            <a:pt x="206" y="1034"/>
                          </a:cubicBezTo>
                          <a:cubicBezTo>
                            <a:pt x="244" y="985"/>
                            <a:pt x="308" y="935"/>
                            <a:pt x="329" y="876"/>
                          </a:cubicBezTo>
                          <a:cubicBezTo>
                            <a:pt x="349" y="816"/>
                            <a:pt x="336" y="732"/>
                            <a:pt x="329" y="679"/>
                          </a:cubicBezTo>
                          <a:cubicBezTo>
                            <a:pt x="322" y="626"/>
                            <a:pt x="367" y="596"/>
                            <a:pt x="315" y="573"/>
                          </a:cubicBezTo>
                          <a:cubicBezTo>
                            <a:pt x="264" y="550"/>
                            <a:pt x="34" y="603"/>
                            <a:pt x="17" y="547"/>
                          </a:cubicBezTo>
                          <a:cubicBezTo>
                            <a:pt x="0" y="491"/>
                            <a:pt x="120" y="322"/>
                            <a:pt x="221" y="231"/>
                          </a:cubicBezTo>
                          <a:cubicBezTo>
                            <a:pt x="322" y="140"/>
                            <a:pt x="539" y="48"/>
                            <a:pt x="622" y="0"/>
                          </a:cubicBezTo>
                        </a:path>
                      </a:pathLst>
                    </a:custGeom>
                    <a:noFill/>
                    <a:ln w="38100" cap="flat" cmpd="sng">
                      <a:solidFill>
                        <a:srgbClr val="FF0066"/>
                      </a:solidFill>
                      <a:prstDash val="solid"/>
                      <a:round/>
                      <a:headEnd type="none" w="med" len="med"/>
                      <a:tailEnd type="none" w="med" len="med"/>
                    </a:ln>
                  </p:spPr>
                  <p:txBody>
                    <a:bodyPr wrap="none" lIns="90488" tIns="44450" rIns="90488" bIns="44450" anchor="ctr"/>
                    <a:lstStyle/>
                    <a:p>
                      <a:endParaRPr lang="en-US" dirty="0"/>
                    </a:p>
                  </p:txBody>
                </p:sp>
              </p:grpSp>
            </p:grpSp>
            <p:sp>
              <p:nvSpPr>
                <p:cNvPr id="15" name="Line 60"/>
                <p:cNvSpPr>
                  <a:spLocks noChangeShapeType="1"/>
                </p:cNvSpPr>
                <p:nvPr/>
              </p:nvSpPr>
              <p:spPr bwMode="auto">
                <a:xfrm flipV="1">
                  <a:off x="1054" y="1969"/>
                  <a:ext cx="93" cy="766"/>
                </a:xfrm>
                <a:prstGeom prst="line">
                  <a:avLst/>
                </a:prstGeom>
                <a:noFill/>
                <a:ln w="50800">
                  <a:solidFill>
                    <a:srgbClr val="FF0066"/>
                  </a:solidFill>
                  <a:round/>
                  <a:headEnd/>
                  <a:tailEnd type="triangle" w="med" len="med"/>
                </a:ln>
              </p:spPr>
              <p:txBody>
                <a:bodyPr wrap="none" lIns="90488" tIns="44450" rIns="90488" bIns="44450" anchor="ctr"/>
                <a:lstStyle/>
                <a:p>
                  <a:endParaRPr lang="en-US" dirty="0"/>
                </a:p>
              </p:txBody>
            </p:sp>
            <p:sp>
              <p:nvSpPr>
                <p:cNvPr id="16" name="Line 61"/>
                <p:cNvSpPr>
                  <a:spLocks noChangeShapeType="1"/>
                </p:cNvSpPr>
                <p:nvPr/>
              </p:nvSpPr>
              <p:spPr bwMode="auto">
                <a:xfrm flipV="1">
                  <a:off x="2723" y="1966"/>
                  <a:ext cx="93" cy="766"/>
                </a:xfrm>
                <a:prstGeom prst="line">
                  <a:avLst/>
                </a:prstGeom>
                <a:noFill/>
                <a:ln w="50800">
                  <a:solidFill>
                    <a:srgbClr val="FF0066"/>
                  </a:solidFill>
                  <a:round/>
                  <a:headEnd/>
                  <a:tailEnd type="triangle" w="med" len="med"/>
                </a:ln>
              </p:spPr>
              <p:txBody>
                <a:bodyPr wrap="none" lIns="90488" tIns="44450" rIns="90488" bIns="44450" anchor="ctr"/>
                <a:lstStyle/>
                <a:p>
                  <a:endParaRPr lang="en-US" dirty="0"/>
                </a:p>
              </p:txBody>
            </p:sp>
          </p:grpSp>
        </p:grpSp>
        <p:pic>
          <p:nvPicPr>
            <p:cNvPr id="9" name="Picture 62" descr="Einfaltung"/>
            <p:cNvPicPr>
              <a:picLocks noChangeAspect="1" noChangeArrowheads="1"/>
            </p:cNvPicPr>
            <p:nvPr/>
          </p:nvPicPr>
          <p:blipFill>
            <a:blip r:embed="rId5" cstate="print"/>
            <a:srcRect/>
            <a:stretch>
              <a:fillRect/>
            </a:stretch>
          </p:blipFill>
          <p:spPr bwMode="auto">
            <a:xfrm>
              <a:off x="4408" y="1440"/>
              <a:ext cx="978" cy="1087"/>
            </a:xfrm>
            <a:prstGeom prst="rect">
              <a:avLst/>
            </a:prstGeom>
            <a:noFill/>
            <a:ln w="12700">
              <a:solidFill>
                <a:schemeClr val="tx1"/>
              </a:solidFill>
              <a:miter lim="800000"/>
              <a:headEnd/>
              <a:tailEnd/>
            </a:ln>
          </p:spPr>
        </p:pic>
        <p:sp>
          <p:nvSpPr>
            <p:cNvPr id="10" name="Rectangle 65"/>
            <p:cNvSpPr>
              <a:spLocks noChangeArrowheads="1"/>
            </p:cNvSpPr>
            <p:nvPr/>
          </p:nvSpPr>
          <p:spPr bwMode="auto">
            <a:xfrm>
              <a:off x="2731" y="1346"/>
              <a:ext cx="2802" cy="2144"/>
            </a:xfrm>
            <a:prstGeom prst="rect">
              <a:avLst/>
            </a:prstGeom>
            <a:noFill/>
            <a:ln w="9525">
              <a:solidFill>
                <a:schemeClr val="bg1"/>
              </a:solidFill>
              <a:miter lim="800000"/>
              <a:headEnd/>
              <a:tailEnd/>
            </a:ln>
          </p:spPr>
          <p:txBody>
            <a:bodyPr wrap="none" anchor="ctr"/>
            <a:lstStyle/>
            <a:p>
              <a:endParaRPr lang="en-US" dirty="0"/>
            </a:p>
          </p:txBody>
        </p:sp>
      </p:grpSp>
      <p:sp>
        <p:nvSpPr>
          <p:cNvPr id="63" name="Rectangle 3"/>
          <p:cNvSpPr txBox="1">
            <a:spLocks noChangeArrowheads="1"/>
          </p:cNvSpPr>
          <p:nvPr>
            <p:custDataLst>
              <p:tags r:id="rId3"/>
            </p:custDataLst>
          </p:nvPr>
        </p:nvSpPr>
        <p:spPr bwMode="auto">
          <a:xfrm>
            <a:off x="381000" y="1676400"/>
            <a:ext cx="8077200" cy="44196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256032" marR="0" lvl="0" indent="-256032" algn="l" defTabSz="914400" rtl="0" eaLnBrk="1" fontAlgn="base" latinLnBrk="0" hangingPunct="1">
              <a:lnSpc>
                <a:spcPct val="150000"/>
              </a:lnSpc>
              <a:spcBef>
                <a:spcPts val="0"/>
              </a:spcBef>
              <a:spcAft>
                <a:spcPct val="0"/>
              </a:spcAft>
              <a:buClrTx/>
              <a:buSzPct val="100000"/>
              <a:buFont typeface="Arial" pitchFamily="34" charset="0"/>
              <a:buChar char="•"/>
              <a:tabLst/>
              <a:defRPr/>
            </a:pP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Also known</a:t>
            </a:r>
            <a:r>
              <a:rPr kumimoji="0" lang="en-US" b="0" i="0" u="none" strike="noStrike" kern="0" cap="none" spc="0" normalizeH="0" noProof="0" dirty="0" smtClean="0">
                <a:ln>
                  <a:noFill/>
                </a:ln>
                <a:solidFill>
                  <a:srgbClr val="000000"/>
                </a:solidFill>
                <a:effectLst/>
                <a:uLnTx/>
                <a:uFillTx/>
                <a:latin typeface="Arial" pitchFamily="34" charset="0"/>
                <a:cs typeface="Arial" pitchFamily="34" charset="0"/>
              </a:rPr>
              <a:t> as</a:t>
            </a: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t>
            </a:r>
          </a:p>
          <a:p>
            <a:pPr marL="711200" marR="0" lvl="1" indent="-254000" algn="l" defTabSz="914400" rtl="0" eaLnBrk="1" fontAlgn="base" latinLnBrk="0" hangingPunct="1">
              <a:spcBef>
                <a:spcPts val="480"/>
              </a:spcBef>
              <a:spcAft>
                <a:spcPct val="0"/>
              </a:spcAft>
              <a:buClrTx/>
              <a:buSzPct val="100000"/>
              <a:buFontTx/>
              <a:buChar char="–"/>
              <a:tabLst/>
              <a:defRPr/>
            </a:pPr>
            <a:r>
              <a:rPr lang="en-US" kern="0" dirty="0" smtClean="0">
                <a:latin typeface="Arial" pitchFamily="34" charset="0"/>
                <a:cs typeface="Arial" pitchFamily="34" charset="0"/>
              </a:rPr>
              <a:t>Aliasing</a:t>
            </a:r>
            <a:endPar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711200" marR="0" lvl="1" indent="-254000" algn="l" defTabSz="914400" rtl="0" eaLnBrk="1" fontAlgn="base" latinLnBrk="0" hangingPunct="1">
              <a:spcBef>
                <a:spcPts val="480"/>
              </a:spcBef>
              <a:spcAft>
                <a:spcPct val="0"/>
              </a:spcAft>
              <a:buClrTx/>
              <a:buSzPct val="100000"/>
              <a:buFontTx/>
              <a:buChar char="–"/>
              <a:tabLst/>
              <a:defRPr/>
            </a:pPr>
            <a:r>
              <a:rPr lang="en-US" kern="0" dirty="0" smtClean="0">
                <a:latin typeface="Arial" pitchFamily="34" charset="0"/>
                <a:cs typeface="Arial" pitchFamily="34" charset="0"/>
              </a:rPr>
              <a:t>Back-</a:t>
            </a: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folding</a:t>
            </a:r>
          </a:p>
          <a:p>
            <a:pPr marL="711200" marR="0" lvl="1" indent="-254000" algn="l" defTabSz="914400" rtl="0" eaLnBrk="1" fontAlgn="base" latinLnBrk="0" hangingPunct="1">
              <a:spcBef>
                <a:spcPts val="480"/>
              </a:spcBef>
              <a:spcAft>
                <a:spcPct val="0"/>
              </a:spcAft>
              <a:buClrTx/>
              <a:buSzPct val="100000"/>
              <a:buFontTx/>
              <a:buChar char="–"/>
              <a:tabLst/>
              <a:defRPr/>
            </a:pPr>
            <a:r>
              <a:rPr lang="en-US" kern="0" dirty="0" smtClean="0">
                <a:latin typeface="Arial" pitchFamily="34" charset="0"/>
                <a:cs typeface="Arial" pitchFamily="34" charset="0"/>
              </a:rPr>
              <a:t>W</a:t>
            </a: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rap around</a:t>
            </a:r>
          </a:p>
          <a:p>
            <a:pPr marL="711200" marR="0" lvl="1" indent="-254000" algn="l" defTabSz="914400" rtl="0" eaLnBrk="1" fontAlgn="base" latinLnBrk="0" hangingPunct="1">
              <a:spcBef>
                <a:spcPts val="480"/>
              </a:spcBef>
              <a:spcAft>
                <a:spcPct val="0"/>
              </a:spcAft>
              <a:buClrTx/>
              <a:buSzPct val="100000"/>
              <a:buFontTx/>
              <a:buChar char="–"/>
              <a:tabLst/>
              <a:defRPr/>
            </a:pPr>
            <a:r>
              <a:rPr lang="en-US" kern="0" dirty="0" smtClean="0">
                <a:latin typeface="Arial" pitchFamily="34" charset="0"/>
                <a:cs typeface="Arial" pitchFamily="34" charset="0"/>
              </a:rPr>
              <a:t>Phase</a:t>
            </a: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 wrap</a:t>
            </a:r>
          </a:p>
          <a:p>
            <a:pPr marL="711200" marR="0" lvl="1" indent="-254000" algn="l" defTabSz="914400" rtl="0" eaLnBrk="1" fontAlgn="base" latinLnBrk="0" hangingPunct="1">
              <a:spcBef>
                <a:spcPts val="480"/>
              </a:spcBef>
              <a:spcAft>
                <a:spcPct val="0"/>
              </a:spcAft>
              <a:buClrTx/>
              <a:buSzPct val="100000"/>
              <a:buFontTx/>
              <a:buChar char="–"/>
              <a:tabLst/>
              <a:defRPr/>
            </a:pPr>
            <a:r>
              <a:rPr lang="en-US" kern="0" dirty="0" smtClean="0">
                <a:latin typeface="Arial" pitchFamily="34" charset="0"/>
                <a:cs typeface="Arial" pitchFamily="34" charset="0"/>
              </a:rPr>
              <a:t>Overlap</a:t>
            </a:r>
            <a:endPar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254000" marR="0" lvl="0" indent="-254000" algn="l" defTabSz="914400" rtl="0" eaLnBrk="1" fontAlgn="base" latinLnBrk="0" hangingPunct="1">
              <a:lnSpc>
                <a:spcPct val="105000"/>
              </a:lnSpc>
              <a:spcBef>
                <a:spcPct val="20000"/>
              </a:spcBef>
              <a:spcAft>
                <a:spcPct val="0"/>
              </a:spcAft>
              <a:buClrTx/>
              <a:buSzPct val="100000"/>
              <a:buFontTx/>
              <a:buNone/>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256032" marR="0" lvl="0" indent="-256032" algn="l" defTabSz="914400" rtl="0" eaLnBrk="1" fontAlgn="base" latinLnBrk="0" hangingPunct="1">
              <a:lnSpc>
                <a:spcPct val="105000"/>
              </a:lnSpc>
              <a:spcBef>
                <a:spcPct val="20000"/>
              </a:spcBef>
              <a:spcAft>
                <a:spcPct val="0"/>
              </a:spcAft>
              <a:buClrTx/>
              <a:buSzPct val="100000"/>
              <a:buFont typeface="Arial" pitchFamily="34" charset="0"/>
              <a:buChar char="•"/>
              <a:tabLst/>
              <a:defRPr/>
            </a:pP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Occurs:</a:t>
            </a:r>
          </a:p>
          <a:p>
            <a:pPr marL="711200" marR="0" lvl="1" indent="-254000" algn="l" defTabSz="914400" rtl="0" eaLnBrk="1" fontAlgn="base" latinLnBrk="0" hangingPunct="1">
              <a:lnSpc>
                <a:spcPct val="105000"/>
              </a:lnSpc>
              <a:spcBef>
                <a:spcPct val="20000"/>
              </a:spcBef>
              <a:spcAft>
                <a:spcPct val="0"/>
              </a:spcAft>
              <a:buClrTx/>
              <a:buSzPct val="100000"/>
              <a:buFontTx/>
              <a:buChar char="–"/>
              <a:tabLst/>
              <a:defRPr/>
            </a:pP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In phase encoding direction if FOV in phase encoding direction is smaller than the imaged object</a:t>
            </a:r>
          </a:p>
          <a:p>
            <a:pPr marL="711200" marR="0" lvl="1" indent="-254000" algn="l" defTabSz="914400" rtl="0" eaLnBrk="1" fontAlgn="base" latinLnBrk="0" hangingPunct="1">
              <a:lnSpc>
                <a:spcPct val="105000"/>
              </a:lnSpc>
              <a:spcBef>
                <a:spcPct val="20000"/>
              </a:spcBef>
              <a:spcAft>
                <a:spcPct val="0"/>
              </a:spcAft>
              <a:buClrTx/>
              <a:buSzPct val="100000"/>
              <a:buFontTx/>
              <a:buChar char="–"/>
              <a:tabLst/>
              <a:defRPr/>
            </a:pPr>
            <a:r>
              <a:rPr lang="en-US" kern="0" dirty="0" smtClean="0">
                <a:latin typeface="Arial" pitchFamily="34" charset="0"/>
                <a:cs typeface="Arial" pitchFamily="34" charset="0"/>
              </a:rPr>
              <a:t>Seldom</a:t>
            </a:r>
            <a:r>
              <a:rPr kumimoji="0"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 in frequency encoding direction, because of 2 times over-sampling</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40" name="Slide Number Placeholder 39"/>
          <p:cNvSpPr>
            <a:spLocks noGrp="1"/>
          </p:cNvSpPr>
          <p:nvPr>
            <p:ph type="sldNum" sz="quarter" idx="10"/>
          </p:nvPr>
        </p:nvSpPr>
        <p:spPr/>
        <p:txBody>
          <a:bodyPr/>
          <a:lstStyle/>
          <a:p>
            <a:fld id="{405B044B-C5B2-466D-9976-EFD4ECA532C5}" type="slidenum">
              <a:rPr lang="" smtClean="0"/>
              <a:pPr/>
              <a:t>10</a:t>
            </a:fld>
            <a:endParaRPr lang=""/>
          </a:p>
        </p:txBody>
      </p:sp>
    </p:spTree>
    <p:custDataLst>
      <p:tags r:id="rId1"/>
    </p:custDataLst>
    <p:extLst>
      <p:ext uri="{BB962C8B-B14F-4D97-AF65-F5344CB8AC3E}">
        <p14:creationId xmlns:p14="http://schemas.microsoft.com/office/powerpoint/2010/main" val="21050085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a:solidFill>
                  <a:srgbClr val="0B5ED7"/>
                </a:solidFill>
              </a:rPr>
              <a:t>What to do if spike issue is solved</a:t>
            </a:r>
            <a:br>
              <a:rPr lang="en-US" dirty="0">
                <a:solidFill>
                  <a:srgbClr val="0B5ED7"/>
                </a:solidFill>
              </a:rPr>
            </a:b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Verify with QBC sweep with all covers mounted</a:t>
            </a:r>
          </a:p>
          <a:p>
            <a:r>
              <a:rPr lang="en-US" dirty="0" smtClean="0"/>
              <a:t>Re-do the system calibrations of the MR system</a:t>
            </a:r>
          </a:p>
          <a:p>
            <a:r>
              <a:rPr lang="en-US" dirty="0" smtClean="0"/>
              <a:t>PIQT scan</a:t>
            </a:r>
          </a:p>
          <a:p>
            <a:endParaRPr lang="en-US" dirty="0" smtClean="0"/>
          </a:p>
          <a:p>
            <a:endParaRPr lang="en-US" dirty="0"/>
          </a:p>
          <a:p>
            <a:r>
              <a:rPr lang="en-US" dirty="0" smtClean="0"/>
              <a:t>Application: retune the scan protocols/</a:t>
            </a:r>
            <a:r>
              <a:rPr lang="en-US" dirty="0" err="1" smtClean="0"/>
              <a:t>examcards</a:t>
            </a:r>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100</a:t>
            </a:fld>
            <a:endParaRPr lang=""/>
          </a:p>
        </p:txBody>
      </p:sp>
    </p:spTree>
    <p:custDataLst>
      <p:tags r:id="rId1"/>
    </p:custDataLst>
    <p:extLst>
      <p:ext uri="{BB962C8B-B14F-4D97-AF65-F5344CB8AC3E}">
        <p14:creationId xmlns:p14="http://schemas.microsoft.com/office/powerpoint/2010/main" val="2793163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88186"/>
          </a:xfrm>
          <a:ln w="0"/>
          <a:effectLst/>
        </p:spPr>
        <p:txBody>
          <a:bodyPr wrap="square" lIns="0" tIns="0" rIns="0" bIns="0" anchor="t"/>
          <a:lstStyle/>
          <a:p>
            <a:pPr>
              <a:spcBef>
                <a:spcPts val="0"/>
              </a:spcBef>
              <a:spcAft>
                <a:spcPts val="0"/>
              </a:spcAft>
            </a:pPr>
            <a:r>
              <a:rPr lang="en-US" dirty="0" smtClean="0">
                <a:solidFill>
                  <a:srgbClr val="0B5ED7"/>
                </a:solidFill>
              </a:rPr>
              <a:t>Known </a:t>
            </a:r>
            <a:r>
              <a:rPr lang="en-US" dirty="0" err="1" smtClean="0">
                <a:solidFill>
                  <a:srgbClr val="0B5ED7"/>
                </a:solidFill>
              </a:rPr>
              <a:t>Ingenia</a:t>
            </a:r>
            <a:r>
              <a:rPr lang="en-US" dirty="0" smtClean="0">
                <a:solidFill>
                  <a:srgbClr val="0B5ED7"/>
                </a:solidFill>
              </a:rPr>
              <a:t> spikes sources</a:t>
            </a:r>
            <a:r>
              <a:rPr lang="en-US" sz="2000" dirty="0" smtClean="0"/>
              <a:t/>
            </a:r>
            <a:br>
              <a:rPr lang="en-US" sz="2000" dirty="0" smtClean="0"/>
            </a:br>
            <a:r>
              <a:rPr lang="en-US" sz="2000" dirty="0" smtClean="0"/>
              <a:t/>
            </a:r>
            <a:br>
              <a:rPr lang="en-US" sz="2000" dirty="0" smtClean="0"/>
            </a:br>
            <a:r>
              <a:rPr lang="en-US" sz="1600" dirty="0" smtClean="0"/>
              <a:t>Vibrating (gradient) cables (friction between cable isolation and aluminum)</a:t>
            </a:r>
            <a:br>
              <a:rPr lang="en-US" sz="1600" dirty="0" smtClean="0"/>
            </a:br>
            <a:r>
              <a:rPr lang="en-US" sz="1600" dirty="0" smtClean="0"/>
              <a:t>Vibrating parts (bolts/nuts/washers/fixation brackets gradient strips)</a:t>
            </a:r>
            <a:r>
              <a:rPr lang="en-US" sz="2000" dirty="0" smtClean="0"/>
              <a:t/>
            </a:r>
            <a:br>
              <a:rPr lang="en-US" sz="2000" dirty="0" smtClean="0"/>
            </a:br>
            <a:r>
              <a:rPr lang="en-US" sz="1600" dirty="0" smtClean="0"/>
              <a:t>Water manifold gradient coil cooling</a:t>
            </a:r>
            <a:br>
              <a:rPr lang="en-US" sz="1600" dirty="0" smtClean="0"/>
            </a:br>
            <a:r>
              <a:rPr lang="en-US" sz="1600" dirty="0" smtClean="0"/>
              <a:t>Gradient coil sensor strips, click-sons</a:t>
            </a:r>
            <a:br>
              <a:rPr lang="en-US" sz="1600" dirty="0" smtClean="0"/>
            </a:br>
            <a:r>
              <a:rPr lang="en-US" sz="1600" dirty="0" smtClean="0"/>
              <a:t>HOS cable (for 1.5T remove cable)</a:t>
            </a:r>
            <a:br>
              <a:rPr lang="en-US" sz="1600" dirty="0" smtClean="0"/>
            </a:br>
            <a:r>
              <a:rPr lang="en-US" sz="1600" dirty="0" smtClean="0"/>
              <a:t>Loose RF cables between QBC and QIB box (</a:t>
            </a:r>
            <a:r>
              <a:rPr lang="en-US" sz="1600" smtClean="0"/>
              <a:t>touching aluminum)</a:t>
            </a:r>
            <a:r>
              <a:rPr lang="en-US" sz="1600" dirty="0" smtClean="0"/>
              <a:t/>
            </a:r>
            <a:br>
              <a:rPr lang="en-US" sz="1600" dirty="0" smtClean="0"/>
            </a:br>
            <a:r>
              <a:rPr lang="en-US" sz="1600" dirty="0" smtClean="0"/>
              <a:t>Any bad contacts (bore lights, room lights)</a:t>
            </a:r>
            <a:br>
              <a:rPr lang="en-US" sz="1600" dirty="0" smtClean="0"/>
            </a:br>
            <a:r>
              <a:rPr lang="en-US" sz="1600" dirty="0" smtClean="0"/>
              <a:t>Fans (patient support)</a:t>
            </a:r>
            <a:br>
              <a:rPr lang="en-US" sz="1600" dirty="0" smtClean="0"/>
            </a:br>
            <a:r>
              <a:rPr lang="en-US" sz="1600" dirty="0" smtClean="0"/>
              <a:t>Emergency lights</a:t>
            </a:r>
            <a:br>
              <a:rPr lang="en-US" sz="1600" dirty="0" smtClean="0"/>
            </a:br>
            <a:r>
              <a:rPr lang="en-US" sz="1600" dirty="0" smtClean="0"/>
              <a:t>Loose supply and ground cables</a:t>
            </a:r>
            <a:r>
              <a:rPr lang="en-US" sz="2000" dirty="0" smtClean="0"/>
              <a:t/>
            </a:r>
            <a:br>
              <a:rPr lang="en-US" sz="2000" dirty="0" smtClean="0"/>
            </a:br>
            <a:r>
              <a:rPr lang="en-US" sz="1600" dirty="0" smtClean="0"/>
              <a:t>QIB/hybrid box</a:t>
            </a:r>
            <a:r>
              <a:rPr lang="en-US" sz="2000" dirty="0" smtClean="0"/>
              <a:t/>
            </a:r>
            <a:br>
              <a:rPr lang="en-US" sz="2000" dirty="0" smtClean="0"/>
            </a:br>
            <a:r>
              <a:rPr lang="en-US" sz="1600" dirty="0" smtClean="0"/>
              <a:t>Shim rails inside magnet (with loose material)</a:t>
            </a:r>
            <a:br>
              <a:rPr lang="en-US" sz="1600" dirty="0" smtClean="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dirty="0" smtClean="0">
                <a:solidFill>
                  <a:srgbClr val="0B5ED7"/>
                </a:solidFill>
              </a:rPr>
              <a:t>Attention</a:t>
            </a:r>
            <a:r>
              <a:rPr lang="en-US" sz="2000" dirty="0" smtClean="0"/>
              <a:t/>
            </a:r>
            <a:br>
              <a:rPr lang="en-US" sz="2000" dirty="0" smtClean="0"/>
            </a:br>
            <a:r>
              <a:rPr lang="en-US" sz="1600" dirty="0" smtClean="0"/>
              <a:t>Spikes will jump from cable to cable</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sp>
        <p:nvSpPr>
          <p:cNvPr id="5" name="Slide Number Placeholder 4"/>
          <p:cNvSpPr>
            <a:spLocks noGrp="1"/>
          </p:cNvSpPr>
          <p:nvPr>
            <p:ph type="sldNum" sz="quarter" idx="10"/>
          </p:nvPr>
        </p:nvSpPr>
        <p:spPr/>
        <p:txBody>
          <a:bodyPr/>
          <a:lstStyle/>
          <a:p>
            <a:fld id="{0B4E316A-D996-4C3A-9727-0F02F7692ADE}" type="slidenum">
              <a:rPr lang="" smtClean="0"/>
              <a:pPr/>
              <a:t>101</a:t>
            </a:fld>
            <a:endParaRPr lang=""/>
          </a:p>
        </p:txBody>
      </p:sp>
    </p:spTree>
    <p:custDataLst>
      <p:tags r:id="rId1"/>
    </p:custDataLst>
    <p:extLst>
      <p:ext uri="{BB962C8B-B14F-4D97-AF65-F5344CB8AC3E}">
        <p14:creationId xmlns:p14="http://schemas.microsoft.com/office/powerpoint/2010/main" val="3408623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3"/>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4"/>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5"/>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6"/>
            </p:custDataLst>
          </p:nvPr>
        </p:nvSpPr>
        <p:spPr>
          <a:xfrm>
            <a:off x="800100" y="3690937"/>
            <a:ext cx="7543800" cy="1866900"/>
          </a:xfrm>
          <a:ln w="0"/>
          <a:effectLst/>
        </p:spPr>
        <p:txBody>
          <a:bodyPr wrap="square" lIns="0" tIns="0" rIns="0" bIns="0" anchor="t"/>
          <a:lstStyle/>
          <a:p>
            <a:r>
              <a:rPr lang="en-US" sz="3600" dirty="0" smtClean="0"/>
              <a:t>Lab – Gradient diagnostics </a:t>
            </a:r>
            <a:r>
              <a:rPr lang="en-US" dirty="0" smtClean="0"/>
              <a:t/>
            </a:r>
            <a:br>
              <a:rPr lang="en-US" dirty="0" smtClean="0"/>
            </a:br>
            <a:endParaRPr lang="en-US" dirty="0"/>
          </a:p>
        </p:txBody>
      </p:sp>
      <p:graphicFrame>
        <p:nvGraphicFramePr>
          <p:cNvPr id="3" name="Object 2"/>
          <p:cNvGraphicFramePr>
            <a:graphicFrameLocks noChangeAspect="1"/>
          </p:cNvGraphicFramePr>
          <p:nvPr>
            <p:custDataLst>
              <p:tags r:id="rId7"/>
            </p:custDataLst>
            <p:extLst>
              <p:ext uri="{D42A27DB-BD31-4B8C-83A1-F6EECF244321}">
                <p14:modId xmlns:p14="http://schemas.microsoft.com/office/powerpoint/2010/main" val="1756682478"/>
              </p:ext>
            </p:extLst>
          </p:nvPr>
        </p:nvGraphicFramePr>
        <p:xfrm>
          <a:off x="7092280" y="4221088"/>
          <a:ext cx="914400" cy="714375"/>
        </p:xfrm>
        <a:graphic>
          <a:graphicData uri="http://schemas.openxmlformats.org/presentationml/2006/ole">
            <mc:AlternateContent xmlns:mc="http://schemas.openxmlformats.org/markup-compatibility/2006">
              <mc:Choice xmlns:v="urn:schemas-microsoft-com:vml" Requires="v">
                <p:oleObj spid="_x0000_s133185" name="Acrobat Document" showAsIcon="1" r:id="rId9" imgW="914400" imgH="714240" progId="AcroExch.Document.7">
                  <p:embed/>
                </p:oleObj>
              </mc:Choice>
              <mc:Fallback>
                <p:oleObj name="Acrobat Document" showAsIcon="1" r:id="rId9" imgW="914400" imgH="714240" progId="AcroExch.Document.7">
                  <p:embed/>
                  <p:pic>
                    <p:nvPicPr>
                      <p:cNvPr id="0" name="Object 3"/>
                      <p:cNvPicPr>
                        <a:picLocks noChangeAspect="1" noChangeArrowheads="1"/>
                      </p:cNvPicPr>
                      <p:nvPr/>
                    </p:nvPicPr>
                    <p:blipFill>
                      <a:blip r:embed="rId10"/>
                      <a:srcRect/>
                      <a:stretch>
                        <a:fillRect/>
                      </a:stretch>
                    </p:blipFill>
                    <p:spPr bwMode="auto">
                      <a:xfrm>
                        <a:off x="7092280" y="4221088"/>
                        <a:ext cx="914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3"/>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4"/>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5"/>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6"/>
            </p:custDataLst>
          </p:nvPr>
        </p:nvSpPr>
        <p:spPr>
          <a:xfrm>
            <a:off x="800100" y="3690937"/>
            <a:ext cx="7543800" cy="1866900"/>
          </a:xfrm>
          <a:ln w="0"/>
          <a:effectLst/>
        </p:spPr>
        <p:txBody>
          <a:bodyPr wrap="square" lIns="0" tIns="0" rIns="0" bIns="0" anchor="t"/>
          <a:lstStyle/>
          <a:p>
            <a:r>
              <a:rPr lang="en-US" sz="3600" dirty="0" smtClean="0"/>
              <a:t>RF Chain diagnostics</a:t>
            </a:r>
            <a:r>
              <a:rPr lang="en-US" dirty="0" smtClean="0"/>
              <a:t/>
            </a:r>
            <a:br>
              <a:rPr lang="en-US" dirty="0" smtClean="0"/>
            </a:br>
            <a:endParaRPr lang="en-US" dirty="0"/>
          </a:p>
        </p:txBody>
      </p:sp>
      <p:graphicFrame>
        <p:nvGraphicFramePr>
          <p:cNvPr id="3" name="Object 2"/>
          <p:cNvGraphicFramePr>
            <a:graphicFrameLocks noChangeAspect="1"/>
          </p:cNvGraphicFramePr>
          <p:nvPr>
            <p:custDataLst>
              <p:tags r:id="rId7"/>
            </p:custDataLst>
            <p:extLst>
              <p:ext uri="{D42A27DB-BD31-4B8C-83A1-F6EECF244321}">
                <p14:modId xmlns:p14="http://schemas.microsoft.com/office/powerpoint/2010/main" val="2426106699"/>
              </p:ext>
            </p:extLst>
          </p:nvPr>
        </p:nvGraphicFramePr>
        <p:xfrm>
          <a:off x="7092280" y="4226793"/>
          <a:ext cx="914400" cy="714375"/>
        </p:xfrm>
        <a:graphic>
          <a:graphicData uri="http://schemas.openxmlformats.org/presentationml/2006/ole">
            <mc:AlternateContent xmlns:mc="http://schemas.openxmlformats.org/markup-compatibility/2006">
              <mc:Choice xmlns:v="urn:schemas-microsoft-com:vml" Requires="v">
                <p:oleObj spid="_x0000_s136254" name="Acrobat Document" showAsIcon="1" r:id="rId9" imgW="914400" imgH="714240" progId="AcroExch.Document.7">
                  <p:embed/>
                </p:oleObj>
              </mc:Choice>
              <mc:Fallback>
                <p:oleObj name="Acrobat Document" showAsIcon="1" r:id="rId9" imgW="914400" imgH="714240" progId="AcroExch.Document.7">
                  <p:embed/>
                  <p:pic>
                    <p:nvPicPr>
                      <p:cNvPr id="0" name=""/>
                      <p:cNvPicPr>
                        <a:picLocks noChangeAspect="1" noChangeArrowheads="1"/>
                      </p:cNvPicPr>
                      <p:nvPr/>
                    </p:nvPicPr>
                    <p:blipFill>
                      <a:blip r:embed="rId10"/>
                      <a:srcRect/>
                      <a:stretch>
                        <a:fillRect/>
                      </a:stretch>
                    </p:blipFill>
                    <p:spPr bwMode="auto">
                      <a:xfrm>
                        <a:off x="7092280" y="4226793"/>
                        <a:ext cx="914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3105593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dirty="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sz="3200" dirty="0" smtClean="0"/>
              <a:t>RX-channel connection analyzer</a:t>
            </a:r>
            <a:r>
              <a:rPr lang="en-US" sz="3200" dirty="0"/>
              <a:t> </a:t>
            </a:r>
            <a:r>
              <a:rPr lang="en-US" sz="3200" dirty="0" smtClean="0"/>
              <a:t>tool v2.0</a:t>
            </a:r>
            <a:endParaRPr lang="en-US" sz="3200" dirty="0"/>
          </a:p>
        </p:txBody>
      </p:sp>
    </p:spTree>
    <p:custDataLst>
      <p:tags r:id="rId1"/>
    </p:custDataLst>
    <p:extLst>
      <p:ext uri="{BB962C8B-B14F-4D97-AF65-F5344CB8AC3E}">
        <p14:creationId xmlns:p14="http://schemas.microsoft.com/office/powerpoint/2010/main" val="21649994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2"/>
            </p:custDataLst>
          </p:nvPr>
        </p:nvSpPr>
        <p:spPr bwMode="auto">
          <a:xfrm>
            <a:off x="530225" y="620688"/>
            <a:ext cx="8359775" cy="91440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a:lstStyle>
          <a:p>
            <a:pPr>
              <a:spcBef>
                <a:spcPts val="0"/>
              </a:spcBef>
              <a:spcAft>
                <a:spcPts val="0"/>
              </a:spcAft>
            </a:pPr>
            <a:r>
              <a:rPr lang="en-US" kern="0" dirty="0" smtClean="0">
                <a:latin typeface="CST Gill Sans"/>
              </a:rPr>
              <a:t>Remote detection of coil connection errors (low or high noise factors).</a:t>
            </a:r>
            <a:endParaRPr lang="en-US" kern="0" dirty="0">
              <a:latin typeface="CST Gill Sans"/>
            </a:endParaRPr>
          </a:p>
        </p:txBody>
      </p:sp>
      <p:sp>
        <p:nvSpPr>
          <p:cNvPr id="6" name="Text Placeholder 2"/>
          <p:cNvSpPr txBox="1">
            <a:spLocks/>
          </p:cNvSpPr>
          <p:nvPr>
            <p:custDataLst>
              <p:tags r:id="rId3"/>
            </p:custDataLst>
          </p:nvPr>
        </p:nvSpPr>
        <p:spPr bwMode="auto">
          <a:xfrm>
            <a:off x="463976" y="1628800"/>
            <a:ext cx="8359775" cy="446720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defRPr>
            </a:lvl2pPr>
            <a:lvl3pPr marL="1168400" indent="-254000" algn="l" rtl="0" eaLnBrk="0" fontAlgn="base" hangingPunct="0">
              <a:lnSpc>
                <a:spcPct val="105000"/>
              </a:lnSpc>
              <a:spcBef>
                <a:spcPct val="20000"/>
              </a:spcBef>
              <a:spcAft>
                <a:spcPct val="0"/>
              </a:spcAft>
              <a:buClrTx/>
              <a:buSzPct val="100000"/>
              <a:buFontTx/>
              <a:buChar char="•"/>
              <a:defRPr sz="1800" b="0" i="0" u="none">
                <a:solidFill>
                  <a:srgbClr val="000000"/>
                </a:solidFill>
                <a:latin typeface="Arial"/>
              </a:defRPr>
            </a:lvl3pPr>
            <a:lvl4pPr marL="16256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4pPr>
            <a:lvl5pPr marL="20828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r>
              <a:rPr lang="en-US" sz="800" b="1" kern="0" dirty="0" smtClean="0"/>
              <a:t>Message to the operator:</a:t>
            </a:r>
          </a:p>
          <a:p>
            <a:r>
              <a:rPr lang="en-US" sz="800" kern="0" dirty="0" smtClean="0"/>
              <a:t>2013-04-2:04:14.68   </a:t>
            </a:r>
            <a:r>
              <a:rPr lang="en-US" sz="800" kern="0" dirty="0" err="1" smtClean="0"/>
              <a:t>AcqGlo</a:t>
            </a:r>
            <a:r>
              <a:rPr lang="en-US" sz="800" kern="0" dirty="0" smtClean="0"/>
              <a:t>::</a:t>
            </a:r>
            <a:r>
              <a:rPr lang="en-US" sz="800" kern="0" dirty="0" err="1" smtClean="0"/>
              <a:t>UIMessageExchanger</a:t>
            </a:r>
            <a:r>
              <a:rPr lang="en-US" sz="800" kern="0" dirty="0" smtClean="0"/>
              <a:t>(</a:t>
            </a:r>
            <a:r>
              <a:rPr lang="en-US" sz="800" kern="0" dirty="0" err="1" smtClean="0"/>
              <a:t>UserEvent</a:t>
            </a:r>
            <a:r>
              <a:rPr lang="en-US" sz="800" kern="0" dirty="0" smtClean="0"/>
              <a:t>): (Message) Step 1: In case of split-design RF-coils (analogue or digital), reconnect the detachable part</a:t>
            </a:r>
          </a:p>
          <a:p>
            <a:r>
              <a:rPr lang="en-US" sz="800" kern="0" dirty="0" smtClean="0"/>
              <a:t>2013-04-12:04:14.68 </a:t>
            </a:r>
            <a:r>
              <a:rPr lang="en-US" sz="800" kern="0" dirty="0" err="1" smtClean="0"/>
              <a:t>AcqGlo</a:t>
            </a:r>
            <a:r>
              <a:rPr lang="en-US" sz="800" kern="0" dirty="0" smtClean="0"/>
              <a:t>::</a:t>
            </a:r>
            <a:r>
              <a:rPr lang="en-US" sz="800" kern="0" dirty="0" err="1" smtClean="0"/>
              <a:t>UIMessageExchanger</a:t>
            </a:r>
            <a:r>
              <a:rPr lang="en-US" sz="800" kern="0" dirty="0" smtClean="0"/>
              <a:t>(</a:t>
            </a:r>
            <a:r>
              <a:rPr lang="en-US" sz="800" kern="0" dirty="0" err="1" smtClean="0"/>
              <a:t>UserEvent</a:t>
            </a:r>
            <a:r>
              <a:rPr lang="en-US" sz="800" kern="0" dirty="0" smtClean="0"/>
              <a:t>): (Message) Step 2: In case of analogue RF-coils, reconnect the RF-coil at </a:t>
            </a:r>
            <a:r>
              <a:rPr lang="en-US" sz="800" kern="0" dirty="0" err="1" smtClean="0"/>
              <a:t>dStream</a:t>
            </a:r>
            <a:r>
              <a:rPr lang="en-US" sz="800" kern="0" dirty="0" smtClean="0"/>
              <a:t> interface</a:t>
            </a:r>
          </a:p>
          <a:p>
            <a:r>
              <a:rPr lang="en-US" sz="800" kern="0" dirty="0" smtClean="0"/>
              <a:t>2013-0412:04:14.68  </a:t>
            </a:r>
            <a:r>
              <a:rPr lang="en-US" sz="800" kern="0" dirty="0" err="1" smtClean="0"/>
              <a:t>AcqGlo</a:t>
            </a:r>
            <a:r>
              <a:rPr lang="en-US" sz="800" kern="0" dirty="0" smtClean="0"/>
              <a:t>::</a:t>
            </a:r>
            <a:r>
              <a:rPr lang="en-US" sz="800" kern="0" dirty="0" err="1" smtClean="0"/>
              <a:t>UIMessageExchanger</a:t>
            </a:r>
            <a:r>
              <a:rPr lang="en-US" sz="800" kern="0" dirty="0" smtClean="0"/>
              <a:t>(</a:t>
            </a:r>
            <a:r>
              <a:rPr lang="en-US" sz="800" kern="0" dirty="0" err="1" smtClean="0"/>
              <a:t>UserEvent</a:t>
            </a:r>
            <a:r>
              <a:rPr lang="en-US" sz="800" kern="0" dirty="0" smtClean="0"/>
              <a:t>): (Message) Step 3: In case of other digital RF-coils or when problem persists, please contact Philips service.]</a:t>
            </a:r>
          </a:p>
          <a:p>
            <a:r>
              <a:rPr lang="en-US" sz="800" kern="0" dirty="0" smtClean="0"/>
              <a:t> </a:t>
            </a:r>
          </a:p>
          <a:p>
            <a:r>
              <a:rPr lang="en-US" sz="800" b="1" kern="0" dirty="0" smtClean="0"/>
              <a:t>Other messages about the error situation:</a:t>
            </a:r>
          </a:p>
          <a:p>
            <a:r>
              <a:rPr lang="en-US" sz="800" kern="0" dirty="0" smtClean="0"/>
              <a:t>2013-04-11               UIRM(Culture):     Incomplete coils found. Check pollution of coil plug/interface. Retry on different connector. When problem persists, disconnect coil(s).</a:t>
            </a:r>
          </a:p>
          <a:p>
            <a:r>
              <a:rPr lang="en-US" sz="800" kern="0" dirty="0" smtClean="0"/>
              <a:t>2013-04-11               UIRM(Culture):      NVC-Base at Table Socket 1</a:t>
            </a:r>
          </a:p>
          <a:p>
            <a:endParaRPr lang="en-US" kern="0" dirty="0"/>
          </a:p>
        </p:txBody>
      </p:sp>
      <p:pic>
        <p:nvPicPr>
          <p:cNvPr id="7"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43607" y="2924944"/>
            <a:ext cx="685798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custDataLst>
              <p:tags r:id="rId5"/>
            </p:custDataLst>
          </p:nvPr>
        </p:nvSpPr>
        <p:spPr bwMode="auto">
          <a:xfrm>
            <a:off x="8731250" y="6731000"/>
            <a:ext cx="317500" cy="152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defPPr>
              <a:defRPr lang="en-US"/>
            </a:defPPr>
            <a:lvl1pPr algn="r" rtl="0" fontAlgn="base">
              <a:spcBef>
                <a:spcPts val="0"/>
              </a:spcBef>
              <a:spcAft>
                <a:spcPts val="0"/>
              </a:spcAft>
              <a:buNone/>
              <a:defRPr lang="en-US" sz="1000" b="0" i="0" u="none" kern="1200">
                <a:solidFill>
                  <a:srgbClr val="000000"/>
                </a:solidFill>
                <a:latin typeface="Arial"/>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pPr>
              <a:defRPr/>
            </a:pPr>
            <a:fld id="{8329F31C-1ED5-400F-B49E-A35270AFB485}" type="slidenum">
              <a:rPr lang="en-US" smtClean="0"/>
              <a:pPr>
                <a:defRPr/>
              </a:pPr>
              <a:t>105</a:t>
            </a:fld>
            <a:endParaRPr lang="en-US" dirty="0"/>
          </a:p>
        </p:txBody>
      </p:sp>
      <p:sp>
        <p:nvSpPr>
          <p:cNvPr id="4" name="Slide Number Placeholder 3"/>
          <p:cNvSpPr>
            <a:spLocks noGrp="1"/>
          </p:cNvSpPr>
          <p:nvPr>
            <p:ph type="sldNum" sz="quarter" idx="10"/>
          </p:nvPr>
        </p:nvSpPr>
        <p:spPr/>
        <p:txBody>
          <a:bodyPr/>
          <a:lstStyle/>
          <a:p>
            <a:fld id="{0B4E316A-D996-4C3A-9727-0F02F7692ADE}" type="slidenum">
              <a:rPr lang="" smtClean="0"/>
              <a:pPr/>
              <a:t>105</a:t>
            </a:fld>
            <a:endParaRPr lang=""/>
          </a:p>
        </p:txBody>
      </p:sp>
    </p:spTree>
    <p:custDataLst>
      <p:tags r:id="rId1"/>
    </p:custDataLst>
    <p:extLst>
      <p:ext uri="{BB962C8B-B14F-4D97-AF65-F5344CB8AC3E}">
        <p14:creationId xmlns:p14="http://schemas.microsoft.com/office/powerpoint/2010/main" val="36778167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Noise levels explained</a:t>
            </a:r>
            <a:endParaRPr lang="en-US" dirty="0"/>
          </a:p>
        </p:txBody>
      </p:sp>
      <p:pic>
        <p:nvPicPr>
          <p:cNvPr id="137218"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755576" y="1700808"/>
            <a:ext cx="6789737"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0"/>
          </p:nvPr>
        </p:nvSpPr>
        <p:spPr/>
        <p:txBody>
          <a:bodyPr/>
          <a:lstStyle/>
          <a:p>
            <a:fld id="{0B4E316A-D996-4C3A-9727-0F02F7692ADE}" type="slidenum">
              <a:rPr lang="" smtClean="0"/>
              <a:pPr/>
              <a:t>106</a:t>
            </a:fld>
            <a:endParaRPr lang=""/>
          </a:p>
        </p:txBody>
      </p:sp>
    </p:spTree>
    <p:custDataLst>
      <p:tags r:id="rId1"/>
    </p:custDataLst>
    <p:extLst>
      <p:ext uri="{BB962C8B-B14F-4D97-AF65-F5344CB8AC3E}">
        <p14:creationId xmlns:p14="http://schemas.microsoft.com/office/powerpoint/2010/main" val="33132704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 Element Noise test</a:t>
            </a:r>
            <a:endParaRPr lang="en-US" dirty="0"/>
          </a:p>
        </p:txBody>
      </p:sp>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45" y="1556792"/>
            <a:ext cx="750230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fld id="{405B044B-C5B2-466D-9976-EFD4ECA532C5}" type="slidenum">
              <a:rPr lang="" smtClean="0"/>
              <a:pPr/>
              <a:t>107</a:t>
            </a:fld>
            <a:endParaRPr lang=""/>
          </a:p>
        </p:txBody>
      </p:sp>
    </p:spTree>
    <p:extLst>
      <p:ext uri="{BB962C8B-B14F-4D97-AF65-F5344CB8AC3E}">
        <p14:creationId xmlns:p14="http://schemas.microsoft.com/office/powerpoint/2010/main" val="131888279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dirty="0" smtClean="0"/>
              <a:t>D-Stream &amp; Logging</a:t>
            </a:r>
            <a:br>
              <a:rPr lang="en-US" dirty="0" smtClean="0"/>
            </a:br>
            <a:endParaRPr lang="en-US" dirty="0"/>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custDataLst>
              <p:tags r:id="rId2"/>
            </p:custDataLst>
          </p:nvPr>
        </p:nvSpPr>
        <p:spPr bwMode="auto">
          <a:xfrm>
            <a:off x="544512" y="7175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3000" b="1" kern="0" dirty="0" err="1" smtClean="0">
                <a:solidFill>
                  <a:srgbClr val="0846A1"/>
                </a:solidFill>
                <a:ea typeface="+mj-ea"/>
                <a:cs typeface="+mj-cs"/>
              </a:rPr>
              <a:t>dStream</a:t>
            </a:r>
            <a:r>
              <a:rPr lang="en-US" sz="3000" b="1" kern="0" dirty="0" smtClean="0">
                <a:solidFill>
                  <a:srgbClr val="0846A1"/>
                </a:solidFill>
                <a:ea typeface="+mj-ea"/>
                <a:cs typeface="+mj-cs"/>
              </a:rPr>
              <a:t> Overview</a:t>
            </a:r>
            <a:endParaRPr kumimoji="0" lang="en-US" sz="3000" b="1" i="0" u="none" strike="noStrike" kern="0" cap="none" spc="0" normalizeH="0" baseline="0" noProof="0" dirty="0">
              <a:ln>
                <a:noFill/>
              </a:ln>
              <a:solidFill>
                <a:srgbClr val="0846A1"/>
              </a:solidFill>
              <a:effectLst/>
              <a:uLnTx/>
              <a:uFillTx/>
              <a:latin typeface="Arial"/>
              <a:ea typeface="+mj-ea"/>
              <a:cs typeface="+mj-cs"/>
            </a:endParaRPr>
          </a:p>
        </p:txBody>
      </p:sp>
      <p:pic>
        <p:nvPicPr>
          <p:cNvPr id="16385" name="Picture 2" descr="image002"/>
          <p:cNvPicPr>
            <a:picLocks noChangeAspect="1" noChangeArrowheads="1"/>
          </p:cNvPicPr>
          <p:nvPr>
            <p:custDataLst>
              <p:tags r:id="rId3"/>
            </p:custDataLst>
          </p:nvPr>
        </p:nvPicPr>
        <p:blipFill>
          <a:blip r:embed="rId5" cstate="print"/>
          <a:srcRect/>
          <a:stretch>
            <a:fillRect/>
          </a:stretch>
        </p:blipFill>
        <p:spPr bwMode="auto">
          <a:xfrm>
            <a:off x="95250" y="1238250"/>
            <a:ext cx="8258175" cy="561975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0B4E316A-D996-4C3A-9727-0F02F7692ADE}" type="slidenum">
              <a:rPr lang="" smtClean="0"/>
              <a:pPr/>
              <a:t>109</a:t>
            </a:fld>
            <a:endParaRPr lang=""/>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err="1" smtClean="0"/>
              <a:t>Foldover</a:t>
            </a:r>
            <a:endParaRPr lang="en-US" dirty="0"/>
          </a:p>
        </p:txBody>
      </p:sp>
      <p:sp>
        <p:nvSpPr>
          <p:cNvPr id="6" name="Rectangle 3"/>
          <p:cNvSpPr txBox="1">
            <a:spLocks noChangeArrowheads="1"/>
          </p:cNvSpPr>
          <p:nvPr>
            <p:custDataLst>
              <p:tags r:id="rId3"/>
            </p:custDataLst>
          </p:nvPr>
        </p:nvSpPr>
        <p:spPr bwMode="auto">
          <a:xfrm>
            <a:off x="381000" y="1676400"/>
            <a:ext cx="8239125" cy="44196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R="0" lvl="0" algn="just" defTabSz="914400" latinLnBrk="0">
              <a:lnSpc>
                <a:spcPct val="105000"/>
              </a:lnSpc>
              <a:spcBef>
                <a:spcPct val="20000"/>
              </a:spcBef>
              <a:buClrTx/>
              <a:buSzPct val="100000"/>
              <a:tabLst/>
              <a:defRPr/>
            </a:pPr>
            <a:r>
              <a:rPr lang="en-GB" dirty="0">
                <a:solidFill>
                  <a:schemeClr val="tx1"/>
                </a:solidFill>
                <a:latin typeface="Arial" pitchFamily="34" charset="0"/>
              </a:rPr>
              <a:t>Relevant </a:t>
            </a:r>
            <a:r>
              <a:rPr lang="en-GB" dirty="0" smtClean="0">
                <a:solidFill>
                  <a:schemeClr val="tx1"/>
                </a:solidFill>
                <a:latin typeface="Arial" pitchFamily="34" charset="0"/>
              </a:rPr>
              <a:t>Parameters</a:t>
            </a:r>
          </a:p>
          <a:p>
            <a:pPr marL="342900" marR="0" lvl="0" indent="-342900" algn="just" defTabSz="914400" latinLnBrk="0">
              <a:lnSpc>
                <a:spcPct val="105000"/>
              </a:lnSpc>
              <a:spcBef>
                <a:spcPct val="20000"/>
              </a:spcBef>
              <a:buClrTx/>
              <a:buSzPct val="100000"/>
              <a:buFont typeface="Arial" pitchFamily="34" charset="0"/>
              <a:buChar char="•"/>
              <a:tabLst/>
              <a:defRPr/>
            </a:pPr>
            <a:endParaRPr lang="en-GB" sz="1000" dirty="0">
              <a:solidFill>
                <a:schemeClr val="tx1"/>
              </a:solidFill>
              <a:latin typeface="Arial" pitchFamily="34" charset="0"/>
            </a:endParaRPr>
          </a:p>
          <a:p>
            <a:pPr marL="256032" lvl="0" indent="-256032">
              <a:lnSpc>
                <a:spcPct val="105000"/>
              </a:lnSpc>
              <a:spcBef>
                <a:spcPct val="20000"/>
              </a:spcBef>
              <a:buSzPct val="100000"/>
              <a:buFont typeface="Arial" pitchFamily="34" charset="0"/>
              <a:buChar char="•"/>
            </a:pPr>
            <a:r>
              <a:rPr lang="en-GB" dirty="0">
                <a:solidFill>
                  <a:schemeClr val="tx1"/>
                </a:solidFill>
                <a:latin typeface="Arial" pitchFamily="34" charset="0"/>
              </a:rPr>
              <a:t>FOV (in </a:t>
            </a:r>
            <a:r>
              <a:rPr lang="en-GB" dirty="0" err="1">
                <a:solidFill>
                  <a:schemeClr val="tx1"/>
                </a:solidFill>
                <a:latin typeface="Arial" pitchFamily="34" charset="0"/>
              </a:rPr>
              <a:t>foldover</a:t>
            </a:r>
            <a:r>
              <a:rPr lang="en-GB" dirty="0">
                <a:solidFill>
                  <a:schemeClr val="tx1"/>
                </a:solidFill>
                <a:latin typeface="Arial" pitchFamily="34" charset="0"/>
              </a:rPr>
              <a:t> direction)</a:t>
            </a:r>
            <a:endParaRPr lang="en-US" dirty="0">
              <a:solidFill>
                <a:schemeClr val="tx1"/>
              </a:solidFill>
              <a:latin typeface="Arial" pitchFamily="34" charset="0"/>
            </a:endParaRPr>
          </a:p>
          <a:p>
            <a:pPr marL="256032" lvl="0" indent="-256032">
              <a:lnSpc>
                <a:spcPct val="105000"/>
              </a:lnSpc>
              <a:spcBef>
                <a:spcPct val="20000"/>
              </a:spcBef>
              <a:buSzPct val="100000"/>
              <a:buFont typeface="Arial" pitchFamily="34" charset="0"/>
              <a:buChar char="•"/>
            </a:pPr>
            <a:r>
              <a:rPr lang="en-GB" dirty="0" err="1">
                <a:solidFill>
                  <a:schemeClr val="tx1"/>
                </a:solidFill>
                <a:latin typeface="Arial" pitchFamily="34" charset="0"/>
              </a:rPr>
              <a:t>Foldover</a:t>
            </a:r>
            <a:r>
              <a:rPr lang="en-GB" dirty="0">
                <a:solidFill>
                  <a:schemeClr val="tx1"/>
                </a:solidFill>
                <a:latin typeface="Arial" pitchFamily="34" charset="0"/>
              </a:rPr>
              <a:t> direction itself</a:t>
            </a:r>
            <a:endParaRPr lang="en-US" dirty="0">
              <a:solidFill>
                <a:schemeClr val="tx1"/>
              </a:solidFill>
              <a:latin typeface="Arial" pitchFamily="34" charset="0"/>
            </a:endParaRPr>
          </a:p>
          <a:p>
            <a:pPr marL="256032" lvl="0" indent="-256032">
              <a:lnSpc>
                <a:spcPct val="105000"/>
              </a:lnSpc>
              <a:spcBef>
                <a:spcPct val="20000"/>
              </a:spcBef>
              <a:buSzPct val="100000"/>
              <a:buFont typeface="Arial" pitchFamily="34" charset="0"/>
              <a:buChar char="•"/>
            </a:pPr>
            <a:r>
              <a:rPr lang="en-GB" dirty="0">
                <a:solidFill>
                  <a:schemeClr val="tx1"/>
                </a:solidFill>
                <a:latin typeface="Arial" pitchFamily="34" charset="0"/>
              </a:rPr>
              <a:t>Position of slices/FOV (offsets)</a:t>
            </a:r>
            <a:endParaRPr lang="en-US" dirty="0">
              <a:solidFill>
                <a:schemeClr val="tx1"/>
              </a:solidFill>
              <a:latin typeface="Arial" pitchFamily="34" charset="0"/>
            </a:endParaRPr>
          </a:p>
          <a:p>
            <a:pPr marL="256032" lvl="0" indent="-256032">
              <a:lnSpc>
                <a:spcPct val="105000"/>
              </a:lnSpc>
              <a:spcBef>
                <a:spcPct val="20000"/>
              </a:spcBef>
              <a:buSzPct val="100000"/>
              <a:buFont typeface="Arial" pitchFamily="34" charset="0"/>
              <a:buChar char="•"/>
            </a:pPr>
            <a:r>
              <a:rPr lang="en-GB" dirty="0" err="1">
                <a:solidFill>
                  <a:schemeClr val="tx1"/>
                </a:solidFill>
                <a:latin typeface="Arial" pitchFamily="34" charset="0"/>
              </a:rPr>
              <a:t>Foldover</a:t>
            </a:r>
            <a:r>
              <a:rPr lang="en-GB" dirty="0">
                <a:solidFill>
                  <a:schemeClr val="tx1"/>
                </a:solidFill>
                <a:latin typeface="Arial" pitchFamily="34" charset="0"/>
              </a:rPr>
              <a:t> suppression:</a:t>
            </a:r>
            <a:endParaRPr lang="en-US" dirty="0">
              <a:solidFill>
                <a:schemeClr val="tx1"/>
              </a:solidFill>
              <a:latin typeface="Arial" pitchFamily="34" charset="0"/>
            </a:endParaRPr>
          </a:p>
          <a:p>
            <a:pPr marL="800100" lvl="1" indent="-342900">
              <a:lnSpc>
                <a:spcPct val="105000"/>
              </a:lnSpc>
              <a:spcBef>
                <a:spcPct val="20000"/>
              </a:spcBef>
              <a:buSzPct val="100000"/>
              <a:buFont typeface="Arial" pitchFamily="34" charset="0"/>
              <a:buChar char="–"/>
            </a:pPr>
            <a:r>
              <a:rPr lang="en-GB" dirty="0">
                <a:solidFill>
                  <a:schemeClr val="tx1"/>
                </a:solidFill>
                <a:latin typeface="Arial" pitchFamily="34" charset="0"/>
              </a:rPr>
              <a:t>Over-sampling (via NSA on Achieva)</a:t>
            </a:r>
            <a:endParaRPr lang="en-US" dirty="0">
              <a:solidFill>
                <a:schemeClr val="tx1"/>
              </a:solidFill>
              <a:latin typeface="Arial" pitchFamily="34" charset="0"/>
            </a:endParaRPr>
          </a:p>
          <a:p>
            <a:pPr marL="800100" lvl="1" indent="-342900">
              <a:lnSpc>
                <a:spcPct val="105000"/>
              </a:lnSpc>
              <a:spcBef>
                <a:spcPct val="20000"/>
              </a:spcBef>
              <a:buSzPct val="100000"/>
              <a:buFont typeface="Arial" pitchFamily="34" charset="0"/>
              <a:buChar char="–"/>
            </a:pPr>
            <a:r>
              <a:rPr lang="en-GB" dirty="0">
                <a:solidFill>
                  <a:schemeClr val="tx1"/>
                </a:solidFill>
                <a:latin typeface="Arial" pitchFamily="34" charset="0"/>
              </a:rPr>
              <a:t>Regional saturation (REST)</a:t>
            </a:r>
          </a:p>
          <a:p>
            <a:pPr marL="256032" indent="-256032">
              <a:lnSpc>
                <a:spcPct val="105000"/>
              </a:lnSpc>
              <a:spcBef>
                <a:spcPct val="20000"/>
              </a:spcBef>
              <a:buSzPct val="100000"/>
              <a:buFont typeface="Arial" pitchFamily="34" charset="0"/>
              <a:buChar char="•"/>
            </a:pPr>
            <a:r>
              <a:rPr lang="en-GB" dirty="0">
                <a:solidFill>
                  <a:schemeClr val="tx1"/>
                </a:solidFill>
                <a:latin typeface="Arial" pitchFamily="34" charset="0"/>
              </a:rPr>
              <a:t>Coil type</a:t>
            </a:r>
          </a:p>
          <a:p>
            <a:pPr marL="800100" lvl="1" indent="-342900">
              <a:lnSpc>
                <a:spcPct val="105000"/>
              </a:lnSpc>
              <a:spcBef>
                <a:spcPct val="20000"/>
              </a:spcBef>
              <a:buSzPct val="100000"/>
              <a:buFont typeface="Arial" pitchFamily="34" charset="0"/>
              <a:buChar char="–"/>
            </a:pPr>
            <a:r>
              <a:rPr lang="en-GB" dirty="0">
                <a:solidFill>
                  <a:schemeClr val="tx1"/>
                </a:solidFill>
                <a:latin typeface="Arial" pitchFamily="34" charset="0"/>
              </a:rPr>
              <a:t>A surface coil has a limited sensitivity</a:t>
            </a:r>
          </a:p>
          <a:p>
            <a:pPr marL="256032" indent="-256032">
              <a:lnSpc>
                <a:spcPct val="105000"/>
              </a:lnSpc>
              <a:spcBef>
                <a:spcPct val="20000"/>
              </a:spcBef>
              <a:buSzPct val="100000"/>
              <a:buFont typeface="Arial" pitchFamily="34" charset="0"/>
              <a:buChar char="•"/>
            </a:pPr>
            <a:r>
              <a:rPr lang="en-GB" dirty="0">
                <a:solidFill>
                  <a:schemeClr val="tx1"/>
                </a:solidFill>
                <a:latin typeface="Arial" pitchFamily="34" charset="0"/>
              </a:rPr>
              <a:t>SENSE (changes where the </a:t>
            </a:r>
            <a:r>
              <a:rPr lang="en-GB" dirty="0" err="1">
                <a:solidFill>
                  <a:schemeClr val="tx1"/>
                </a:solidFill>
                <a:latin typeface="Arial" pitchFamily="34" charset="0"/>
              </a:rPr>
              <a:t>artifact</a:t>
            </a:r>
            <a:r>
              <a:rPr lang="en-GB" dirty="0">
                <a:solidFill>
                  <a:schemeClr val="tx1"/>
                </a:solidFill>
                <a:latin typeface="Arial" pitchFamily="34" charset="0"/>
              </a:rPr>
              <a:t> occurs)</a:t>
            </a:r>
            <a:endParaRPr lang="en-US" dirty="0">
              <a:solidFill>
                <a:schemeClr val="tx1"/>
              </a:solidFill>
              <a:latin typeface="Arial" pitchFamily="34" charset="0"/>
            </a:endParaRPr>
          </a:p>
          <a:p>
            <a:pPr marL="342900" marR="0" lvl="0" indent="-342900" algn="just" defTabSz="914400" rtl="0" eaLnBrk="1" fontAlgn="base" latinLnBrk="0" hangingPunct="1">
              <a:lnSpc>
                <a:spcPct val="105000"/>
              </a:lnSpc>
              <a:spcBef>
                <a:spcPct val="20000"/>
              </a:spcBef>
              <a:spcAft>
                <a:spcPct val="0"/>
              </a:spcAft>
              <a:buClrTx/>
              <a:buSzPct val="100000"/>
              <a:buFont typeface="Arial" pitchFamily="34" charset="0"/>
              <a:buChar char="•"/>
              <a:tabLst/>
              <a:defRPr/>
            </a:pPr>
            <a:endParaRPr kumimoji="0" lang="en-GB" sz="20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711200" lvl="1" indent="-254000" algn="just">
              <a:lnSpc>
                <a:spcPct val="105000"/>
              </a:lnSpc>
              <a:spcBef>
                <a:spcPct val="20000"/>
              </a:spcBef>
              <a:buSzPct val="100000"/>
              <a:buFontTx/>
              <a:buChar char="•"/>
            </a:pPr>
            <a:endParaRPr kumimoji="0" lang="en-US"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10" name="Oval 9"/>
          <p:cNvSpPr/>
          <p:nvPr>
            <p:custDataLst>
              <p:tags r:id="rId4"/>
            </p:custDataLst>
          </p:nvPr>
        </p:nvSpPr>
        <p:spPr bwMode="auto">
          <a:xfrm>
            <a:off x="7848600" y="4876800"/>
            <a:ext cx="990600" cy="10668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nvGrpSpPr>
          <p:cNvPr id="2" name="Group 31"/>
          <p:cNvGrpSpPr/>
          <p:nvPr/>
        </p:nvGrpSpPr>
        <p:grpSpPr>
          <a:xfrm>
            <a:off x="5623560" y="152400"/>
            <a:ext cx="3139440" cy="6336133"/>
            <a:chOff x="5623560" y="152400"/>
            <a:chExt cx="3139440" cy="6336133"/>
          </a:xfrm>
          <a:effectLst>
            <a:outerShdw blurRad="50800" dist="38100" dir="2700000" algn="tl" rotWithShape="0">
              <a:prstClr val="black">
                <a:alpha val="40000"/>
              </a:prstClr>
            </a:outerShdw>
          </a:effectLst>
        </p:grpSpPr>
        <p:pic>
          <p:nvPicPr>
            <p:cNvPr id="11" name="Picture 4" descr="aliasing"/>
            <p:cNvPicPr>
              <a:picLocks noChangeAspect="1" noChangeArrowheads="1"/>
            </p:cNvPicPr>
            <p:nvPr>
              <p:custDataLst>
                <p:tags r:id="rId5"/>
              </p:custDataLst>
            </p:nvPr>
          </p:nvPicPr>
          <p:blipFill>
            <a:blip r:embed="rId12" cstate="print">
              <a:lum bright="18000" contrast="24000"/>
            </a:blip>
            <a:srcRect/>
            <a:stretch>
              <a:fillRect/>
            </a:stretch>
          </p:blipFill>
          <p:spPr bwMode="auto">
            <a:xfrm>
              <a:off x="5928360" y="152400"/>
              <a:ext cx="2834640" cy="2152277"/>
            </a:xfrm>
            <a:prstGeom prst="rect">
              <a:avLst/>
            </a:prstGeom>
            <a:noFill/>
            <a:ln w="12700">
              <a:solidFill>
                <a:schemeClr val="tx1"/>
              </a:solidFill>
              <a:miter lim="800000"/>
              <a:headEnd/>
              <a:tailEnd/>
            </a:ln>
          </p:spPr>
        </p:pic>
        <p:grpSp>
          <p:nvGrpSpPr>
            <p:cNvPr id="3" name="Group 30"/>
            <p:cNvGrpSpPr/>
            <p:nvPr/>
          </p:nvGrpSpPr>
          <p:grpSpPr>
            <a:xfrm>
              <a:off x="5623560" y="4343400"/>
              <a:ext cx="3139440" cy="2145133"/>
              <a:chOff x="5638800" y="4343400"/>
              <a:chExt cx="3139440" cy="2145133"/>
            </a:xfrm>
          </p:grpSpPr>
          <p:pic>
            <p:nvPicPr>
              <p:cNvPr id="13" name="Picture 6148" descr="ffe_1t_0002"/>
              <p:cNvPicPr>
                <a:picLocks noChangeAspect="1" noChangeArrowheads="1"/>
              </p:cNvPicPr>
              <p:nvPr>
                <p:custDataLst>
                  <p:tags r:id="rId9"/>
                </p:custDataLst>
              </p:nvPr>
            </p:nvPicPr>
            <p:blipFill>
              <a:blip r:embed="rId13" cstate="print"/>
              <a:srcRect/>
              <a:stretch>
                <a:fillRect/>
              </a:stretch>
            </p:blipFill>
            <p:spPr bwMode="auto">
              <a:xfrm>
                <a:off x="5943600" y="4343400"/>
                <a:ext cx="2834640" cy="2145133"/>
              </a:xfrm>
              <a:prstGeom prst="rect">
                <a:avLst/>
              </a:prstGeom>
              <a:noFill/>
              <a:ln w="12700">
                <a:solidFill>
                  <a:schemeClr val="tx1"/>
                </a:solidFill>
                <a:miter lim="800000"/>
                <a:headEnd/>
                <a:tailEnd/>
              </a:ln>
            </p:spPr>
          </p:pic>
          <p:sp>
            <p:nvSpPr>
              <p:cNvPr id="14" name="Right Arrow 13"/>
              <p:cNvSpPr/>
              <p:nvPr>
                <p:custDataLst>
                  <p:tags r:id="rId10"/>
                </p:custDataLst>
              </p:nvPr>
            </p:nvSpPr>
            <p:spPr bwMode="auto">
              <a:xfrm rot="20364621">
                <a:off x="5638800" y="5514282"/>
                <a:ext cx="1066800" cy="2286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grpSp>
          <p:nvGrpSpPr>
            <p:cNvPr id="4" name="Group 29"/>
            <p:cNvGrpSpPr/>
            <p:nvPr/>
          </p:nvGrpSpPr>
          <p:grpSpPr>
            <a:xfrm>
              <a:off x="5924678" y="2286000"/>
              <a:ext cx="2838322" cy="2133600"/>
              <a:chOff x="5943600" y="2286000"/>
              <a:chExt cx="2838322" cy="2133600"/>
            </a:xfrm>
          </p:grpSpPr>
          <p:pic>
            <p:nvPicPr>
              <p:cNvPr id="12" name="Picture 5"/>
              <p:cNvPicPr>
                <a:picLocks noChangeArrowheads="1"/>
              </p:cNvPicPr>
              <p:nvPr>
                <p:custDataLst>
                  <p:tags r:id="rId6"/>
                </p:custDataLst>
              </p:nvPr>
            </p:nvPicPr>
            <p:blipFill>
              <a:blip r:embed="rId14" cstate="print"/>
              <a:srcRect l="3366" t="7533" r="11433" b="32472"/>
              <a:stretch>
                <a:fillRect/>
              </a:stretch>
            </p:blipFill>
            <p:spPr bwMode="auto">
              <a:xfrm>
                <a:off x="5943600" y="2286000"/>
                <a:ext cx="2838322" cy="2133600"/>
              </a:xfrm>
              <a:prstGeom prst="rect">
                <a:avLst/>
              </a:prstGeom>
              <a:noFill/>
              <a:ln w="12700">
                <a:solidFill>
                  <a:schemeClr val="tx1"/>
                </a:solidFill>
                <a:miter lim="800000"/>
                <a:headEnd/>
                <a:tailEnd/>
              </a:ln>
            </p:spPr>
          </p:pic>
          <p:sp>
            <p:nvSpPr>
              <p:cNvPr id="16" name="Oval 15"/>
              <p:cNvSpPr/>
              <p:nvPr>
                <p:custDataLst>
                  <p:tags r:id="rId7"/>
                </p:custDataLst>
              </p:nvPr>
            </p:nvSpPr>
            <p:spPr bwMode="auto">
              <a:xfrm>
                <a:off x="7858897" y="3276600"/>
                <a:ext cx="842731" cy="8382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5" name="Oval 14"/>
              <p:cNvSpPr/>
              <p:nvPr>
                <p:custDataLst>
                  <p:tags r:id="rId8"/>
                </p:custDataLst>
              </p:nvPr>
            </p:nvSpPr>
            <p:spPr bwMode="auto">
              <a:xfrm>
                <a:off x="5943600" y="3352800"/>
                <a:ext cx="842731" cy="8382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grpSp>
      <p:sp>
        <p:nvSpPr>
          <p:cNvPr id="9" name="Slide Number Placeholder 8"/>
          <p:cNvSpPr>
            <a:spLocks noGrp="1"/>
          </p:cNvSpPr>
          <p:nvPr>
            <p:ph type="sldNum" sz="quarter" idx="10"/>
          </p:nvPr>
        </p:nvSpPr>
        <p:spPr/>
        <p:txBody>
          <a:bodyPr/>
          <a:lstStyle/>
          <a:p>
            <a:fld id="{405B044B-C5B2-466D-9976-EFD4ECA532C5}" type="slidenum">
              <a:rPr lang="" smtClean="0"/>
              <a:pPr/>
              <a:t>11</a:t>
            </a:fld>
            <a:endParaRPr lang=""/>
          </a:p>
        </p:txBody>
      </p:sp>
    </p:spTree>
    <p:custDataLst>
      <p:tags r:id="rId1"/>
    </p:custDataLst>
    <p:extLst>
      <p:ext uri="{BB962C8B-B14F-4D97-AF65-F5344CB8AC3E}">
        <p14:creationId xmlns:p14="http://schemas.microsoft.com/office/powerpoint/2010/main" val="5018465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custDataLst>
              <p:tags r:id="rId2"/>
            </p:custDataLst>
          </p:nvPr>
        </p:nvSpPr>
        <p:spPr bwMode="auto">
          <a:xfrm>
            <a:off x="544512" y="7175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3000" b="1" kern="0" dirty="0" err="1" smtClean="0">
                <a:solidFill>
                  <a:srgbClr val="0846A1"/>
                </a:solidFill>
                <a:ea typeface="+mj-ea"/>
                <a:cs typeface="+mj-cs"/>
              </a:rPr>
              <a:t>dStream</a:t>
            </a:r>
            <a:r>
              <a:rPr lang="en-US" sz="3000" b="1" kern="0" dirty="0" smtClean="0">
                <a:solidFill>
                  <a:srgbClr val="0846A1"/>
                </a:solidFill>
                <a:ea typeface="+mj-ea"/>
                <a:cs typeface="+mj-cs"/>
              </a:rPr>
              <a:t> Overview</a:t>
            </a:r>
            <a:endParaRPr kumimoji="0" lang="en-US" sz="3000" b="1" i="0" u="none" strike="noStrike" kern="0" cap="none" spc="0" normalizeH="0" baseline="0" noProof="0" dirty="0">
              <a:ln>
                <a:noFill/>
              </a:ln>
              <a:solidFill>
                <a:srgbClr val="0846A1"/>
              </a:solidFill>
              <a:effectLst/>
              <a:uLnTx/>
              <a:uFillTx/>
              <a:latin typeface="Arial"/>
              <a:ea typeface="+mj-ea"/>
              <a:cs typeface="+mj-cs"/>
            </a:endParaRPr>
          </a:p>
        </p:txBody>
      </p:sp>
      <p:pic>
        <p:nvPicPr>
          <p:cNvPr id="27650" name="Picture 1" descr="image001"/>
          <p:cNvPicPr>
            <a:picLocks noChangeAspect="1" noChangeArrowheads="1"/>
          </p:cNvPicPr>
          <p:nvPr>
            <p:custDataLst>
              <p:tags r:id="rId3"/>
            </p:custDataLst>
          </p:nvPr>
        </p:nvPicPr>
        <p:blipFill>
          <a:blip r:embed="rId5" cstate="print"/>
          <a:srcRect/>
          <a:stretch>
            <a:fillRect/>
          </a:stretch>
        </p:blipFill>
        <p:spPr bwMode="auto">
          <a:xfrm>
            <a:off x="571472" y="1142984"/>
            <a:ext cx="7534275" cy="5133975"/>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0B4E316A-D996-4C3A-9727-0F02F7692ADE}" type="slidenum">
              <a:rPr lang="" smtClean="0"/>
              <a:pPr/>
              <a:t>110</a:t>
            </a:fld>
            <a:endParaRPr lang=""/>
          </a:p>
        </p:txBody>
      </p:sp>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D-Stream - fault finding workflow 1</a:t>
            </a:r>
            <a:endParaRPr lang="en-US" dirty="0"/>
          </a:p>
        </p:txBody>
      </p:sp>
      <p:sp>
        <p:nvSpPr>
          <p:cNvPr id="3" name="Text Placeholder 2"/>
          <p:cNvSpPr>
            <a:spLocks noGrp="1"/>
          </p:cNvSpPr>
          <p:nvPr>
            <p:ph type="body" idx="1"/>
            <p:custDataLst>
              <p:tags r:id="rId3"/>
            </p:custDataLst>
          </p:nvPr>
        </p:nvSpPr>
        <p:spPr>
          <a:xfrm>
            <a:off x="392113" y="1484784"/>
            <a:ext cx="8359775" cy="4611216"/>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Use SPD for CDAS, PFEI and </a:t>
            </a:r>
            <a:r>
              <a:rPr lang="en-US" dirty="0" err="1" smtClean="0"/>
              <a:t>dStream</a:t>
            </a:r>
            <a:r>
              <a:rPr lang="en-US" dirty="0" smtClean="0"/>
              <a:t>, DMR130990 rev 01</a:t>
            </a:r>
          </a:p>
          <a:p>
            <a:r>
              <a:rPr lang="en-US" sz="900" dirty="0" smtClean="0">
                <a:hlinkClick r:id="rId7" action="ppaction://hlinkfile"/>
              </a:rPr>
              <a:t>..\..\Service Documentation\RF procedures\RF </a:t>
            </a:r>
            <a:r>
              <a:rPr lang="en-US" sz="900" dirty="0" err="1" smtClean="0">
                <a:hlinkClick r:id="rId7" action="ppaction://hlinkfile"/>
              </a:rPr>
              <a:t>Ingenia</a:t>
            </a:r>
            <a:r>
              <a:rPr lang="en-US" sz="900" dirty="0" smtClean="0">
                <a:hlinkClick r:id="rId7" action="ppaction://hlinkfile"/>
              </a:rPr>
              <a:t>\DMR 130990  Rev. 01  SPD for CDAS, PFEI , dStream.pdf</a:t>
            </a:r>
            <a:endParaRPr lang="en-US" sz="900" dirty="0" smtClean="0"/>
          </a:p>
          <a:p>
            <a:r>
              <a:rPr lang="en-US" dirty="0" smtClean="0"/>
              <a:t>For </a:t>
            </a:r>
            <a:r>
              <a:rPr lang="en-US" dirty="0"/>
              <a:t>faultfinding in the </a:t>
            </a:r>
            <a:r>
              <a:rPr lang="en-US" dirty="0" err="1"/>
              <a:t>dStream</a:t>
            </a:r>
            <a:r>
              <a:rPr lang="en-US" dirty="0"/>
              <a:t> network, always start with the user messages on the clinical UI </a:t>
            </a:r>
            <a:r>
              <a:rPr lang="en-US" dirty="0" smtClean="0"/>
              <a:t>that are </a:t>
            </a:r>
            <a:r>
              <a:rPr lang="en-US" dirty="0"/>
              <a:t>reported before / during scanning and use the specific faultfinding workflow according to </a:t>
            </a:r>
            <a:r>
              <a:rPr lang="en-US" dirty="0" smtClean="0"/>
              <a:t>Table 3 of the SPD manual, refer to chapter 3.</a:t>
            </a:r>
            <a:br>
              <a:rPr lang="en-US" dirty="0" smtClean="0"/>
            </a:br>
            <a:endParaRPr lang="en-US" dirty="0"/>
          </a:p>
          <a:p>
            <a:r>
              <a:rPr lang="en-US" dirty="0" smtClean="0"/>
              <a:t>The user messages can appear in :</a:t>
            </a:r>
          </a:p>
          <a:p>
            <a:pPr lvl="1"/>
            <a:r>
              <a:rPr lang="en-US" dirty="0" smtClean="0"/>
              <a:t>A pop-up window:</a:t>
            </a:r>
          </a:p>
          <a:p>
            <a:endParaRPr lang="en-US" dirty="0"/>
          </a:p>
          <a:p>
            <a:endParaRPr lang="en-US" dirty="0" smtClean="0"/>
          </a:p>
          <a:p>
            <a:pPr lvl="1"/>
            <a:r>
              <a:rPr lang="en-US" dirty="0" smtClean="0"/>
              <a:t>At the bottom of the screen:</a:t>
            </a:r>
            <a:endParaRPr lang="en-US" dirty="0"/>
          </a:p>
        </p:txBody>
      </p:sp>
      <p:pic>
        <p:nvPicPr>
          <p:cNvPr id="138242" name="Picture 2"/>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635896" y="4149080"/>
            <a:ext cx="4287788" cy="97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3" name="Picture 3"/>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277285" y="5589240"/>
            <a:ext cx="5479812" cy="67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0"/>
          </p:nvPr>
        </p:nvSpPr>
        <p:spPr/>
        <p:txBody>
          <a:bodyPr/>
          <a:lstStyle/>
          <a:p>
            <a:fld id="{0B4E316A-D996-4C3A-9727-0F02F7692ADE}" type="slidenum">
              <a:rPr lang="" smtClean="0"/>
              <a:pPr/>
              <a:t>111</a:t>
            </a:fld>
            <a:endParaRPr lang=""/>
          </a:p>
        </p:txBody>
      </p:sp>
    </p:spTree>
    <p:custDataLst>
      <p:tags r:id="rId1"/>
    </p:custDataLst>
    <p:extLst>
      <p:ext uri="{BB962C8B-B14F-4D97-AF65-F5344CB8AC3E}">
        <p14:creationId xmlns:p14="http://schemas.microsoft.com/office/powerpoint/2010/main" val="28494296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a:t>D-Stream - fault finding workflow </a:t>
            </a:r>
            <a:r>
              <a:rPr lang="en-US" dirty="0" smtClean="0"/>
              <a:t>2</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pPr marL="0" indent="0">
              <a:buNone/>
            </a:pPr>
            <a:r>
              <a:rPr lang="en-US" sz="1400" dirty="0"/>
              <a:t>Background information about </a:t>
            </a:r>
            <a:r>
              <a:rPr lang="en-US" sz="1400" dirty="0" err="1"/>
              <a:t>dStream</a:t>
            </a:r>
            <a:r>
              <a:rPr lang="en-US" sz="1400" dirty="0"/>
              <a:t> network, user messages and logging</a:t>
            </a:r>
            <a:r>
              <a:rPr lang="en-US" sz="1400" dirty="0" smtClean="0"/>
              <a:t>:</a:t>
            </a:r>
          </a:p>
          <a:p>
            <a:pPr marL="0" indent="0">
              <a:buNone/>
            </a:pPr>
            <a:endParaRPr lang="en-US" sz="1400" dirty="0"/>
          </a:p>
          <a:p>
            <a:r>
              <a:rPr lang="en-US" sz="1400" dirty="0" smtClean="0"/>
              <a:t>1. </a:t>
            </a:r>
            <a:r>
              <a:rPr lang="en-US" sz="1400" dirty="0"/>
              <a:t>When a coil is plugged into the network, it takes 10-15 seconds for the coil to start-up</a:t>
            </a:r>
            <a:r>
              <a:rPr lang="en-US" sz="1400" dirty="0" smtClean="0"/>
              <a:t>.</a:t>
            </a:r>
          </a:p>
          <a:p>
            <a:endParaRPr lang="en-US" sz="1400" dirty="0"/>
          </a:p>
          <a:p>
            <a:r>
              <a:rPr lang="en-US" sz="1400" dirty="0"/>
              <a:t>2. During this time, the </a:t>
            </a:r>
            <a:r>
              <a:rPr lang="en-US" sz="1400" dirty="0" err="1"/>
              <a:t>dStream</a:t>
            </a:r>
            <a:r>
              <a:rPr lang="en-US" sz="1400" dirty="0"/>
              <a:t> network can log informational messages about incorrect states of </a:t>
            </a:r>
            <a:r>
              <a:rPr lang="en-US" sz="1400" dirty="0" smtClean="0"/>
              <a:t>the network </a:t>
            </a:r>
            <a:r>
              <a:rPr lang="en-US" sz="1400" dirty="0"/>
              <a:t>(incomplete, </a:t>
            </a:r>
            <a:r>
              <a:rPr lang="en-US" sz="1400" dirty="0" err="1"/>
              <a:t>unknown_device</a:t>
            </a:r>
            <a:r>
              <a:rPr lang="en-US" sz="1400" dirty="0"/>
              <a:t>, etc.). This is normal, because the coil is still starting-up</a:t>
            </a:r>
            <a:r>
              <a:rPr lang="en-US" sz="1400" dirty="0" smtClean="0"/>
              <a:t>.</a:t>
            </a:r>
          </a:p>
          <a:p>
            <a:endParaRPr lang="en-US" sz="1400" dirty="0"/>
          </a:p>
          <a:p>
            <a:r>
              <a:rPr lang="en-US" sz="1400" dirty="0"/>
              <a:t>3. Only incorrect states that still exist after the normal start-up time appear as a UI message. The </a:t>
            </a:r>
            <a:r>
              <a:rPr lang="en-US" sz="1400" dirty="0" smtClean="0"/>
              <a:t>user message </a:t>
            </a:r>
            <a:r>
              <a:rPr lang="en-US" sz="1400" dirty="0"/>
              <a:t>is also logged, for </a:t>
            </a:r>
            <a:r>
              <a:rPr lang="en-US" sz="1400" dirty="0" smtClean="0"/>
              <a:t>example: </a:t>
            </a:r>
            <a:br>
              <a:rPr lang="en-US" sz="1400" dirty="0" smtClean="0"/>
            </a:br>
            <a:r>
              <a:rPr lang="en-US" sz="1400" dirty="0" smtClean="0"/>
              <a:t>2012-01-11 </a:t>
            </a:r>
            <a:r>
              <a:rPr lang="en-US" sz="1400" dirty="0"/>
              <a:t>11:26:25.95 D W </a:t>
            </a:r>
            <a:r>
              <a:rPr lang="en-US" sz="1400" dirty="0" err="1" smtClean="0"/>
              <a:t>Examcards</a:t>
            </a:r>
            <a:r>
              <a:rPr lang="en-US" sz="1400" dirty="0" smtClean="0"/>
              <a:t/>
            </a:r>
            <a:br>
              <a:rPr lang="en-US" sz="1400" dirty="0" smtClean="0"/>
            </a:br>
            <a:r>
              <a:rPr lang="en-US" sz="1400" dirty="0" smtClean="0"/>
              <a:t>UIRM(Culture</a:t>
            </a:r>
            <a:r>
              <a:rPr lang="en-US" sz="1400" dirty="0"/>
              <a:t>): System error detected. Please contact Philips Customer Support</a:t>
            </a:r>
            <a:r>
              <a:rPr lang="en-US" sz="1400" dirty="0" smtClean="0"/>
              <a:t>.</a:t>
            </a:r>
          </a:p>
          <a:p>
            <a:endParaRPr lang="en-US" sz="1400" dirty="0"/>
          </a:p>
          <a:p>
            <a:r>
              <a:rPr lang="en-US" sz="1400" dirty="0"/>
              <a:t>4. When a user message disappears after a short time, the problem has also disappeared. For </a:t>
            </a:r>
            <a:r>
              <a:rPr lang="en-US" sz="1400" dirty="0" smtClean="0"/>
              <a:t>example, the </a:t>
            </a:r>
            <a:r>
              <a:rPr lang="en-US" sz="1400" dirty="0"/>
              <a:t>message 'Missing top part' will disappear after the top part of the coil has been properly </a:t>
            </a:r>
            <a:r>
              <a:rPr lang="en-US" sz="1400" dirty="0" smtClean="0"/>
              <a:t>connected. If </a:t>
            </a:r>
            <a:r>
              <a:rPr lang="en-US" sz="1400" dirty="0"/>
              <a:t>there is no user message, there is no problem (at least at that moment).</a:t>
            </a:r>
          </a:p>
        </p:txBody>
      </p:sp>
      <p:sp>
        <p:nvSpPr>
          <p:cNvPr id="6" name="Slide Number Placeholder 5"/>
          <p:cNvSpPr>
            <a:spLocks noGrp="1"/>
          </p:cNvSpPr>
          <p:nvPr>
            <p:ph type="sldNum" sz="quarter" idx="10"/>
          </p:nvPr>
        </p:nvSpPr>
        <p:spPr/>
        <p:txBody>
          <a:bodyPr/>
          <a:lstStyle/>
          <a:p>
            <a:fld id="{0B4E316A-D996-4C3A-9727-0F02F7692ADE}" type="slidenum">
              <a:rPr lang="" smtClean="0"/>
              <a:pPr/>
              <a:t>112</a:t>
            </a:fld>
            <a:endParaRPr lang=""/>
          </a:p>
        </p:txBody>
      </p:sp>
    </p:spTree>
    <p:custDataLst>
      <p:tags r:id="rId1"/>
    </p:custDataLst>
    <p:extLst>
      <p:ext uri="{BB962C8B-B14F-4D97-AF65-F5344CB8AC3E}">
        <p14:creationId xmlns:p14="http://schemas.microsoft.com/office/powerpoint/2010/main" val="35636130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92112" y="565150"/>
            <a:ext cx="8359775" cy="914400"/>
          </a:xfrm>
          <a:ln w="0"/>
          <a:effectLst/>
        </p:spPr>
        <p:txBody>
          <a:bodyPr wrap="square" lIns="0" tIns="0" rIns="0" bIns="0" anchor="t"/>
          <a:lstStyle/>
          <a:p>
            <a:pPr>
              <a:spcBef>
                <a:spcPts val="0"/>
              </a:spcBef>
              <a:spcAft>
                <a:spcPts val="0"/>
              </a:spcAft>
            </a:pPr>
            <a:r>
              <a:rPr lang="en-US" dirty="0"/>
              <a:t>D-Stream - fault finding workflow </a:t>
            </a:r>
            <a:r>
              <a:rPr lang="en-US" dirty="0" smtClean="0"/>
              <a:t>3</a:t>
            </a:r>
            <a:endParaRPr lang="en-US" dirty="0"/>
          </a:p>
        </p:txBody>
      </p:sp>
      <p:sp>
        <p:nvSpPr>
          <p:cNvPr id="3" name="Text Placeholder 2"/>
          <p:cNvSpPr>
            <a:spLocks noGrp="1"/>
          </p:cNvSpPr>
          <p:nvPr>
            <p:ph type="body" idx="1"/>
            <p:custDataLst>
              <p:tags r:id="rId4"/>
            </p:custDataLst>
          </p:nvPr>
        </p:nvSpPr>
        <p:spPr>
          <a:xfrm>
            <a:off x="395536" y="1484784"/>
            <a:ext cx="8359775" cy="4824536"/>
          </a:xfrm>
          <a:ln w="0"/>
          <a:effectLst/>
        </p:spPr>
        <p:txBody>
          <a:bodyPr wrap="square" lIns="0" tIns="0" rIns="0" bIns="0"/>
          <a:lstStyle/>
          <a:p>
            <a:pPr marL="0" indent="0">
              <a:buNone/>
            </a:pPr>
            <a:r>
              <a:rPr lang="en-US" dirty="0" smtClean="0"/>
              <a:t>Determine if it is a </a:t>
            </a:r>
            <a:r>
              <a:rPr lang="en-US" u="sng" dirty="0" smtClean="0"/>
              <a:t>static error </a:t>
            </a:r>
            <a:r>
              <a:rPr lang="en-US" dirty="0" smtClean="0"/>
              <a:t>or </a:t>
            </a:r>
            <a:r>
              <a:rPr lang="en-US" u="sng" dirty="0" smtClean="0"/>
              <a:t>dynamic error</a:t>
            </a:r>
            <a:r>
              <a:rPr lang="en-US" dirty="0" smtClean="0"/>
              <a:t>.</a:t>
            </a:r>
          </a:p>
          <a:p>
            <a:pPr marL="914400" lvl="1" indent="-457200"/>
            <a:r>
              <a:rPr lang="en-US" dirty="0" smtClean="0"/>
              <a:t>Error reported at plugin time (static) or during scan (dynamic)?</a:t>
            </a:r>
          </a:p>
          <a:p>
            <a:pPr marL="0" indent="0">
              <a:buNone/>
            </a:pPr>
            <a:endParaRPr lang="en-US" dirty="0" smtClean="0"/>
          </a:p>
          <a:p>
            <a:pPr marL="0" indent="0">
              <a:buNone/>
            </a:pPr>
            <a:r>
              <a:rPr lang="en-US" dirty="0" smtClean="0"/>
              <a:t>If needed determine what was connected at the moment of the problem.</a:t>
            </a:r>
          </a:p>
          <a:p>
            <a:pPr marL="914400" lvl="1" indent="-457200"/>
            <a:r>
              <a:rPr lang="en-US" dirty="0" smtClean="0"/>
              <a:t>filter </a:t>
            </a:r>
            <a:r>
              <a:rPr lang="en-US" dirty="0" err="1" smtClean="0"/>
              <a:t>logfile</a:t>
            </a:r>
            <a:r>
              <a:rPr lang="en-US" dirty="0" smtClean="0"/>
              <a:t> on Q_CM*, Q_DS* and </a:t>
            </a:r>
            <a:r>
              <a:rPr lang="en-US" dirty="0" err="1" smtClean="0"/>
              <a:t>AcqGlo</a:t>
            </a:r>
            <a:r>
              <a:rPr lang="en-US" dirty="0" smtClean="0"/>
              <a:t>::</a:t>
            </a:r>
            <a:r>
              <a:rPr lang="en-US" dirty="0" err="1" smtClean="0"/>
              <a:t>UIMessageExchanger</a:t>
            </a:r>
            <a:r>
              <a:rPr lang="en-US" dirty="0" smtClean="0"/>
              <a:t> and search for the error and scroll back to the fist Q_CM logging.</a:t>
            </a:r>
          </a:p>
        </p:txBody>
      </p:sp>
      <p:graphicFrame>
        <p:nvGraphicFramePr>
          <p:cNvPr id="6" name="Object 5"/>
          <p:cNvGraphicFramePr>
            <a:graphicFrameLocks noChangeAspect="1"/>
          </p:cNvGraphicFramePr>
          <p:nvPr>
            <p:custDataLst>
              <p:tags r:id="rId5"/>
            </p:custDataLst>
            <p:extLst>
              <p:ext uri="{D42A27DB-BD31-4B8C-83A1-F6EECF244321}">
                <p14:modId xmlns:p14="http://schemas.microsoft.com/office/powerpoint/2010/main" val="2240879232"/>
              </p:ext>
            </p:extLst>
          </p:nvPr>
        </p:nvGraphicFramePr>
        <p:xfrm>
          <a:off x="1357290" y="4714884"/>
          <a:ext cx="914400" cy="714375"/>
        </p:xfrm>
        <a:graphic>
          <a:graphicData uri="http://schemas.openxmlformats.org/presentationml/2006/ole">
            <mc:AlternateContent xmlns:mc="http://schemas.openxmlformats.org/markup-compatibility/2006">
              <mc:Choice xmlns:v="urn:schemas-microsoft-com:vml" Requires="v">
                <p:oleObj spid="_x0000_s3126" name="Packager Shell Object" showAsIcon="1" r:id="rId7" imgW="914400" imgH="714240" progId="Package">
                  <p:embed/>
                </p:oleObj>
              </mc:Choice>
              <mc:Fallback>
                <p:oleObj name="Packager Shell Object" showAsIcon="1" r:id="rId7" imgW="914400" imgH="714240" progId="Package">
                  <p:embed/>
                  <p:pic>
                    <p:nvPicPr>
                      <p:cNvPr id="0" name="Picture 2"/>
                      <p:cNvPicPr>
                        <a:picLocks noChangeAspect="1" noChangeArrowheads="1"/>
                      </p:cNvPicPr>
                      <p:nvPr/>
                    </p:nvPicPr>
                    <p:blipFill>
                      <a:blip r:embed="rId8"/>
                      <a:srcRect/>
                      <a:stretch>
                        <a:fillRect/>
                      </a:stretch>
                    </p:blipFill>
                    <p:spPr bwMode="auto">
                      <a:xfrm>
                        <a:off x="1357290" y="4714884"/>
                        <a:ext cx="9144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0"/>
          </p:nvPr>
        </p:nvSpPr>
        <p:spPr/>
        <p:txBody>
          <a:bodyPr/>
          <a:lstStyle/>
          <a:p>
            <a:fld id="{0B4E316A-D996-4C3A-9727-0F02F7692ADE}" type="slidenum">
              <a:rPr lang="" smtClean="0"/>
              <a:pPr/>
              <a:t>113</a:t>
            </a:fld>
            <a:endParaRPr lang=""/>
          </a:p>
        </p:txBody>
      </p:sp>
    </p:spTree>
    <p:custDataLst>
      <p:tags r:id="rId2"/>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404664"/>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b="1" dirty="0">
                <a:solidFill>
                  <a:schemeClr val="accent2">
                    <a:lumMod val="75000"/>
                  </a:schemeClr>
                </a:solidFill>
              </a:rPr>
              <a:t>Static Errors</a:t>
            </a:r>
            <a:endParaRPr lang="en-US" dirty="0"/>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4151218988"/>
              </p:ext>
            </p:extLst>
          </p:nvPr>
        </p:nvGraphicFramePr>
        <p:xfrm>
          <a:off x="107504" y="908722"/>
          <a:ext cx="9036496" cy="5589245"/>
        </p:xfrm>
        <a:graphic>
          <a:graphicData uri="http://schemas.openxmlformats.org/drawingml/2006/table">
            <a:tbl>
              <a:tblPr firstRow="1" firstCol="1" bandRow="1"/>
              <a:tblGrid>
                <a:gridCol w="4199729"/>
                <a:gridCol w="4836767"/>
              </a:tblGrid>
              <a:tr h="186309">
                <a:tc>
                  <a:txBody>
                    <a:bodyPr/>
                    <a:lstStyle/>
                    <a:p>
                      <a:pPr marL="0" marR="0">
                        <a:lnSpc>
                          <a:spcPct val="115000"/>
                        </a:lnSpc>
                        <a:spcBef>
                          <a:spcPts val="0"/>
                        </a:spcBef>
                        <a:spcAft>
                          <a:spcPts val="0"/>
                        </a:spcAft>
                      </a:pPr>
                      <a:r>
                        <a:rPr lang="en-US" sz="800" dirty="0">
                          <a:effectLst/>
                          <a:latin typeface="Calibri"/>
                          <a:ea typeface="Calibri"/>
                          <a:cs typeface="Times New Roman"/>
                        </a:rPr>
                        <a:t>Error Message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Bef>
                          <a:spcPts val="0"/>
                        </a:spcBef>
                        <a:spcAft>
                          <a:spcPts val="0"/>
                        </a:spcAft>
                      </a:pPr>
                      <a:r>
                        <a:rPr lang="en-US" sz="800">
                          <a:effectLst/>
                          <a:latin typeface="Calibri"/>
                          <a:ea typeface="Calibri"/>
                          <a:cs typeface="Times New Roman"/>
                        </a:rPr>
                        <a:t>Root Cause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186309">
                <a:tc>
                  <a:txBody>
                    <a:bodyPr/>
                    <a:lstStyle/>
                    <a:p>
                      <a:pPr marL="0" marR="0">
                        <a:lnSpc>
                          <a:spcPct val="115000"/>
                        </a:lnSpc>
                        <a:spcBef>
                          <a:spcPts val="0"/>
                        </a:spcBef>
                        <a:spcAft>
                          <a:spcPts val="0"/>
                        </a:spcAft>
                      </a:pPr>
                      <a:r>
                        <a:rPr lang="en-US" sz="800">
                          <a:effectLst/>
                          <a:latin typeface="Calibri"/>
                          <a:ea typeface="Calibri"/>
                          <a:cs typeface="Times New Roman"/>
                        </a:rPr>
                        <a:t>Device {0} at {1} reports errors.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General error indicating something is wrong details follows.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dirty="0">
                          <a:effectLst/>
                          <a:latin typeface="Calibri"/>
                          <a:ea typeface="Calibri"/>
                          <a:cs typeface="Times New Roman"/>
                        </a:rPr>
                        <a:t>Expected {0} subparts but {1} subparts found. Please (dis)connect subparts.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More or less detectable subpart connected than expected, connect the right amount of subparts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Check for missing top-part (if applicable). Retry on different connector. When problem persists, disconnect coil.</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Coil indicates a malfunction</a:t>
                      </a:r>
                    </a:p>
                    <a:p>
                      <a:pPr marL="0" marR="0">
                        <a:lnSpc>
                          <a:spcPct val="115000"/>
                        </a:lnSpc>
                        <a:spcBef>
                          <a:spcPts val="0"/>
                        </a:spcBef>
                        <a:spcAft>
                          <a:spcPts val="0"/>
                        </a:spcAft>
                      </a:pPr>
                      <a:r>
                        <a:rPr lang="en-US" sz="800">
                          <a:effectLst/>
                          <a:latin typeface="Calibri"/>
                          <a:ea typeface="Calibri"/>
                          <a:cs typeface="Times New Roman"/>
                        </a:rPr>
                        <a:t>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Incomplete coils found. Check pollution of coil plug/interface. Retry on different connector. When problem persists, disconnect coil(s).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An incomplete coil is detected.  </a:t>
                      </a:r>
                    </a:p>
                    <a:p>
                      <a:pPr marL="0" marR="0">
                        <a:lnSpc>
                          <a:spcPct val="115000"/>
                        </a:lnSpc>
                        <a:spcBef>
                          <a:spcPts val="0"/>
                        </a:spcBef>
                        <a:spcAft>
                          <a:spcPts val="0"/>
                        </a:spcAft>
                      </a:pPr>
                      <a:r>
                        <a:rPr lang="en-US" sz="800">
                          <a:effectLst/>
                          <a:latin typeface="Calibri"/>
                          <a:ea typeface="Calibri"/>
                          <a:cs typeface="Times New Roman"/>
                        </a:rPr>
                        <a:t> </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8924">
                <a:tc>
                  <a:txBody>
                    <a:bodyPr/>
                    <a:lstStyle/>
                    <a:p>
                      <a:pPr marL="0" marR="0">
                        <a:lnSpc>
                          <a:spcPct val="115000"/>
                        </a:lnSpc>
                        <a:spcBef>
                          <a:spcPts val="0"/>
                        </a:spcBef>
                        <a:spcAft>
                          <a:spcPts val="0"/>
                        </a:spcAft>
                      </a:pPr>
                      <a:r>
                        <a:rPr lang="en-US" sz="800">
                          <a:effectLst/>
                          <a:latin typeface="Calibri"/>
                          <a:ea typeface="Calibri"/>
                          <a:cs typeface="Times New Roman"/>
                        </a:rPr>
                        <a:t>Incomplete devices found. Check pollution of device plug/interface. Retry on different connector. When problem persists, disconnect device(s).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An incomplete device is detected, eg dStream interface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09">
                <a:tc>
                  <a:txBody>
                    <a:bodyPr/>
                    <a:lstStyle/>
                    <a:p>
                      <a:pPr marL="0" marR="0">
                        <a:lnSpc>
                          <a:spcPct val="115000"/>
                        </a:lnSpc>
                        <a:spcBef>
                          <a:spcPts val="0"/>
                        </a:spcBef>
                        <a:spcAft>
                          <a:spcPts val="0"/>
                        </a:spcAft>
                      </a:pPr>
                      <a:r>
                        <a:rPr lang="en-US" sz="800">
                          <a:effectLst/>
                          <a:latin typeface="Calibri"/>
                          <a:ea typeface="Calibri"/>
                          <a:cs typeface="Times New Roman"/>
                        </a:rPr>
                        <a:t>Incomplete devices found. Please contact Philips Customer Support.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An incomplete service device is detected, not accessible by service, e.g. DCP.</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09">
                <a:tc>
                  <a:txBody>
                    <a:bodyPr/>
                    <a:lstStyle/>
                    <a:p>
                      <a:pPr marL="0" marR="0">
                        <a:lnSpc>
                          <a:spcPct val="115000"/>
                        </a:lnSpc>
                        <a:spcBef>
                          <a:spcPts val="0"/>
                        </a:spcBef>
                        <a:spcAft>
                          <a:spcPts val="0"/>
                        </a:spcAft>
                      </a:pPr>
                      <a:r>
                        <a:rPr lang="en-US" sz="800">
                          <a:effectLst/>
                          <a:latin typeface="Calibri"/>
                          <a:ea typeface="Calibri"/>
                          <a:cs typeface="Times New Roman"/>
                        </a:rPr>
                        <a:t>Device not configured. Please contact Philips Customer Support.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Device/Coil not enabled in fsf.</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Device field strength not compatible with system. Scanning not allowed. Replace device.</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Device/Coil not compatible with the field strength of the system.</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Device change in progress. Scanning not allowed. Please press start scan again when this message disappears.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Changes within the dstream network still pending, wait until message disappears.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Posterior coil is not connected. Scanning is not allowed. Please contact Philips Customer Support.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Posterior coil not detected, can be the result of another error.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Power Supply Unit in patient support is not connected. Scanning is not allowed. Please contact Philips Customer Support.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PSU not detected, can be the result of another error.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Expected HW configuration not found; SBM mismatch. Scanning is not allowed. Please contact Philips Customer Support.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SBM not detected, can be the result of another error.</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System error detected. Please contact Philips Customer Support.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Unknown error detected, not seen yet.</a:t>
                      </a:r>
                    </a:p>
                    <a:p>
                      <a:pPr marL="0" marR="0">
                        <a:lnSpc>
                          <a:spcPct val="115000"/>
                        </a:lnSpc>
                        <a:spcBef>
                          <a:spcPts val="0"/>
                        </a:spcBef>
                        <a:spcAft>
                          <a:spcPts val="0"/>
                        </a:spcAft>
                      </a:pPr>
                      <a:r>
                        <a:rPr lang="en-US" sz="800">
                          <a:effectLst/>
                          <a:latin typeface="Calibri"/>
                          <a:ea typeface="Calibri"/>
                          <a:cs typeface="Times New Roman"/>
                        </a:rPr>
                        <a:t>Disconnect everything until message disappears.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a:effectLst/>
                          <a:latin typeface="Calibri"/>
                          <a:ea typeface="Calibri"/>
                          <a:cs typeface="Times New Roman"/>
                        </a:rPr>
                        <a:t>System error detected. Please disconnect all coils and coil adapters..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Unknown error detected, not seen yet.</a:t>
                      </a:r>
                    </a:p>
                    <a:p>
                      <a:pPr marL="0" marR="0">
                        <a:lnSpc>
                          <a:spcPct val="115000"/>
                        </a:lnSpc>
                        <a:spcBef>
                          <a:spcPts val="0"/>
                        </a:spcBef>
                        <a:spcAft>
                          <a:spcPts val="0"/>
                        </a:spcAft>
                      </a:pPr>
                      <a:r>
                        <a:rPr lang="en-US" sz="800">
                          <a:effectLst/>
                          <a:latin typeface="Calibri"/>
                          <a:ea typeface="Calibri"/>
                          <a:cs typeface="Times New Roman"/>
                        </a:rPr>
                        <a:t>Disconnect everything until message disappears.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16">
                <a:tc>
                  <a:txBody>
                    <a:bodyPr/>
                    <a:lstStyle/>
                    <a:p>
                      <a:pPr marL="0" marR="0">
                        <a:lnSpc>
                          <a:spcPct val="115000"/>
                        </a:lnSpc>
                        <a:spcBef>
                          <a:spcPts val="0"/>
                        </a:spcBef>
                        <a:spcAft>
                          <a:spcPts val="0"/>
                        </a:spcAft>
                      </a:pPr>
                      <a:r>
                        <a:rPr lang="en-US" sz="800" dirty="0">
                          <a:effectLst/>
                          <a:latin typeface="Calibri"/>
                          <a:ea typeface="Calibri"/>
                          <a:cs typeface="Times New Roman"/>
                        </a:rPr>
                        <a:t>Check for debris in connectors. Reconnect. When problem persists, disconnect device(s).</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Calibri"/>
                          <a:ea typeface="Calibri"/>
                          <a:cs typeface="Times New Roman"/>
                        </a:rPr>
                        <a:t>Unknown device detected</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09">
                <a:tc>
                  <a:txBody>
                    <a:bodyPr/>
                    <a:lstStyle/>
                    <a:p>
                      <a:pPr marL="0" marR="0">
                        <a:lnSpc>
                          <a:spcPct val="115000"/>
                        </a:lnSpc>
                        <a:spcBef>
                          <a:spcPts val="0"/>
                        </a:spcBef>
                        <a:spcAft>
                          <a:spcPts val="0"/>
                        </a:spcAft>
                      </a:pPr>
                      <a:r>
                        <a:rPr lang="en-US" sz="800">
                          <a:effectLst/>
                          <a:latin typeface="Calibri"/>
                          <a:ea typeface="Calibri"/>
                          <a:cs typeface="Times New Roman"/>
                        </a:rPr>
                        <a:t>Device error detected at</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latin typeface="Calibri"/>
                          <a:ea typeface="Calibri"/>
                          <a:cs typeface="Times New Roman"/>
                        </a:rPr>
                        <a:t>Unknown device detected</a:t>
                      </a: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0"/>
          </p:nvPr>
        </p:nvSpPr>
        <p:spPr/>
        <p:txBody>
          <a:bodyPr/>
          <a:lstStyle/>
          <a:p>
            <a:fld id="{0B4E316A-D996-4C3A-9727-0F02F7692ADE}" type="slidenum">
              <a:rPr lang="" smtClean="0"/>
              <a:pPr/>
              <a:t>114</a:t>
            </a:fld>
            <a:endParaRPr lang=""/>
          </a:p>
        </p:txBody>
      </p:sp>
    </p:spTree>
    <p:custDataLst>
      <p:tags r:id="rId1"/>
    </p:custDataLst>
    <p:extLst>
      <p:ext uri="{BB962C8B-B14F-4D97-AF65-F5344CB8AC3E}">
        <p14:creationId xmlns:p14="http://schemas.microsoft.com/office/powerpoint/2010/main" val="17412456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b="1" dirty="0" smtClean="0">
                <a:solidFill>
                  <a:schemeClr val="accent2">
                    <a:lumMod val="75000"/>
                  </a:schemeClr>
                </a:solidFill>
              </a:rPr>
              <a:t>Malfunctioning coil</a:t>
            </a:r>
            <a:endParaRPr lang="en-US" b="1" dirty="0">
              <a:solidFill>
                <a:schemeClr val="accent2">
                  <a:lumMod val="75000"/>
                </a:schemeClr>
              </a:solidFill>
            </a:endParaRPr>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pPr>
              <a:lnSpc>
                <a:spcPct val="100000"/>
              </a:lnSpc>
              <a:spcBef>
                <a:spcPts val="600"/>
              </a:spcBef>
            </a:pPr>
            <a:r>
              <a:rPr lang="en-US" dirty="0" smtClean="0"/>
              <a:t>Possible causes</a:t>
            </a:r>
          </a:p>
          <a:p>
            <a:pPr lvl="1">
              <a:lnSpc>
                <a:spcPct val="100000"/>
              </a:lnSpc>
              <a:spcBef>
                <a:spcPts val="600"/>
              </a:spcBef>
            </a:pPr>
            <a:r>
              <a:rPr lang="en-US" dirty="0" smtClean="0"/>
              <a:t>Missing (top) part, e.g. knee coil that exists of multiple parts and not all parts are connected.</a:t>
            </a:r>
          </a:p>
          <a:p>
            <a:pPr lvl="1">
              <a:lnSpc>
                <a:spcPct val="100000"/>
              </a:lnSpc>
              <a:spcBef>
                <a:spcPts val="600"/>
              </a:spcBef>
            </a:pPr>
            <a:r>
              <a:rPr lang="en-US" dirty="0" smtClean="0"/>
              <a:t>Coil defective, problem will occur on all connectors</a:t>
            </a:r>
          </a:p>
          <a:p>
            <a:pPr lvl="1">
              <a:lnSpc>
                <a:spcPct val="100000"/>
              </a:lnSpc>
              <a:spcBef>
                <a:spcPts val="600"/>
              </a:spcBef>
            </a:pPr>
            <a:r>
              <a:rPr lang="en-US" dirty="0" smtClean="0"/>
              <a:t>Supply voltage (</a:t>
            </a:r>
            <a:r>
              <a:rPr lang="en-US" dirty="0" err="1" smtClean="0"/>
              <a:t>Vpin</a:t>
            </a:r>
            <a:r>
              <a:rPr lang="en-US" dirty="0" smtClean="0"/>
              <a:t>) out of spec, problem will occur with every coil on this connector.</a:t>
            </a:r>
          </a:p>
        </p:txBody>
      </p:sp>
      <p:sp>
        <p:nvSpPr>
          <p:cNvPr id="6" name="Slide Number Placeholder 5"/>
          <p:cNvSpPr>
            <a:spLocks noGrp="1"/>
          </p:cNvSpPr>
          <p:nvPr>
            <p:ph type="sldNum" sz="quarter" idx="10"/>
          </p:nvPr>
        </p:nvSpPr>
        <p:spPr/>
        <p:txBody>
          <a:bodyPr/>
          <a:lstStyle/>
          <a:p>
            <a:fld id="{0B4E316A-D996-4C3A-9727-0F02F7692ADE}" type="slidenum">
              <a:rPr lang="" smtClean="0"/>
              <a:pPr/>
              <a:t>115</a:t>
            </a:fld>
            <a:endParaRPr lang=""/>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92112" y="565150"/>
            <a:ext cx="8359775" cy="914400"/>
          </a:xfrm>
          <a:ln w="0"/>
          <a:effectLst/>
        </p:spPr>
        <p:txBody>
          <a:bodyPr wrap="square" lIns="0" tIns="0" rIns="0" bIns="0" anchor="t"/>
          <a:lstStyle/>
          <a:p>
            <a:pPr>
              <a:spcBef>
                <a:spcPts val="0"/>
              </a:spcBef>
              <a:spcAft>
                <a:spcPts val="0"/>
              </a:spcAft>
            </a:pPr>
            <a:r>
              <a:rPr lang="en-US" b="1" dirty="0" smtClean="0">
                <a:solidFill>
                  <a:schemeClr val="accent2">
                    <a:lumMod val="75000"/>
                  </a:schemeClr>
                </a:solidFill>
              </a:rPr>
              <a:t>Incomplete coil/device</a:t>
            </a:r>
            <a:endParaRPr lang="en-US" b="1" dirty="0">
              <a:solidFill>
                <a:schemeClr val="accent2">
                  <a:lumMod val="75000"/>
                </a:schemeClr>
              </a:solidFill>
            </a:endParaRPr>
          </a:p>
        </p:txBody>
      </p:sp>
      <p:sp>
        <p:nvSpPr>
          <p:cNvPr id="9" name="Text Placeholder 2"/>
          <p:cNvSpPr>
            <a:spLocks noGrp="1"/>
          </p:cNvSpPr>
          <p:nvPr>
            <p:ph type="body" idx="1"/>
            <p:custDataLst>
              <p:tags r:id="rId4"/>
            </p:custDataLst>
          </p:nvPr>
        </p:nvSpPr>
        <p:spPr>
          <a:xfrm>
            <a:off x="392113" y="1714500"/>
            <a:ext cx="8359775" cy="4381500"/>
          </a:xfrm>
          <a:ln w="0"/>
          <a:effectLst/>
        </p:spPr>
        <p:txBody>
          <a:bodyPr wrap="square" lIns="0" tIns="0" rIns="0" bIns="0"/>
          <a:lstStyle/>
          <a:p>
            <a:pPr>
              <a:lnSpc>
                <a:spcPct val="100000"/>
              </a:lnSpc>
              <a:spcBef>
                <a:spcPts val="600"/>
              </a:spcBef>
            </a:pPr>
            <a:r>
              <a:rPr lang="en-US" dirty="0" smtClean="0"/>
              <a:t>Possible causes</a:t>
            </a:r>
          </a:p>
          <a:p>
            <a:pPr lvl="1">
              <a:lnSpc>
                <a:spcPct val="100000"/>
              </a:lnSpc>
              <a:spcBef>
                <a:spcPts val="600"/>
              </a:spcBef>
            </a:pPr>
            <a:r>
              <a:rPr lang="en-US" dirty="0" smtClean="0"/>
              <a:t>Internal fiber or supply defective, replace coil/device (if connected to another socket coil remains defective)</a:t>
            </a:r>
          </a:p>
          <a:p>
            <a:pPr lvl="1">
              <a:lnSpc>
                <a:spcPct val="100000"/>
              </a:lnSpc>
              <a:spcBef>
                <a:spcPts val="600"/>
              </a:spcBef>
            </a:pPr>
            <a:r>
              <a:rPr lang="en-US" dirty="0" smtClean="0"/>
              <a:t>External cable defective, replace coil/device (if connected to another socket coil remains defective)</a:t>
            </a:r>
          </a:p>
          <a:p>
            <a:pPr lvl="1">
              <a:lnSpc>
                <a:spcPct val="100000"/>
              </a:lnSpc>
              <a:spcBef>
                <a:spcPts val="600"/>
              </a:spcBef>
            </a:pPr>
            <a:r>
              <a:rPr lang="en-US" dirty="0" smtClean="0"/>
              <a:t>Socket defective, all coils reported incomplete at this socket. Check fibers and supply voltage</a:t>
            </a:r>
          </a:p>
          <a:p>
            <a:pPr lvl="1">
              <a:lnSpc>
                <a:spcPct val="100000"/>
              </a:lnSpc>
              <a:spcBef>
                <a:spcPts val="600"/>
              </a:spcBef>
            </a:pPr>
            <a:endParaRPr lang="en-US" dirty="0" smtClean="0"/>
          </a:p>
        </p:txBody>
      </p:sp>
      <p:graphicFrame>
        <p:nvGraphicFramePr>
          <p:cNvPr id="10" name="Object 9"/>
          <p:cNvGraphicFramePr>
            <a:graphicFrameLocks noChangeAspect="1"/>
          </p:cNvGraphicFramePr>
          <p:nvPr>
            <p:custDataLst>
              <p:tags r:id="rId5"/>
            </p:custDataLst>
          </p:nvPr>
        </p:nvGraphicFramePr>
        <p:xfrm>
          <a:off x="3428992" y="4643451"/>
          <a:ext cx="914400" cy="714375"/>
        </p:xfrm>
        <a:graphic>
          <a:graphicData uri="http://schemas.openxmlformats.org/presentationml/2006/ole">
            <mc:AlternateContent xmlns:mc="http://schemas.openxmlformats.org/markup-compatibility/2006">
              <mc:Choice xmlns:v="urn:schemas-microsoft-com:vml" Requires="v">
                <p:oleObj spid="_x0000_s5170" name="Package" showAsIcon="1" r:id="rId7" imgW="914400" imgH="714240" progId="Package">
                  <p:embed/>
                </p:oleObj>
              </mc:Choice>
              <mc:Fallback>
                <p:oleObj name="Package" showAsIcon="1" r:id="rId7" imgW="914400" imgH="714240" progId="Package">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8992" y="4643451"/>
                        <a:ext cx="9144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0"/>
          </p:nvPr>
        </p:nvSpPr>
        <p:spPr/>
        <p:txBody>
          <a:bodyPr/>
          <a:lstStyle/>
          <a:p>
            <a:fld id="{0B4E316A-D996-4C3A-9727-0F02F7692ADE}" type="slidenum">
              <a:rPr lang="" smtClean="0"/>
              <a:pPr/>
              <a:t>116</a:t>
            </a:fld>
            <a:endParaRPr lang=""/>
          </a:p>
        </p:txBody>
      </p:sp>
    </p:spTree>
    <p:custDataLst>
      <p:tags r:id="rId2"/>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ln w="0"/>
          <a:effectLst/>
        </p:spPr>
        <p:txBody>
          <a:bodyPr wrap="square" lIns="0" tIns="0" rIns="0" bIns="0" anchor="t"/>
          <a:lstStyle/>
          <a:p>
            <a:pPr>
              <a:spcBef>
                <a:spcPts val="0"/>
              </a:spcBef>
              <a:spcAft>
                <a:spcPts val="0"/>
              </a:spcAft>
            </a:pPr>
            <a:r>
              <a:rPr lang="en-US" b="1" dirty="0" smtClean="0">
                <a:solidFill>
                  <a:schemeClr val="accent2">
                    <a:lumMod val="75000"/>
                  </a:schemeClr>
                </a:solidFill>
              </a:rPr>
              <a:t>Unknown Device</a:t>
            </a:r>
            <a:endParaRPr lang="en-US" b="1" dirty="0">
              <a:solidFill>
                <a:schemeClr val="accent2">
                  <a:lumMod val="75000"/>
                </a:schemeClr>
              </a:solidFill>
            </a:endParaRPr>
          </a:p>
        </p:txBody>
      </p:sp>
      <p:sp>
        <p:nvSpPr>
          <p:cNvPr id="6" name="Text Placeholder 2"/>
          <p:cNvSpPr>
            <a:spLocks noGrp="1"/>
          </p:cNvSpPr>
          <p:nvPr>
            <p:ph type="body" idx="1"/>
            <p:custDataLst>
              <p:tags r:id="rId4"/>
            </p:custDataLst>
          </p:nvPr>
        </p:nvSpPr>
        <p:spPr>
          <a:xfrm>
            <a:off x="392113" y="1714500"/>
            <a:ext cx="8359775" cy="4381500"/>
          </a:xfrm>
          <a:ln w="0"/>
          <a:effectLst/>
        </p:spPr>
        <p:txBody>
          <a:bodyPr wrap="square" lIns="0" tIns="0" rIns="0" bIns="0"/>
          <a:lstStyle/>
          <a:p>
            <a:pPr>
              <a:lnSpc>
                <a:spcPct val="100000"/>
              </a:lnSpc>
              <a:spcBef>
                <a:spcPts val="600"/>
              </a:spcBef>
            </a:pPr>
            <a:r>
              <a:rPr lang="en-US" dirty="0" smtClean="0"/>
              <a:t>Possible causes</a:t>
            </a:r>
          </a:p>
          <a:p>
            <a:pPr lvl="1">
              <a:lnSpc>
                <a:spcPct val="100000"/>
              </a:lnSpc>
              <a:spcBef>
                <a:spcPts val="600"/>
              </a:spcBef>
            </a:pPr>
            <a:r>
              <a:rPr lang="en-US" dirty="0" smtClean="0"/>
              <a:t>EEPROM cannot be read</a:t>
            </a:r>
          </a:p>
          <a:p>
            <a:pPr lvl="2">
              <a:lnSpc>
                <a:spcPct val="100000"/>
              </a:lnSpc>
              <a:spcBef>
                <a:spcPts val="600"/>
              </a:spcBef>
            </a:pPr>
            <a:r>
              <a:rPr lang="en-US" dirty="0" smtClean="0"/>
              <a:t>Make sure R412 SP1 is installed</a:t>
            </a:r>
          </a:p>
          <a:p>
            <a:pPr lvl="2">
              <a:lnSpc>
                <a:spcPct val="100000"/>
              </a:lnSpc>
              <a:spcBef>
                <a:spcPts val="600"/>
              </a:spcBef>
            </a:pPr>
            <a:r>
              <a:rPr lang="en-US" dirty="0" smtClean="0"/>
              <a:t>In case EEPROM of CBH cannot be read, </a:t>
            </a:r>
            <a:r>
              <a:rPr lang="en-US" dirty="0" err="1" smtClean="0"/>
              <a:t>unknown_device</a:t>
            </a:r>
            <a:r>
              <a:rPr lang="en-US" dirty="0" smtClean="0"/>
              <a:t> present at socket </a:t>
            </a:r>
            <a:r>
              <a:rPr lang="en-US" dirty="0" err="1" smtClean="0"/>
              <a:t>ConnBH</a:t>
            </a:r>
            <a:r>
              <a:rPr lang="en-US" dirty="0" smtClean="0"/>
              <a:t>, reboot host</a:t>
            </a:r>
          </a:p>
          <a:p>
            <a:pPr lvl="2">
              <a:lnSpc>
                <a:spcPct val="100000"/>
              </a:lnSpc>
              <a:spcBef>
                <a:spcPts val="600"/>
              </a:spcBef>
            </a:pPr>
            <a:r>
              <a:rPr lang="en-US" dirty="0" smtClean="0"/>
              <a:t>Reconnect coil if problem persists replace coil</a:t>
            </a:r>
          </a:p>
          <a:p>
            <a:pPr lvl="1">
              <a:lnSpc>
                <a:spcPct val="100000"/>
              </a:lnSpc>
              <a:spcBef>
                <a:spcPts val="600"/>
              </a:spcBef>
            </a:pPr>
            <a:endParaRPr lang="en-US" dirty="0" smtClean="0"/>
          </a:p>
          <a:p>
            <a:pPr lvl="1">
              <a:lnSpc>
                <a:spcPct val="100000"/>
              </a:lnSpc>
              <a:spcBef>
                <a:spcPts val="600"/>
              </a:spcBef>
            </a:pPr>
            <a:endParaRPr lang="en-US" dirty="0" smtClean="0"/>
          </a:p>
          <a:p>
            <a:pPr lvl="1">
              <a:lnSpc>
                <a:spcPct val="100000"/>
              </a:lnSpc>
              <a:spcBef>
                <a:spcPts val="600"/>
              </a:spcBef>
            </a:pPr>
            <a:r>
              <a:rPr lang="en-US" dirty="0" smtClean="0"/>
              <a:t>12 NC of coil or RXE is not supported</a:t>
            </a:r>
          </a:p>
          <a:p>
            <a:pPr lvl="2">
              <a:lnSpc>
                <a:spcPct val="100000"/>
              </a:lnSpc>
              <a:spcBef>
                <a:spcPts val="600"/>
              </a:spcBef>
            </a:pPr>
            <a:r>
              <a:rPr lang="en-US" dirty="0" smtClean="0"/>
              <a:t>This support does not support the connected coil</a:t>
            </a:r>
          </a:p>
          <a:p>
            <a:pPr lvl="2">
              <a:lnSpc>
                <a:spcPct val="100000"/>
              </a:lnSpc>
              <a:spcBef>
                <a:spcPts val="600"/>
              </a:spcBef>
            </a:pPr>
            <a:endParaRPr lang="en-US" dirty="0" smtClean="0"/>
          </a:p>
        </p:txBody>
      </p:sp>
      <p:graphicFrame>
        <p:nvGraphicFramePr>
          <p:cNvPr id="10" name="Object 9"/>
          <p:cNvGraphicFramePr>
            <a:graphicFrameLocks noChangeAspect="1"/>
          </p:cNvGraphicFramePr>
          <p:nvPr>
            <p:custDataLst>
              <p:tags r:id="rId5"/>
            </p:custDataLst>
          </p:nvPr>
        </p:nvGraphicFramePr>
        <p:xfrm>
          <a:off x="2285984" y="5357826"/>
          <a:ext cx="914400" cy="714375"/>
        </p:xfrm>
        <a:graphic>
          <a:graphicData uri="http://schemas.openxmlformats.org/presentationml/2006/ole">
            <mc:AlternateContent xmlns:mc="http://schemas.openxmlformats.org/markup-compatibility/2006">
              <mc:Choice xmlns:v="urn:schemas-microsoft-com:vml" Requires="v">
                <p:oleObj spid="_x0000_s6242" name="Package" showAsIcon="1" r:id="rId8" imgW="914400" imgH="714240" progId="Package">
                  <p:embed/>
                </p:oleObj>
              </mc:Choice>
              <mc:Fallback>
                <p:oleObj name="Package" showAsIcon="1" r:id="rId8" imgW="914400" imgH="714240" progId="Package">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5984" y="5357826"/>
                        <a:ext cx="9144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custDataLst>
              <p:tags r:id="rId6"/>
            </p:custDataLst>
          </p:nvPr>
        </p:nvGraphicFramePr>
        <p:xfrm>
          <a:off x="2143108" y="3714752"/>
          <a:ext cx="914400" cy="714375"/>
        </p:xfrm>
        <a:graphic>
          <a:graphicData uri="http://schemas.openxmlformats.org/presentationml/2006/ole">
            <mc:AlternateContent xmlns:mc="http://schemas.openxmlformats.org/markup-compatibility/2006">
              <mc:Choice xmlns:v="urn:schemas-microsoft-com:vml" Requires="v">
                <p:oleObj spid="_x0000_s6243" name="Package" showAsIcon="1" r:id="rId10" imgW="914400" imgH="714240" progId="Package">
                  <p:embed/>
                </p:oleObj>
              </mc:Choice>
              <mc:Fallback>
                <p:oleObj name="Package" showAsIcon="1" r:id="rId10" imgW="914400" imgH="714240" progId="Package">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3108" y="3714752"/>
                        <a:ext cx="9144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0"/>
          </p:nvPr>
        </p:nvSpPr>
        <p:spPr/>
        <p:txBody>
          <a:bodyPr/>
          <a:lstStyle/>
          <a:p>
            <a:fld id="{0B4E316A-D996-4C3A-9727-0F02F7692ADE}" type="slidenum">
              <a:rPr lang="" smtClean="0"/>
              <a:pPr/>
              <a:t>117</a:t>
            </a:fld>
            <a:endParaRPr lang=""/>
          </a:p>
        </p:txBody>
      </p:sp>
    </p:spTree>
    <p:custDataLst>
      <p:tags r:id="rId2"/>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b="1" dirty="0" smtClean="0">
                <a:solidFill>
                  <a:schemeClr val="accent2">
                    <a:lumMod val="75000"/>
                  </a:schemeClr>
                </a:solidFill>
              </a:rPr>
              <a:t>HW not detected</a:t>
            </a:r>
            <a:endParaRPr lang="en-US" b="1" dirty="0">
              <a:solidFill>
                <a:schemeClr val="accent2">
                  <a:lumMod val="75000"/>
                </a:schemeClr>
              </a:solidFill>
            </a:endParaRPr>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endParaRPr lang="en-US" sz="1200" dirty="0" smtClean="0"/>
          </a:p>
          <a:p>
            <a:endParaRPr lang="en-US" sz="1200" dirty="0" smtClean="0"/>
          </a:p>
          <a:p>
            <a:endParaRPr lang="en-US" sz="1200" dirty="0" smtClean="0"/>
          </a:p>
          <a:p>
            <a:pPr>
              <a:buNone/>
            </a:pPr>
            <a:endParaRPr lang="en-US" sz="1200" dirty="0" smtClean="0"/>
          </a:p>
          <a:p>
            <a:pPr>
              <a:buNone/>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a:p>
        </p:txBody>
      </p:sp>
      <p:sp>
        <p:nvSpPr>
          <p:cNvPr id="6" name="Text Placeholder 2"/>
          <p:cNvSpPr txBox="1">
            <a:spLocks/>
          </p:cNvSpPr>
          <p:nvPr>
            <p:custDataLst>
              <p:tags r:id="rId4"/>
            </p:custDataLst>
          </p:nvPr>
        </p:nvSpPr>
        <p:spPr bwMode="auto">
          <a:xfrm>
            <a:off x="392113" y="1714500"/>
            <a:ext cx="8359775" cy="43815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254000" marR="0" lvl="0" indent="-254000" algn="l" defTabSz="914400" rtl="0" eaLnBrk="0" fontAlgn="base" latinLnBrk="0" hangingPunct="0">
              <a:lnSpc>
                <a:spcPct val="100000"/>
              </a:lnSpc>
              <a:spcBef>
                <a:spcPts val="600"/>
              </a:spcBef>
              <a:spcAft>
                <a:spcPct val="0"/>
              </a:spcAft>
              <a:buClrTx/>
              <a:buSzPct val="100000"/>
              <a:buFontTx/>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mn-cs"/>
              </a:rPr>
              <a:t>Possible causes:</a:t>
            </a:r>
          </a:p>
          <a:p>
            <a:pPr marL="711200" marR="0" lvl="1" indent="-254000" algn="l" defTabSz="914400" rtl="0" eaLnBrk="0" fontAlgn="base" latinLnBrk="0" hangingPunct="0">
              <a:lnSpc>
                <a:spcPct val="100000"/>
              </a:lnSpc>
              <a:spcBef>
                <a:spcPts val="600"/>
              </a:spcBef>
              <a:spcAft>
                <a:spcPct val="0"/>
              </a:spcAft>
              <a:buClrTx/>
              <a:buSzPct val="100000"/>
              <a:buFontTx/>
              <a:buChar char="–"/>
              <a:tabLst/>
              <a:defRPr/>
            </a:pPr>
            <a:r>
              <a:rPr kumimoji="0" lang="en-US" sz="2000" b="0" i="0" u="none" strike="noStrike" kern="0" cap="none" spc="0" normalizeH="0" baseline="0" noProof="0" dirty="0" smtClean="0">
                <a:ln>
                  <a:noFill/>
                </a:ln>
                <a:solidFill>
                  <a:srgbClr val="000000"/>
                </a:solidFill>
                <a:effectLst/>
                <a:uLnTx/>
                <a:uFillTx/>
                <a:latin typeface="Arial"/>
              </a:rPr>
              <a:t>EEPROM of CBH cannot be read (SBM, PSU and PC missing)</a:t>
            </a:r>
          </a:p>
          <a:p>
            <a:pPr marL="711200" marR="0" lvl="1" indent="-254000" algn="l" defTabSz="914400" rtl="0" eaLnBrk="0" fontAlgn="base" latinLnBrk="0" hangingPunct="0">
              <a:lnSpc>
                <a:spcPct val="100000"/>
              </a:lnSpc>
              <a:spcBef>
                <a:spcPts val="600"/>
              </a:spcBef>
              <a:spcAft>
                <a:spcPct val="0"/>
              </a:spcAft>
              <a:buClrTx/>
              <a:buSzPct val="100000"/>
              <a:buFontTx/>
              <a:buChar char="–"/>
              <a:tabLst/>
              <a:defRPr/>
            </a:pPr>
            <a:r>
              <a:rPr lang="en-US" kern="0" dirty="0" smtClean="0">
                <a:latin typeface="Arial"/>
              </a:rPr>
              <a:t>CBH board not present defective (SBM, PSU and PC missing)</a:t>
            </a:r>
            <a:endParaRPr kumimoji="0" lang="en-US" sz="2000" b="0" i="0" u="none" strike="noStrike" kern="0" cap="none" spc="0" normalizeH="0" baseline="0" noProof="0" dirty="0" smtClean="0">
              <a:ln>
                <a:noFill/>
              </a:ln>
              <a:solidFill>
                <a:srgbClr val="000000"/>
              </a:solidFill>
              <a:effectLst/>
              <a:uLnTx/>
              <a:uFillTx/>
              <a:latin typeface="Arial"/>
            </a:endParaRPr>
          </a:p>
          <a:p>
            <a:pPr marL="711200" marR="0" lvl="1" indent="-254000" algn="l" defTabSz="914400" rtl="0" eaLnBrk="0" fontAlgn="base" latinLnBrk="0" hangingPunct="0">
              <a:lnSpc>
                <a:spcPct val="100000"/>
              </a:lnSpc>
              <a:spcBef>
                <a:spcPts val="600"/>
              </a:spcBef>
              <a:spcAft>
                <a:spcPct val="0"/>
              </a:spcAft>
              <a:buClrTx/>
              <a:buSzPct val="100000"/>
              <a:buFontTx/>
              <a:buChar char="–"/>
              <a:tabLst/>
              <a:defRPr/>
            </a:pPr>
            <a:r>
              <a:rPr lang="en-US" kern="0" dirty="0" smtClean="0">
                <a:latin typeface="Arial"/>
              </a:rPr>
              <a:t>SBM not connected (SBM, PSU and PC missing)</a:t>
            </a:r>
          </a:p>
          <a:p>
            <a:pPr marL="711200" marR="0" lvl="1" indent="-254000" algn="l" defTabSz="914400" rtl="0" eaLnBrk="0" fontAlgn="base" latinLnBrk="0" hangingPunct="0">
              <a:lnSpc>
                <a:spcPct val="100000"/>
              </a:lnSpc>
              <a:spcBef>
                <a:spcPts val="600"/>
              </a:spcBef>
              <a:spcAft>
                <a:spcPct val="0"/>
              </a:spcAft>
              <a:buClrTx/>
              <a:buSzPct val="100000"/>
              <a:buFontTx/>
              <a:buChar char="–"/>
              <a:tabLst/>
              <a:defRPr/>
            </a:pPr>
            <a:r>
              <a:rPr kumimoji="0" lang="en-US" sz="2000" b="0" i="0" u="none" strike="noStrike" kern="0" cap="none" spc="0" normalizeH="0" baseline="0" noProof="0" dirty="0" smtClean="0">
                <a:ln>
                  <a:noFill/>
                </a:ln>
                <a:solidFill>
                  <a:srgbClr val="000000"/>
                </a:solidFill>
                <a:effectLst/>
                <a:uLnTx/>
                <a:uFillTx/>
                <a:latin typeface="Arial"/>
              </a:rPr>
              <a:t>PSU not connected (PSU missing)</a:t>
            </a:r>
          </a:p>
          <a:p>
            <a:pPr marL="711200" marR="0" lvl="1" indent="-254000" algn="l" defTabSz="914400" rtl="0" eaLnBrk="0" fontAlgn="base" latinLnBrk="0" hangingPunct="0">
              <a:lnSpc>
                <a:spcPct val="100000"/>
              </a:lnSpc>
              <a:spcBef>
                <a:spcPts val="600"/>
              </a:spcBef>
              <a:spcAft>
                <a:spcPct val="0"/>
              </a:spcAft>
              <a:buClrTx/>
              <a:buSzPct val="100000"/>
              <a:buFontTx/>
              <a:buChar char="–"/>
              <a:tabLst/>
              <a:defRPr/>
            </a:pPr>
            <a:r>
              <a:rPr lang="en-US" kern="0" noProof="0" dirty="0" smtClean="0">
                <a:latin typeface="Arial"/>
              </a:rPr>
              <a:t>Malfunctioning coil present (PC missing)</a:t>
            </a:r>
          </a:p>
          <a:p>
            <a:pPr marL="711200" marR="0" lvl="1" indent="-254000" algn="l" defTabSz="914400" rtl="0" eaLnBrk="0" fontAlgn="base" latinLnBrk="0" hangingPunct="0">
              <a:lnSpc>
                <a:spcPct val="100000"/>
              </a:lnSpc>
              <a:spcBef>
                <a:spcPts val="600"/>
              </a:spcBef>
              <a:spcAft>
                <a:spcPct val="0"/>
              </a:spcAft>
              <a:buClrTx/>
              <a:buSzPct val="100000"/>
              <a:buFontTx/>
              <a:buChar char="–"/>
              <a:tabLst/>
              <a:defRPr/>
            </a:pPr>
            <a:r>
              <a:rPr kumimoji="0" lang="en-US" sz="2000" b="0" i="0" u="none" strike="noStrike" kern="0" cap="none" spc="0" normalizeH="0" baseline="0" noProof="0" dirty="0" smtClean="0">
                <a:ln>
                  <a:noFill/>
                </a:ln>
                <a:solidFill>
                  <a:srgbClr val="000000"/>
                </a:solidFill>
                <a:effectLst/>
                <a:uLnTx/>
                <a:uFillTx/>
                <a:latin typeface="Arial"/>
              </a:rPr>
              <a:t>PC not</a:t>
            </a:r>
            <a:r>
              <a:rPr kumimoji="0" lang="en-US" sz="2000" b="0" i="0" u="none" strike="noStrike" kern="0" cap="none" spc="0" normalizeH="0" noProof="0" dirty="0" smtClean="0">
                <a:ln>
                  <a:noFill/>
                </a:ln>
                <a:solidFill>
                  <a:srgbClr val="000000"/>
                </a:solidFill>
                <a:effectLst/>
                <a:uLnTx/>
                <a:uFillTx/>
                <a:latin typeface="Arial"/>
              </a:rPr>
              <a:t> Connected (PC missing)</a:t>
            </a:r>
            <a:endParaRPr kumimoji="0" lang="en-US" sz="2000" b="0" i="0" u="none" strike="noStrike" kern="0" cap="none" spc="0" normalizeH="0" baseline="0" noProof="0" dirty="0" smtClean="0">
              <a:ln>
                <a:noFill/>
              </a:ln>
              <a:solidFill>
                <a:srgbClr val="000000"/>
              </a:solidFill>
              <a:effectLst/>
              <a:uLnTx/>
              <a:uFillTx/>
              <a:latin typeface="Arial"/>
            </a:endParaRPr>
          </a:p>
        </p:txBody>
      </p:sp>
      <p:sp>
        <p:nvSpPr>
          <p:cNvPr id="7" name="Slide Number Placeholder 6"/>
          <p:cNvSpPr>
            <a:spLocks noGrp="1"/>
          </p:cNvSpPr>
          <p:nvPr>
            <p:ph type="sldNum" sz="quarter" idx="10"/>
          </p:nvPr>
        </p:nvSpPr>
        <p:spPr/>
        <p:txBody>
          <a:bodyPr/>
          <a:lstStyle/>
          <a:p>
            <a:fld id="{0B4E316A-D996-4C3A-9727-0F02F7692ADE}" type="slidenum">
              <a:rPr lang="" smtClean="0"/>
              <a:pPr/>
              <a:t>118</a:t>
            </a:fld>
            <a:endParaRPr lang=""/>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b="1" dirty="0" smtClean="0">
                <a:solidFill>
                  <a:schemeClr val="accent2">
                    <a:lumMod val="75000"/>
                  </a:schemeClr>
                </a:solidFill>
              </a:rPr>
              <a:t>Dynamic Errors</a:t>
            </a:r>
            <a:endParaRPr lang="en-US" dirty="0">
              <a:solidFill>
                <a:srgbClr val="FFFFFF"/>
              </a:solidFill>
            </a:endParaRPr>
          </a:p>
        </p:txBody>
      </p:sp>
      <p:sp>
        <p:nvSpPr>
          <p:cNvPr id="6" name="Text Placeholder 4"/>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dirty="0"/>
              <a:t>Go to the time stamp in the </a:t>
            </a:r>
            <a:r>
              <a:rPr lang="en-US" dirty="0" err="1"/>
              <a:t>logfile</a:t>
            </a:r>
            <a:r>
              <a:rPr lang="en-US" dirty="0"/>
              <a:t> and find the look for </a:t>
            </a:r>
            <a:r>
              <a:rPr lang="en-US" b="1" dirty="0"/>
              <a:t>'Coil failure at' </a:t>
            </a:r>
            <a:r>
              <a:rPr lang="en-US" dirty="0"/>
              <a:t>or </a:t>
            </a:r>
            <a:r>
              <a:rPr lang="en-US" b="1" dirty="0"/>
              <a:t>'Device failure at'</a:t>
            </a:r>
            <a:r>
              <a:rPr lang="en-US" dirty="0"/>
              <a:t>.</a:t>
            </a:r>
          </a:p>
          <a:p>
            <a:r>
              <a:rPr lang="en-US" dirty="0"/>
              <a:t>Scroll a bit upwards and look for '</a:t>
            </a:r>
            <a:r>
              <a:rPr lang="en-US" b="1" dirty="0" err="1"/>
              <a:t>HandleNetworkAttention</a:t>
            </a:r>
            <a:r>
              <a:rPr lang="en-US" dirty="0"/>
              <a:t>'.</a:t>
            </a:r>
          </a:p>
          <a:p>
            <a:r>
              <a:rPr lang="en-US" dirty="0"/>
              <a:t>What log string is visible just after the string: '</a:t>
            </a:r>
            <a:r>
              <a:rPr lang="en-US" b="1" dirty="0" err="1"/>
              <a:t>HandleNetworkAttention</a:t>
            </a:r>
            <a:r>
              <a:rPr lang="en-US" dirty="0"/>
              <a:t>'? </a:t>
            </a:r>
          </a:p>
          <a:p>
            <a:r>
              <a:rPr lang="en-US" dirty="0"/>
              <a:t>Only look at the messages that follow after: ‘</a:t>
            </a:r>
            <a:r>
              <a:rPr lang="en-US" dirty="0" err="1"/>
              <a:t>DeviceServer</a:t>
            </a:r>
            <a:r>
              <a:rPr lang="en-US" dirty="0"/>
              <a:t>::Attention/Error found’, the other messages are collateral damage (and do not indicate the root cause).</a:t>
            </a:r>
          </a:p>
          <a:p>
            <a:r>
              <a:rPr lang="en-US" dirty="0"/>
              <a:t>Choose from (see next page):</a:t>
            </a:r>
          </a:p>
          <a:p>
            <a:pPr lvl="1"/>
            <a:r>
              <a:rPr lang="en-US" dirty="0"/>
              <a:t>Log string '</a:t>
            </a:r>
            <a:r>
              <a:rPr lang="en-US" dirty="0" err="1"/>
              <a:t>LinkFailedError</a:t>
            </a:r>
            <a:r>
              <a:rPr lang="en-US" dirty="0"/>
              <a:t>:' 3.2.1</a:t>
            </a:r>
            <a:endParaRPr lang="en-US" sz="2800" dirty="0"/>
          </a:p>
          <a:p>
            <a:pPr lvl="1"/>
            <a:r>
              <a:rPr lang="en-US" dirty="0"/>
              <a:t>Log string '</a:t>
            </a:r>
            <a:r>
              <a:rPr lang="en-US" dirty="0" err="1"/>
              <a:t>ValBeforeEos</a:t>
            </a:r>
            <a:r>
              <a:rPr lang="en-US" dirty="0"/>
              <a:t>' 3.2.2</a:t>
            </a:r>
            <a:endParaRPr lang="en-US" sz="2800" dirty="0"/>
          </a:p>
          <a:p>
            <a:pPr lvl="1"/>
            <a:r>
              <a:rPr lang="en-US" dirty="0"/>
              <a:t>Log string 'InterAck1Hmissed' 3.2.3</a:t>
            </a:r>
            <a:endParaRPr lang="en-US" sz="2800" dirty="0"/>
          </a:p>
          <a:p>
            <a:pPr lvl="1"/>
            <a:r>
              <a:rPr lang="en-US" dirty="0"/>
              <a:t>Other log string 3.2.4</a:t>
            </a:r>
          </a:p>
          <a:p>
            <a:pPr lvl="1"/>
            <a:endParaRPr lang="en-US" dirty="0"/>
          </a:p>
        </p:txBody>
      </p:sp>
      <p:sp>
        <p:nvSpPr>
          <p:cNvPr id="5" name="Slide Number Placeholder 4"/>
          <p:cNvSpPr>
            <a:spLocks noGrp="1"/>
          </p:cNvSpPr>
          <p:nvPr>
            <p:ph type="sldNum" sz="quarter" idx="10"/>
          </p:nvPr>
        </p:nvSpPr>
        <p:spPr/>
        <p:txBody>
          <a:bodyPr/>
          <a:lstStyle/>
          <a:p>
            <a:fld id="{0B4E316A-D996-4C3A-9727-0F02F7692ADE}" type="slidenum">
              <a:rPr lang="" smtClean="0"/>
              <a:pPr/>
              <a:t>119</a:t>
            </a:fld>
            <a:endParaRPr lang=""/>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err="1" smtClean="0"/>
              <a:t>Foldover</a:t>
            </a:r>
            <a:endParaRPr lang="en-US" dirty="0"/>
          </a:p>
        </p:txBody>
      </p:sp>
      <p:sp>
        <p:nvSpPr>
          <p:cNvPr id="6" name="Content Placeholder 2"/>
          <p:cNvSpPr>
            <a:spLocks noGrp="1"/>
          </p:cNvSpPr>
          <p:nvPr>
            <p:ph idx="1"/>
            <p:custDataLst>
              <p:tags r:id="rId3"/>
            </p:custDataLst>
          </p:nvPr>
        </p:nvSpPr>
        <p:spPr>
          <a:xfrm>
            <a:off x="392113" y="1691463"/>
            <a:ext cx="8359775" cy="4381500"/>
          </a:xfrm>
          <a:ln w="0"/>
          <a:effectLst/>
        </p:spPr>
        <p:txBody>
          <a:bodyPr wrap="square" lIns="0" tIns="0" rIns="0" bIns="0"/>
          <a:lstStyle/>
          <a:p>
            <a:pPr>
              <a:spcBef>
                <a:spcPts val="0"/>
              </a:spcBef>
              <a:spcAft>
                <a:spcPts val="0"/>
              </a:spcAft>
              <a:buNone/>
            </a:pPr>
            <a:r>
              <a:rPr lang="en-US" dirty="0" smtClean="0"/>
              <a:t>Foldover in Slice Direction (3D)</a:t>
            </a:r>
          </a:p>
          <a:p>
            <a:pPr>
              <a:spcBef>
                <a:spcPts val="0"/>
              </a:spcBef>
              <a:spcAft>
                <a:spcPts val="0"/>
              </a:spcAft>
              <a:buNone/>
            </a:pPr>
            <a:endParaRPr lang="en-US" sz="2400" dirty="0" smtClean="0"/>
          </a:p>
          <a:p>
            <a:pPr marL="256032" indent="-256032">
              <a:spcBef>
                <a:spcPts val="0"/>
              </a:spcBef>
              <a:spcAft>
                <a:spcPts val="0"/>
              </a:spcAft>
            </a:pPr>
            <a:r>
              <a:rPr lang="en-US" dirty="0" smtClean="0">
                <a:solidFill>
                  <a:schemeClr val="tx1"/>
                </a:solidFill>
                <a:latin typeface="Arial" pitchFamily="34" charset="0"/>
                <a:cs typeface="Arial" pitchFamily="34" charset="0"/>
              </a:rPr>
              <a:t>With SENSE…</a:t>
            </a:r>
          </a:p>
          <a:p>
            <a:pPr marL="256032" indent="-256032">
              <a:spcBef>
                <a:spcPts val="0"/>
              </a:spcBef>
              <a:spcAft>
                <a:spcPts val="0"/>
              </a:spcAft>
            </a:pPr>
            <a:endParaRPr lang="en-US" dirty="0">
              <a:solidFill>
                <a:schemeClr val="tx1"/>
              </a:solidFill>
              <a:latin typeface="Arial" pitchFamily="34" charset="0"/>
              <a:cs typeface="Arial" pitchFamily="34" charset="0"/>
            </a:endParaRPr>
          </a:p>
          <a:p>
            <a:pPr marL="256032" indent="-256032">
              <a:spcBef>
                <a:spcPts val="0"/>
              </a:spcBef>
              <a:spcAft>
                <a:spcPts val="0"/>
              </a:spcAft>
            </a:pPr>
            <a:r>
              <a:rPr lang="en-US" dirty="0" err="1" smtClean="0">
                <a:solidFill>
                  <a:schemeClr val="tx1"/>
                </a:solidFill>
                <a:latin typeface="Arial" pitchFamily="34" charset="0"/>
                <a:cs typeface="Arial" pitchFamily="34" charset="0"/>
              </a:rPr>
              <a:t>Foldover</a:t>
            </a:r>
            <a:r>
              <a:rPr lang="en-US" dirty="0" smtClean="0">
                <a:solidFill>
                  <a:schemeClr val="tx1"/>
                </a:solidFill>
                <a:latin typeface="Arial" pitchFamily="34" charset="0"/>
                <a:cs typeface="Arial" pitchFamily="34" charset="0"/>
              </a:rPr>
              <a:t> in center of image</a:t>
            </a:r>
          </a:p>
          <a:p>
            <a:pPr marL="256032" indent="-256032">
              <a:spcBef>
                <a:spcPts val="0"/>
              </a:spcBef>
              <a:spcAft>
                <a:spcPts val="0"/>
              </a:spcAft>
            </a:pPr>
            <a:endParaRPr lang="en-US" dirty="0">
              <a:solidFill>
                <a:schemeClr val="tx1"/>
              </a:solidFill>
              <a:latin typeface="Arial" pitchFamily="34" charset="0"/>
              <a:cs typeface="Arial" pitchFamily="34" charset="0"/>
            </a:endParaRPr>
          </a:p>
          <a:p>
            <a:pPr marL="256032" indent="-256032">
              <a:spcBef>
                <a:spcPts val="0"/>
              </a:spcBef>
              <a:spcAft>
                <a:spcPts val="0"/>
              </a:spcAft>
            </a:pPr>
            <a:r>
              <a:rPr lang="en-US" dirty="0" smtClean="0">
                <a:solidFill>
                  <a:schemeClr val="tx1"/>
                </a:solidFill>
                <a:latin typeface="Arial" pitchFamily="34" charset="0"/>
                <a:cs typeface="Arial" pitchFamily="34" charset="0"/>
              </a:rPr>
              <a:t>Can be seen if SENSE factor </a:t>
            </a:r>
          </a:p>
          <a:p>
            <a:pPr marL="256032" indent="-256032">
              <a:spcBef>
                <a:spcPts val="0"/>
              </a:spcBef>
              <a:spcAft>
                <a:spcPts val="0"/>
              </a:spcAft>
              <a:buNone/>
            </a:pPr>
            <a:r>
              <a:rPr lang="en-US" dirty="0" smtClean="0">
                <a:solidFill>
                  <a:schemeClr val="tx1"/>
                </a:solidFill>
                <a:latin typeface="Arial" pitchFamily="34" charset="0"/>
                <a:cs typeface="Arial" pitchFamily="34" charset="0"/>
              </a:rPr>
              <a:t>     or oversample factor </a:t>
            </a:r>
          </a:p>
          <a:p>
            <a:pPr>
              <a:spcBef>
                <a:spcPts val="0"/>
              </a:spcBef>
              <a:spcAft>
                <a:spcPts val="0"/>
              </a:spcAft>
              <a:buNone/>
            </a:pPr>
            <a:endParaRPr lang="en-US" dirty="0"/>
          </a:p>
          <a:p>
            <a:pPr>
              <a:spcBef>
                <a:spcPts val="0"/>
              </a:spcBef>
              <a:spcAft>
                <a:spcPts val="0"/>
              </a:spcAft>
              <a:buNone/>
            </a:pPr>
            <a:r>
              <a:rPr lang="en-US" dirty="0" smtClean="0"/>
              <a:t>Both methods to reduce scan time</a:t>
            </a:r>
            <a:endParaRPr lang="en-US" dirty="0"/>
          </a:p>
        </p:txBody>
      </p:sp>
      <p:pic>
        <p:nvPicPr>
          <p:cNvPr id="7" name="Picture 3" descr="brain_sag_foldover"/>
          <p:cNvPicPr>
            <a:picLocks noChangeAspect="1" noChangeArrowheads="1"/>
          </p:cNvPicPr>
          <p:nvPr>
            <p:custDataLst>
              <p:tags r:id="rId4"/>
            </p:custDataLst>
          </p:nvPr>
        </p:nvPicPr>
        <p:blipFill>
          <a:blip r:embed="rId8" cstate="print"/>
          <a:srcRect/>
          <a:stretch>
            <a:fillRect/>
          </a:stretch>
        </p:blipFill>
        <p:spPr bwMode="auto">
          <a:xfrm>
            <a:off x="4572000" y="1676400"/>
            <a:ext cx="4191000" cy="3871242"/>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cxnSp>
        <p:nvCxnSpPr>
          <p:cNvPr id="4" name="Straight Arrow Connector 3"/>
          <p:cNvCxnSpPr/>
          <p:nvPr>
            <p:custDataLst>
              <p:tags r:id="rId5"/>
            </p:custDataLst>
          </p:nvPr>
        </p:nvCxnSpPr>
        <p:spPr bwMode="auto">
          <a:xfrm flipV="1">
            <a:off x="4114800" y="3613299"/>
            <a:ext cx="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custDataLst>
              <p:tags r:id="rId6"/>
            </p:custDataLst>
          </p:nvPr>
        </p:nvCxnSpPr>
        <p:spPr bwMode="auto">
          <a:xfrm>
            <a:off x="3200400" y="3949700"/>
            <a:ext cx="0" cy="317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Slide Number Placeholder 7"/>
          <p:cNvSpPr>
            <a:spLocks noGrp="1"/>
          </p:cNvSpPr>
          <p:nvPr>
            <p:ph type="sldNum" sz="quarter" idx="10"/>
          </p:nvPr>
        </p:nvSpPr>
        <p:spPr/>
        <p:txBody>
          <a:bodyPr/>
          <a:lstStyle/>
          <a:p>
            <a:fld id="{405B044B-C5B2-466D-9976-EFD4ECA532C5}" type="slidenum">
              <a:rPr lang="" smtClean="0"/>
              <a:pPr/>
              <a:t>12</a:t>
            </a:fld>
            <a:endParaRPr lang=""/>
          </a:p>
        </p:txBody>
      </p:sp>
    </p:spTree>
    <p:custDataLst>
      <p:tags r:id="rId1"/>
    </p:custDataLst>
    <p:extLst>
      <p:ext uri="{BB962C8B-B14F-4D97-AF65-F5344CB8AC3E}">
        <p14:creationId xmlns:p14="http://schemas.microsoft.com/office/powerpoint/2010/main" val="15455140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p:cNvPicPr>
            <a:picLocks/>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8" name="TextBox 7"/>
          <p:cNvSpPr txBox="1">
            <a:spLocks/>
          </p:cNvSpPr>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r>
              <a:rPr lang="en-US" sz="1000" smtClean="0">
                <a:latin typeface="CST Gill Sans"/>
              </a:rPr>
              <a:t>Confidential</a:t>
            </a:r>
            <a:endParaRPr lang="en-US" sz="1000">
              <a:latin typeface="CST Gill Sans"/>
            </a:endParaRPr>
          </a:p>
        </p:txBody>
      </p:sp>
      <p:sp>
        <p:nvSpPr>
          <p:cNvPr id="7" name="TextBox 6"/>
          <p:cNvSpPr txBox="1">
            <a:spLocks/>
          </p:cNvSpPr>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lang="nl-NL" sz="800" smtClean="0">
                <a:latin typeface="CST Gill Sans"/>
              </a:rPr>
              <a:t>F Kunst, Week 21 2013</a:t>
            </a:r>
            <a:endParaRPr lang="en-US" sz="800">
              <a:latin typeface="CST Gill Sans"/>
            </a:endParaRPr>
          </a:p>
        </p:txBody>
      </p:sp>
      <p:sp>
        <p:nvSpPr>
          <p:cNvPr id="2" name="Title 1"/>
          <p:cNvSpPr>
            <a:spLocks noGrp="1"/>
          </p:cNvSpPr>
          <p:nvPr>
            <p:ph type="title"/>
            <p:custDataLst>
              <p:tags r:id="rId6"/>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latin typeface="CST Gill Sans"/>
              </a:rPr>
              <a:t>Possible log strings</a:t>
            </a:r>
            <a:endParaRPr lang="en-US" dirty="0">
              <a:latin typeface="CST Gill Sans"/>
            </a:endParaRPr>
          </a:p>
        </p:txBody>
      </p:sp>
      <p:sp>
        <p:nvSpPr>
          <p:cNvPr id="3" name="Text Placeholder 2"/>
          <p:cNvSpPr>
            <a:spLocks noGrp="1"/>
          </p:cNvSpPr>
          <p:nvPr>
            <p:ph type="body" idx="1"/>
            <p:custDataLst>
              <p:tags r:id="rId7"/>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b="1" dirty="0" smtClean="0"/>
              <a:t>3.2.1 Log string ‘</a:t>
            </a:r>
            <a:r>
              <a:rPr lang="en-US" b="1" dirty="0" err="1" smtClean="0"/>
              <a:t>LinkFailedError</a:t>
            </a:r>
            <a:r>
              <a:rPr lang="en-US" b="1" dirty="0" smtClean="0"/>
              <a:t>’</a:t>
            </a:r>
          </a:p>
          <a:p>
            <a:pPr lvl="1"/>
            <a:r>
              <a:rPr lang="en-US" sz="1200" dirty="0"/>
              <a:t>Disconnect error, something was disconnected during the scan. Inspect fibers.</a:t>
            </a:r>
          </a:p>
          <a:p>
            <a:pPr lvl="1"/>
            <a:r>
              <a:rPr lang="en-US" sz="1200" dirty="0"/>
              <a:t>Use Q_CM logging to detect what was connected before at the connector</a:t>
            </a:r>
            <a:r>
              <a:rPr lang="en-US" sz="1200" dirty="0" smtClean="0"/>
              <a:t>.</a:t>
            </a:r>
          </a:p>
          <a:p>
            <a:pPr lvl="1"/>
            <a:r>
              <a:rPr lang="en-US" sz="1200" dirty="0" smtClean="0"/>
              <a:t>Check log messages on noise values (too low or too high)</a:t>
            </a:r>
            <a:endParaRPr lang="en-US" sz="1200" dirty="0"/>
          </a:p>
          <a:p>
            <a:r>
              <a:rPr lang="en-US" b="1" dirty="0" smtClean="0"/>
              <a:t>3.2.2 Log string ‘</a:t>
            </a:r>
            <a:r>
              <a:rPr lang="en-US" b="1" dirty="0" err="1" smtClean="0"/>
              <a:t>ValBeforeEOS</a:t>
            </a:r>
            <a:r>
              <a:rPr lang="en-US" b="1" dirty="0" smtClean="0"/>
              <a:t>’</a:t>
            </a:r>
          </a:p>
          <a:p>
            <a:pPr lvl="1"/>
            <a:r>
              <a:rPr lang="en-US" sz="1200" dirty="0" smtClean="0"/>
              <a:t>The software has detected that the control data did not reach the coil on time. This causes a scan abort.</a:t>
            </a:r>
          </a:p>
          <a:p>
            <a:pPr lvl="1"/>
            <a:r>
              <a:rPr lang="en-US" sz="1200" dirty="0">
                <a:latin typeface="Calibri"/>
                <a:ea typeface="Calibri"/>
                <a:cs typeface="Times New Roman"/>
              </a:rPr>
              <a:t>Can indicate a bad link, inspect link errors using the </a:t>
            </a:r>
            <a:r>
              <a:rPr lang="en-US" sz="1200" dirty="0" err="1">
                <a:latin typeface="Calibri"/>
                <a:ea typeface="Calibri"/>
                <a:cs typeface="Times New Roman"/>
              </a:rPr>
              <a:t>dstream</a:t>
            </a:r>
            <a:r>
              <a:rPr lang="en-US" sz="1200" dirty="0">
                <a:latin typeface="Calibri"/>
                <a:ea typeface="Calibri"/>
                <a:cs typeface="Times New Roman"/>
              </a:rPr>
              <a:t> </a:t>
            </a:r>
            <a:r>
              <a:rPr lang="en-US" sz="1200" dirty="0" smtClean="0">
                <a:latin typeface="Calibri"/>
                <a:ea typeface="Calibri"/>
                <a:cs typeface="Times New Roman"/>
              </a:rPr>
              <a:t>monitor</a:t>
            </a:r>
            <a:endParaRPr lang="en-US" sz="1200" b="1" dirty="0" smtClean="0"/>
          </a:p>
          <a:p>
            <a:r>
              <a:rPr lang="en-US" b="1" dirty="0" smtClean="0"/>
              <a:t>3.2.3 </a:t>
            </a:r>
            <a:r>
              <a:rPr lang="en-US" b="1" dirty="0"/>
              <a:t>Log string 'InterAck1Hmissed'</a:t>
            </a:r>
            <a:endParaRPr lang="en-US" dirty="0"/>
          </a:p>
          <a:p>
            <a:pPr lvl="1"/>
            <a:r>
              <a:rPr lang="en-US" sz="1200" dirty="0"/>
              <a:t>The coil did not detune when requested. This caused an interlock</a:t>
            </a:r>
            <a:r>
              <a:rPr lang="en-US" sz="1200" dirty="0" smtClean="0"/>
              <a:t>.</a:t>
            </a:r>
          </a:p>
          <a:p>
            <a:pPr lvl="1"/>
            <a:r>
              <a:rPr lang="en-US" sz="1200" dirty="0"/>
              <a:t>If this error only occurs with this coil, than exchange RF coil</a:t>
            </a:r>
          </a:p>
          <a:p>
            <a:pPr lvl="1"/>
            <a:r>
              <a:rPr lang="en-US" sz="1200" dirty="0"/>
              <a:t>If this error occurs with all RF coils connected to d-Stream, than exchange d-Stream</a:t>
            </a:r>
          </a:p>
          <a:p>
            <a:pPr lvl="1"/>
            <a:r>
              <a:rPr lang="en-US" sz="1200" dirty="0"/>
              <a:t>If this error occurs with all RF coils (ACI and DCI), than exchange </a:t>
            </a:r>
            <a:r>
              <a:rPr lang="en-US" sz="1200" dirty="0" smtClean="0"/>
              <a:t>PSU</a:t>
            </a:r>
            <a:endParaRPr lang="en-US" sz="1200" dirty="0"/>
          </a:p>
          <a:p>
            <a:r>
              <a:rPr lang="en-US" b="1" dirty="0" smtClean="0"/>
              <a:t>3.2.4 Other Log string</a:t>
            </a:r>
            <a:endParaRPr lang="en-US" dirty="0"/>
          </a:p>
          <a:p>
            <a:pPr lvl="1"/>
            <a:r>
              <a:rPr lang="en-US" sz="1200" dirty="0" smtClean="0"/>
              <a:t>This </a:t>
            </a:r>
            <a:r>
              <a:rPr lang="en-US" sz="1200" dirty="0"/>
              <a:t>is an unknown problem. All known problems are covered in this document, but in this case, you </a:t>
            </a:r>
            <a:r>
              <a:rPr lang="en-US" sz="1200" dirty="0" smtClean="0"/>
              <a:t>have encountered </a:t>
            </a:r>
            <a:r>
              <a:rPr lang="en-US" sz="1200" dirty="0"/>
              <a:t>an unknown error </a:t>
            </a:r>
            <a:r>
              <a:rPr lang="en-US" sz="1200" dirty="0" smtClean="0"/>
              <a:t>situation. Please </a:t>
            </a:r>
            <a:r>
              <a:rPr lang="en-US" sz="1200" dirty="0"/>
              <a:t>escalate to the next support level and supply feedback on this </a:t>
            </a:r>
            <a:r>
              <a:rPr lang="en-US" sz="1200" dirty="0" smtClean="0"/>
              <a:t>document. Make </a:t>
            </a:r>
            <a:r>
              <a:rPr lang="en-US" sz="1200" dirty="0"/>
              <a:t>sure to send the log file to the next support level as well.</a:t>
            </a:r>
          </a:p>
        </p:txBody>
      </p:sp>
      <p:sp>
        <p:nvSpPr>
          <p:cNvPr id="6" name="Slide Number Placeholder 5"/>
          <p:cNvSpPr>
            <a:spLocks noGrp="1"/>
          </p:cNvSpPr>
          <p:nvPr>
            <p:ph type="sldNum" sz="quarter" idx="10"/>
          </p:nvPr>
        </p:nvSpPr>
        <p:spPr/>
        <p:txBody>
          <a:bodyPr/>
          <a:lstStyle/>
          <a:p>
            <a:fld id="{0B4E316A-D996-4C3A-9727-0F02F7692ADE}" type="slidenum">
              <a:rPr lang="" smtClean="0"/>
              <a:pPr/>
              <a:t>120</a:t>
            </a:fld>
            <a:endParaRPr lang=""/>
          </a:p>
        </p:txBody>
      </p:sp>
    </p:spTree>
    <p:custDataLst>
      <p:tags r:id="rId1"/>
    </p:custDataLst>
    <p:extLst>
      <p:ext uri="{BB962C8B-B14F-4D97-AF65-F5344CB8AC3E}">
        <p14:creationId xmlns:p14="http://schemas.microsoft.com/office/powerpoint/2010/main" val="83963455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6" name="Picture 5"/>
          <p:cNvPicPr>
            <a:picLocks/>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a:spLocks/>
          </p:cNvSpPr>
          <p:nvPr>
            <p:custDataLst>
              <p:tags r:id="rId4"/>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r>
              <a:rPr lang="en-US" sz="1000" smtClean="0">
                <a:latin typeface="CST Gill Sans"/>
              </a:rPr>
              <a:t>Confidential</a:t>
            </a:r>
            <a:endParaRPr lang="en-US" sz="1000">
              <a:latin typeface="CST Gill Sans"/>
            </a:endParaRPr>
          </a:p>
        </p:txBody>
      </p:sp>
      <p:sp>
        <p:nvSpPr>
          <p:cNvPr id="4" name="TextBox 3"/>
          <p:cNvSpPr txBox="1">
            <a:spLocks/>
          </p:cNvSpPr>
          <p:nvPr>
            <p:custDataLst>
              <p:tags r:id="rId5"/>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lang="nl-NL" sz="800" smtClean="0">
                <a:latin typeface="CST Gill Sans"/>
              </a:rPr>
              <a:t>F Kunst, Week 21 2013</a:t>
            </a:r>
            <a:endParaRPr lang="en-US" sz="800">
              <a:latin typeface="CST Gill Sans"/>
            </a:endParaRPr>
          </a:p>
        </p:txBody>
      </p:sp>
      <p:sp>
        <p:nvSpPr>
          <p:cNvPr id="2" name="Title 1"/>
          <p:cNvSpPr>
            <a:spLocks noGrp="1"/>
          </p:cNvSpPr>
          <p:nvPr>
            <p:ph type="title"/>
            <p:custDataLst>
              <p:tags r:id="rId6"/>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latin typeface="CST Gill Sans"/>
              </a:rPr>
              <a:t>Site readiness ?</a:t>
            </a:r>
            <a:endParaRPr lang="en-US" dirty="0">
              <a:latin typeface="CST Gill Sans"/>
            </a:endParaRPr>
          </a:p>
        </p:txBody>
      </p:sp>
      <p:pic>
        <p:nvPicPr>
          <p:cNvPr id="11" name="Picture 10"/>
          <p:cNvPicPr>
            <a:picLocks noChangeAspect="1"/>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3393397" y="2204864"/>
            <a:ext cx="5724128" cy="4293096"/>
          </a:xfrm>
          <a:prstGeom prst="rect">
            <a:avLst/>
          </a:prstGeom>
        </p:spPr>
      </p:pic>
      <p:pic>
        <p:nvPicPr>
          <p:cNvPr id="12" name="Picture 11"/>
          <p:cNvPicPr>
            <a:picLocks noChangeAspect="1"/>
          </p:cNvPicPr>
          <p:nvPr>
            <p:custDataLst>
              <p:tags r:id="rId8"/>
            </p:custDataLst>
          </p:nvPr>
        </p:nvPicPr>
        <p:blipFill>
          <a:blip r:embed="rId13" cstate="print">
            <a:extLst>
              <a:ext uri="{28A0092B-C50C-407E-A947-70E740481C1C}">
                <a14:useLocalDpi xmlns:a14="http://schemas.microsoft.com/office/drawing/2010/main" val="0"/>
              </a:ext>
            </a:extLst>
          </a:blip>
          <a:stretch>
            <a:fillRect/>
          </a:stretch>
        </p:blipFill>
        <p:spPr>
          <a:xfrm>
            <a:off x="35496" y="1484784"/>
            <a:ext cx="3219822" cy="4293096"/>
          </a:xfrm>
          <a:prstGeom prst="rect">
            <a:avLst/>
          </a:prstGeom>
        </p:spPr>
      </p:pic>
      <p:sp>
        <p:nvSpPr>
          <p:cNvPr id="9" name="Slide Number Placeholder 8"/>
          <p:cNvSpPr>
            <a:spLocks noGrp="1"/>
          </p:cNvSpPr>
          <p:nvPr>
            <p:ph type="sldNum" sz="quarter" idx="10"/>
          </p:nvPr>
        </p:nvSpPr>
        <p:spPr/>
        <p:txBody>
          <a:bodyPr/>
          <a:lstStyle/>
          <a:p>
            <a:fld id="{0B4E316A-D996-4C3A-9727-0F02F7692ADE}" type="slidenum">
              <a:rPr lang="" smtClean="0"/>
              <a:pPr/>
              <a:t>121</a:t>
            </a:fld>
            <a:endParaRPr lang=""/>
          </a:p>
        </p:txBody>
      </p:sp>
    </p:spTree>
    <p:custDataLst>
      <p:tags r:id="rId1"/>
    </p:custDataLst>
    <p:extLst>
      <p:ext uri="{BB962C8B-B14F-4D97-AF65-F5344CB8AC3E}">
        <p14:creationId xmlns:p14="http://schemas.microsoft.com/office/powerpoint/2010/main" val="9238384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Check site readiness 1</a:t>
            </a:r>
            <a:endParaRPr lang="en-US" dirty="0"/>
          </a:p>
        </p:txBody>
      </p:sp>
      <p:sp>
        <p:nvSpPr>
          <p:cNvPr id="3" name="Text Placeholder 2"/>
          <p:cNvSpPr>
            <a:spLocks noGrp="1"/>
          </p:cNvSpPr>
          <p:nvPr>
            <p:ph type="body" idx="1"/>
            <p:custDataLst>
              <p:tags r:id="rId3"/>
            </p:custDataLst>
          </p:nvPr>
        </p:nvSpPr>
        <p:spPr>
          <a:xfrm>
            <a:off x="179513" y="1196752"/>
            <a:ext cx="8964487" cy="5328592"/>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sz="1600" dirty="0" smtClean="0"/>
              <a:t>Magnet shielding installed, if required</a:t>
            </a:r>
          </a:p>
          <a:p>
            <a:r>
              <a:rPr lang="en-US" sz="1600" dirty="0" smtClean="0"/>
              <a:t>Chiller installed, recommended to test capacity with artificial load (to check specs)</a:t>
            </a:r>
          </a:p>
          <a:p>
            <a:r>
              <a:rPr lang="en-US" sz="1600" dirty="0" smtClean="0"/>
              <a:t>External venting pipe installed until feed-through (check drains and final escape opening)</a:t>
            </a:r>
          </a:p>
          <a:p>
            <a:r>
              <a:rPr lang="en-US" sz="1600" dirty="0" err="1" smtClean="0"/>
              <a:t>Arma</a:t>
            </a:r>
            <a:r>
              <a:rPr lang="en-US" sz="1600" dirty="0" smtClean="0"/>
              <a:t>-flex (6cm) present to insulate vent pipe inside and outside RF room?</a:t>
            </a:r>
          </a:p>
          <a:p>
            <a:r>
              <a:rPr lang="en-US" sz="1600" dirty="0" smtClean="0"/>
              <a:t>Air-co installed and operational in operator room, exam room and technical room (check humidity control and temp control)</a:t>
            </a:r>
          </a:p>
          <a:p>
            <a:pPr lvl="1"/>
            <a:r>
              <a:rPr lang="en-US" sz="1600" dirty="0" smtClean="0"/>
              <a:t>Humidity low: humidifier installed</a:t>
            </a:r>
          </a:p>
          <a:p>
            <a:pPr lvl="1"/>
            <a:r>
              <a:rPr lang="en-US" sz="1600" dirty="0" smtClean="0"/>
              <a:t>Humidity high: electric grid installed to remove humidity</a:t>
            </a:r>
          </a:p>
          <a:p>
            <a:r>
              <a:rPr lang="en-US" sz="1600" dirty="0" smtClean="0"/>
              <a:t>Technical room finished with dual cable trays, hospital mains and water connections</a:t>
            </a:r>
          </a:p>
          <a:p>
            <a:r>
              <a:rPr lang="en-US" sz="1600" dirty="0" smtClean="0"/>
              <a:t>SACU (hospital fan) and Patient Ventilation provisions are present </a:t>
            </a:r>
          </a:p>
          <a:p>
            <a:r>
              <a:rPr lang="en-US" sz="1600" dirty="0" smtClean="0"/>
              <a:t>Hospital mains with 3 phase, neutral and earth (400 or 480 V +/- 10%)</a:t>
            </a:r>
          </a:p>
          <a:p>
            <a:r>
              <a:rPr lang="en-US" sz="1600" dirty="0" smtClean="0"/>
              <a:t>System UPS or Automatic Voltage Regulator or Power stabilizer used</a:t>
            </a:r>
          </a:p>
          <a:p>
            <a:r>
              <a:rPr lang="en-US" sz="1600" dirty="0" smtClean="0"/>
              <a:t>LAN connections available Operator room (MR host + workstation(s) and service/applications PC) and PRS connection prepared</a:t>
            </a:r>
          </a:p>
          <a:p>
            <a:r>
              <a:rPr lang="en-US" sz="1600" dirty="0" smtClean="0"/>
              <a:t>Cable duct present in operator room</a:t>
            </a:r>
          </a:p>
          <a:p>
            <a:r>
              <a:rPr lang="en-US" sz="1600" dirty="0" smtClean="0"/>
              <a:t>Check position of ERDU buttons (are they in a safe place and not too low or high?)</a:t>
            </a:r>
          </a:p>
          <a:p>
            <a:r>
              <a:rPr lang="en-US" sz="1600" dirty="0" smtClean="0"/>
              <a:t>No construction work or final painting in operator room nor technical room (debris and dust are no good for high tech equipment).</a:t>
            </a:r>
          </a:p>
          <a:p>
            <a:pPr marL="0" indent="0">
              <a:buNone/>
            </a:pPr>
            <a:endParaRPr lang="en-US" sz="1600" dirty="0"/>
          </a:p>
        </p:txBody>
      </p:sp>
      <p:sp>
        <p:nvSpPr>
          <p:cNvPr id="6" name="Slide Number Placeholder 5"/>
          <p:cNvSpPr>
            <a:spLocks noGrp="1"/>
          </p:cNvSpPr>
          <p:nvPr>
            <p:ph type="sldNum" sz="quarter" idx="10"/>
          </p:nvPr>
        </p:nvSpPr>
        <p:spPr/>
        <p:txBody>
          <a:bodyPr/>
          <a:lstStyle/>
          <a:p>
            <a:fld id="{0B4E316A-D996-4C3A-9727-0F02F7692ADE}" type="slidenum">
              <a:rPr lang="" smtClean="0"/>
              <a:pPr/>
              <a:t>122</a:t>
            </a:fld>
            <a:endParaRPr lang=""/>
          </a:p>
        </p:txBody>
      </p:sp>
    </p:spTree>
    <p:custDataLst>
      <p:tags r:id="rId1"/>
    </p:custDataLst>
    <p:extLst>
      <p:ext uri="{BB962C8B-B14F-4D97-AF65-F5344CB8AC3E}">
        <p14:creationId xmlns:p14="http://schemas.microsoft.com/office/powerpoint/2010/main" val="20426240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Check site readiness 2</a:t>
            </a:r>
            <a:endParaRPr lang="en-US" dirty="0"/>
          </a:p>
        </p:txBody>
      </p:sp>
      <p:sp>
        <p:nvSpPr>
          <p:cNvPr id="3" name="Text Placeholder 2"/>
          <p:cNvSpPr>
            <a:spLocks noGrp="1"/>
          </p:cNvSpPr>
          <p:nvPr>
            <p:ph type="body" idx="1"/>
            <p:custDataLst>
              <p:tags r:id="rId3"/>
            </p:custDataLst>
          </p:nvPr>
        </p:nvSpPr>
        <p:spPr>
          <a:xfrm>
            <a:off x="0" y="1196752"/>
            <a:ext cx="9143999" cy="5256584"/>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RF room finished for 95%:</a:t>
            </a:r>
          </a:p>
          <a:p>
            <a:pPr lvl="1"/>
            <a:r>
              <a:rPr lang="en-US" sz="1600" dirty="0"/>
              <a:t>recommended incl. floor and false ceiling, only with transport opening waiting for magnet</a:t>
            </a:r>
          </a:p>
          <a:p>
            <a:pPr lvl="1"/>
            <a:r>
              <a:rPr lang="en-US" sz="1600" dirty="0" smtClean="0"/>
              <a:t>Cable trays, 2 parts of aluminum (no wood!), present min. 3.5 meter for cable over-length</a:t>
            </a:r>
          </a:p>
          <a:p>
            <a:pPr lvl="1"/>
            <a:r>
              <a:rPr lang="en-US" sz="1600" dirty="0" smtClean="0"/>
              <a:t>Magnet and patient support foot prints available?</a:t>
            </a:r>
          </a:p>
          <a:p>
            <a:pPr lvl="1"/>
            <a:r>
              <a:rPr lang="en-US" sz="1600" dirty="0" smtClean="0"/>
              <a:t>Number of RF feed-through (SFB, SACU, </a:t>
            </a:r>
            <a:r>
              <a:rPr lang="en-US" sz="1600" dirty="0" err="1" smtClean="0"/>
              <a:t>Airco</a:t>
            </a:r>
            <a:r>
              <a:rPr lang="en-US" sz="1600" dirty="0" smtClean="0"/>
              <a:t>, waveguides) according to site drawings?</a:t>
            </a:r>
          </a:p>
          <a:p>
            <a:pPr lvl="1"/>
            <a:r>
              <a:rPr lang="en-US" sz="1600" dirty="0" smtClean="0"/>
              <a:t>SFB feed-through has at least 6mm thick frame for fixation?</a:t>
            </a:r>
          </a:p>
          <a:p>
            <a:pPr lvl="1"/>
            <a:r>
              <a:rPr lang="en-US" sz="1600" dirty="0" smtClean="0"/>
              <a:t>Check on presence of overpressure grid</a:t>
            </a:r>
          </a:p>
          <a:p>
            <a:pPr lvl="1"/>
            <a:r>
              <a:rPr lang="en-US" sz="1600" dirty="0" smtClean="0"/>
              <a:t>Check floor flatness of RF room</a:t>
            </a:r>
          </a:p>
          <a:p>
            <a:pPr lvl="1"/>
            <a:r>
              <a:rPr lang="en-US" sz="1600" dirty="0" smtClean="0"/>
              <a:t>RF filters used to enter room with mains and lighting connections?</a:t>
            </a:r>
          </a:p>
          <a:p>
            <a:pPr lvl="1"/>
            <a:r>
              <a:rPr lang="en-US" sz="1600" dirty="0" smtClean="0"/>
              <a:t>Plastic hospital gas connections lines enter room via additional wave guides</a:t>
            </a:r>
          </a:p>
          <a:p>
            <a:pPr lvl="1"/>
            <a:r>
              <a:rPr lang="en-US" sz="1600" dirty="0" smtClean="0"/>
              <a:t>RF door opens towards outside and has an RF door switch connection</a:t>
            </a:r>
          </a:p>
          <a:p>
            <a:pPr lvl="1"/>
            <a:r>
              <a:rPr lang="en-US" sz="1600" dirty="0" smtClean="0"/>
              <a:t>No power supplies inside RF room (even if they claim that they are MR compatible)</a:t>
            </a:r>
          </a:p>
          <a:p>
            <a:pPr lvl="1"/>
            <a:r>
              <a:rPr lang="en-US" sz="1600" dirty="0" smtClean="0"/>
              <a:t>Check used lighting inside exam room (no energy saving fluorescent lamps)</a:t>
            </a:r>
          </a:p>
          <a:p>
            <a:pPr lvl="1"/>
            <a:r>
              <a:rPr lang="en-US" sz="1600" dirty="0" smtClean="0"/>
              <a:t>RF cage must have 1 good quality earth point which must be connected to the SFB earth point which has a connection to the GMDU</a:t>
            </a:r>
          </a:p>
          <a:p>
            <a:pPr lvl="1"/>
            <a:r>
              <a:rPr lang="en-US" sz="1600" dirty="0" smtClean="0"/>
              <a:t>Service opening + service light + service mains connection</a:t>
            </a:r>
          </a:p>
          <a:p>
            <a:pPr lvl="1"/>
            <a:r>
              <a:rPr lang="en-US" sz="1600" dirty="0" smtClean="0"/>
              <a:t>Final RF attenuation test must be done in presence of Philips employee and results must be files in system record</a:t>
            </a:r>
          </a:p>
        </p:txBody>
      </p:sp>
      <p:sp>
        <p:nvSpPr>
          <p:cNvPr id="6" name="Slide Number Placeholder 5"/>
          <p:cNvSpPr>
            <a:spLocks noGrp="1"/>
          </p:cNvSpPr>
          <p:nvPr>
            <p:ph type="sldNum" sz="quarter" idx="10"/>
          </p:nvPr>
        </p:nvSpPr>
        <p:spPr/>
        <p:txBody>
          <a:bodyPr/>
          <a:lstStyle/>
          <a:p>
            <a:fld id="{0B4E316A-D996-4C3A-9727-0F02F7692ADE}" type="slidenum">
              <a:rPr lang="" smtClean="0"/>
              <a:pPr/>
              <a:t>123</a:t>
            </a:fld>
            <a:endParaRPr lang=""/>
          </a:p>
        </p:txBody>
      </p:sp>
    </p:spTree>
    <p:custDataLst>
      <p:tags r:id="rId1"/>
    </p:custDataLst>
    <p:extLst>
      <p:ext uri="{BB962C8B-B14F-4D97-AF65-F5344CB8AC3E}">
        <p14:creationId xmlns:p14="http://schemas.microsoft.com/office/powerpoint/2010/main" val="32117869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err="1" smtClean="0"/>
              <a:t>Ingenia</a:t>
            </a:r>
            <a:r>
              <a:rPr lang="en-US" dirty="0" smtClean="0"/>
              <a:t> installation</a:t>
            </a:r>
            <a:endParaRPr lang="en-US" dirty="0"/>
          </a:p>
        </p:txBody>
      </p:sp>
      <p:pic>
        <p:nvPicPr>
          <p:cNvPr id="4" name="Picture 3"/>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1619672" y="1556792"/>
            <a:ext cx="5532107" cy="4149080"/>
          </a:xfrm>
          <a:prstGeom prst="rect">
            <a:avLst/>
          </a:prstGeom>
        </p:spPr>
      </p:pic>
      <p:sp>
        <p:nvSpPr>
          <p:cNvPr id="6" name="Slide Number Placeholder 5"/>
          <p:cNvSpPr>
            <a:spLocks noGrp="1"/>
          </p:cNvSpPr>
          <p:nvPr>
            <p:ph type="sldNum" sz="quarter" idx="10"/>
          </p:nvPr>
        </p:nvSpPr>
        <p:spPr/>
        <p:txBody>
          <a:bodyPr/>
          <a:lstStyle/>
          <a:p>
            <a:fld id="{0B4E316A-D996-4C3A-9727-0F02F7692ADE}" type="slidenum">
              <a:rPr lang="" smtClean="0"/>
              <a:pPr/>
              <a:t>124</a:t>
            </a:fld>
            <a:endParaRPr lang=""/>
          </a:p>
        </p:txBody>
      </p:sp>
    </p:spTree>
    <p:custDataLst>
      <p:tags r:id="rId1"/>
    </p:custDataLst>
    <p:extLst>
      <p:ext uri="{BB962C8B-B14F-4D97-AF65-F5344CB8AC3E}">
        <p14:creationId xmlns:p14="http://schemas.microsoft.com/office/powerpoint/2010/main" val="28658284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Installation part 1 – </a:t>
            </a:r>
            <a:r>
              <a:rPr lang="en-US" dirty="0" err="1" smtClean="0"/>
              <a:t>Gailing</a:t>
            </a:r>
            <a:r>
              <a:rPr lang="en-US" dirty="0" smtClean="0"/>
              <a:t>/GMED</a:t>
            </a:r>
            <a:endParaRPr lang="en-US" dirty="0"/>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2905732745"/>
              </p:ext>
            </p:extLst>
          </p:nvPr>
        </p:nvGraphicFramePr>
        <p:xfrm>
          <a:off x="792482" y="1773237"/>
          <a:ext cx="7559037" cy="4264025"/>
        </p:xfrm>
        <a:graphic>
          <a:graphicData uri="http://schemas.openxmlformats.org/drawingml/2006/table">
            <a:tbl>
              <a:tblPr firstRow="1" firstCol="1" bandRow="1">
                <a:tableStyleId>{5C22544A-7EE6-4342-B048-85BDC9FD1C3A}</a:tableStyleId>
              </a:tblPr>
              <a:tblGrid>
                <a:gridCol w="1835865"/>
                <a:gridCol w="2267788"/>
                <a:gridCol w="431923"/>
                <a:gridCol w="431923"/>
                <a:gridCol w="431923"/>
                <a:gridCol w="431923"/>
                <a:gridCol w="431923"/>
                <a:gridCol w="431923"/>
                <a:gridCol w="431923"/>
                <a:gridCol w="431923"/>
              </a:tblGrid>
              <a:tr h="360045">
                <a:tc gridSpan="10">
                  <a:txBody>
                    <a:bodyPr/>
                    <a:lstStyle/>
                    <a:p>
                      <a:pPr marL="0" marR="0">
                        <a:spcBef>
                          <a:spcPts val="0"/>
                        </a:spcBef>
                        <a:spcAft>
                          <a:spcPts val="0"/>
                        </a:spcAft>
                      </a:pPr>
                      <a:r>
                        <a:rPr lang="en-GB" sz="1400" dirty="0">
                          <a:effectLst/>
                        </a:rPr>
                        <a:t>04:     Installation schedule (typical)</a:t>
                      </a:r>
                      <a:endParaRPr lang="en-US" sz="1100" dirty="0">
                        <a:effectLst/>
                        <a:latin typeface="Calibri"/>
                        <a:ea typeface="Calibri"/>
                      </a:endParaRPr>
                    </a:p>
                  </a:txBody>
                  <a:tcPr marL="45085" marR="450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8450">
                <a:tc>
                  <a:txBody>
                    <a:bodyPr/>
                    <a:lstStyle/>
                    <a:p>
                      <a:pPr marL="0" marR="0">
                        <a:spcBef>
                          <a:spcPts val="600"/>
                        </a:spcBef>
                        <a:spcAft>
                          <a:spcPts val="300"/>
                        </a:spcAft>
                      </a:pPr>
                      <a:r>
                        <a:rPr lang="en-GB" sz="1100" dirty="0">
                          <a:effectLst/>
                        </a:rPr>
                        <a:t>Activity</a:t>
                      </a:r>
                      <a:endParaRPr lang="en-US" sz="1100" dirty="0">
                        <a:effectLst/>
                        <a:latin typeface="Calibri"/>
                        <a:ea typeface="Calibri"/>
                      </a:endParaRPr>
                    </a:p>
                  </a:txBody>
                  <a:tcPr marL="45085" marR="45085" marT="0" marB="0"/>
                </a:tc>
                <a:tc>
                  <a:txBody>
                    <a:bodyPr/>
                    <a:lstStyle/>
                    <a:p>
                      <a:pPr marL="0" marR="0" algn="ctr">
                        <a:spcBef>
                          <a:spcPts val="600"/>
                        </a:spcBef>
                        <a:spcAft>
                          <a:spcPts val="300"/>
                        </a:spcAft>
                      </a:pPr>
                      <a:r>
                        <a:rPr lang="en-GB" sz="1100" dirty="0">
                          <a:effectLst/>
                        </a:rPr>
                        <a:t>Site readiness</a:t>
                      </a:r>
                      <a:endParaRPr lang="en-US" sz="1100" dirty="0">
                        <a:effectLst/>
                      </a:endParaRPr>
                    </a:p>
                    <a:p>
                      <a:pPr marL="0" marR="0" algn="ctr">
                        <a:spcBef>
                          <a:spcPts val="600"/>
                        </a:spcBef>
                        <a:spcAft>
                          <a:spcPts val="300"/>
                        </a:spcAft>
                      </a:pPr>
                      <a:r>
                        <a:rPr lang="en-GB" sz="1100" dirty="0">
                          <a:solidFill>
                            <a:srgbClr val="FF0000"/>
                          </a:solidFill>
                          <a:effectLst/>
                        </a:rPr>
                        <a:t>(pre-requisites)</a:t>
                      </a:r>
                      <a:endParaRPr lang="en-US" sz="1100" dirty="0">
                        <a:solidFill>
                          <a:srgbClr val="FF0000"/>
                        </a:solidFill>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 </a:t>
                      </a:r>
                      <a:endParaRPr lang="en-US" sz="1100">
                        <a:effectLst/>
                      </a:endParaRPr>
                    </a:p>
                    <a:p>
                      <a:pPr marL="0" marR="0" algn="ctr">
                        <a:spcBef>
                          <a:spcPts val="600"/>
                        </a:spcBef>
                        <a:spcAft>
                          <a:spcPts val="300"/>
                        </a:spcAft>
                      </a:pPr>
                      <a:r>
                        <a:rPr lang="en-GB" sz="1100">
                          <a:effectLst/>
                        </a:rPr>
                        <a:t>1</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a:t>
                      </a:r>
                      <a:endParaRPr lang="en-US" sz="1100">
                        <a:effectLst/>
                      </a:endParaRPr>
                    </a:p>
                    <a:p>
                      <a:pPr marL="0" marR="0" algn="ctr">
                        <a:spcBef>
                          <a:spcPts val="600"/>
                        </a:spcBef>
                        <a:spcAft>
                          <a:spcPts val="300"/>
                        </a:spcAft>
                      </a:pPr>
                      <a:r>
                        <a:rPr lang="en-GB" sz="1100">
                          <a:effectLst/>
                        </a:rPr>
                        <a:t>2</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 </a:t>
                      </a:r>
                      <a:endParaRPr lang="en-US" sz="1100">
                        <a:effectLst/>
                      </a:endParaRPr>
                    </a:p>
                    <a:p>
                      <a:pPr marL="0" marR="0" algn="ctr">
                        <a:spcBef>
                          <a:spcPts val="600"/>
                        </a:spcBef>
                        <a:spcAft>
                          <a:spcPts val="300"/>
                        </a:spcAft>
                      </a:pPr>
                      <a:r>
                        <a:rPr lang="en-GB" sz="1100">
                          <a:effectLst/>
                        </a:rPr>
                        <a:t>3</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 </a:t>
                      </a:r>
                      <a:endParaRPr lang="en-US" sz="1100">
                        <a:effectLst/>
                      </a:endParaRPr>
                    </a:p>
                    <a:p>
                      <a:pPr marL="0" marR="0" algn="ctr">
                        <a:spcBef>
                          <a:spcPts val="600"/>
                        </a:spcBef>
                        <a:spcAft>
                          <a:spcPts val="300"/>
                        </a:spcAft>
                      </a:pPr>
                      <a:r>
                        <a:rPr lang="en-GB" sz="1100">
                          <a:effectLst/>
                        </a:rPr>
                        <a:t>4</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a:t>
                      </a:r>
                      <a:endParaRPr lang="en-US" sz="1100">
                        <a:effectLst/>
                      </a:endParaRPr>
                    </a:p>
                    <a:p>
                      <a:pPr marL="0" marR="0" algn="ctr">
                        <a:spcBef>
                          <a:spcPts val="600"/>
                        </a:spcBef>
                        <a:spcAft>
                          <a:spcPts val="300"/>
                        </a:spcAft>
                      </a:pPr>
                      <a:r>
                        <a:rPr lang="en-GB" sz="1100">
                          <a:effectLst/>
                        </a:rPr>
                        <a:t>5</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a:t>
                      </a:r>
                      <a:endParaRPr lang="en-US" sz="1100">
                        <a:effectLst/>
                      </a:endParaRPr>
                    </a:p>
                    <a:p>
                      <a:pPr marL="0" marR="0" algn="ctr">
                        <a:spcBef>
                          <a:spcPts val="600"/>
                        </a:spcBef>
                        <a:spcAft>
                          <a:spcPts val="300"/>
                        </a:spcAft>
                      </a:pPr>
                      <a:r>
                        <a:rPr lang="en-GB" sz="1100">
                          <a:effectLst/>
                        </a:rPr>
                        <a:t>6</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a:t>
                      </a:r>
                      <a:endParaRPr lang="en-US" sz="1100">
                        <a:effectLst/>
                      </a:endParaRPr>
                    </a:p>
                    <a:p>
                      <a:pPr marL="0" marR="0" algn="ctr">
                        <a:spcBef>
                          <a:spcPts val="600"/>
                        </a:spcBef>
                        <a:spcAft>
                          <a:spcPts val="300"/>
                        </a:spcAft>
                      </a:pPr>
                      <a:r>
                        <a:rPr lang="en-GB" sz="1100">
                          <a:effectLst/>
                        </a:rPr>
                        <a:t>7</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Day</a:t>
                      </a:r>
                      <a:endParaRPr lang="en-US" sz="1100">
                        <a:effectLst/>
                      </a:endParaRPr>
                    </a:p>
                    <a:p>
                      <a:pPr marL="0" marR="0" algn="ctr">
                        <a:spcBef>
                          <a:spcPts val="600"/>
                        </a:spcBef>
                        <a:spcAft>
                          <a:spcPts val="300"/>
                        </a:spcAft>
                      </a:pPr>
                      <a:r>
                        <a:rPr lang="en-GB" sz="1100">
                          <a:effectLst/>
                        </a:rPr>
                        <a:t>8</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Inside rigging system</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dirty="0">
                          <a:solidFill>
                            <a:srgbClr val="FF0000"/>
                          </a:solidFill>
                          <a:effectLst/>
                        </a:rPr>
                        <a:t>Rigging path clear!</a:t>
                      </a:r>
                      <a:endParaRPr lang="en-US" sz="1100" dirty="0">
                        <a:solidFill>
                          <a:srgbClr val="FF0000"/>
                        </a:solidFill>
                        <a:effectLst/>
                      </a:endParaRPr>
                    </a:p>
                    <a:p>
                      <a:pPr marL="0" marR="0" algn="ctr">
                        <a:spcBef>
                          <a:spcPts val="600"/>
                        </a:spcBef>
                        <a:spcAft>
                          <a:spcPts val="300"/>
                        </a:spcAft>
                      </a:pPr>
                      <a:r>
                        <a:rPr lang="en-GB" sz="1100" dirty="0">
                          <a:solidFill>
                            <a:srgbClr val="FF0000"/>
                          </a:solidFill>
                          <a:effectLst/>
                        </a:rPr>
                        <a:t>Water available!</a:t>
                      </a:r>
                      <a:endParaRPr lang="en-US" sz="1100" dirty="0">
                        <a:solidFill>
                          <a:srgbClr val="FF0000"/>
                        </a:solidFill>
                        <a:effectLst/>
                      </a:endParaRPr>
                    </a:p>
                    <a:p>
                      <a:pPr marL="0" marR="0" algn="ctr">
                        <a:spcBef>
                          <a:spcPts val="600"/>
                        </a:spcBef>
                        <a:spcAft>
                          <a:spcPts val="300"/>
                        </a:spcAft>
                      </a:pPr>
                      <a:r>
                        <a:rPr lang="en-GB" sz="1100" dirty="0">
                          <a:solidFill>
                            <a:srgbClr val="FF0000"/>
                          </a:solidFill>
                          <a:effectLst/>
                        </a:rPr>
                        <a:t>Electricity available!</a:t>
                      </a:r>
                      <a:endParaRPr lang="en-US" sz="1100" dirty="0">
                        <a:solidFill>
                          <a:srgbClr val="FF0000"/>
                        </a:solidFill>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LCC filled &amp; Operational</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dirty="0">
                          <a:solidFill>
                            <a:srgbClr val="FF0000"/>
                          </a:solidFill>
                          <a:effectLst/>
                        </a:rPr>
                        <a:t>RF cage closed!</a:t>
                      </a:r>
                      <a:endParaRPr lang="en-US" sz="1100" dirty="0">
                        <a:solidFill>
                          <a:srgbClr val="FF0000"/>
                        </a:solidFill>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dirty="0">
                          <a:effectLst/>
                        </a:rPr>
                        <a:t>Magnet cryogenic running</a:t>
                      </a:r>
                      <a:endParaRPr lang="en-US" sz="1100" dirty="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Cabinets, SFB, Table</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Cabling</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Ramping</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dirty="0">
                          <a:effectLst/>
                        </a:rPr>
                        <a:t> </a:t>
                      </a:r>
                      <a:endParaRPr lang="en-US" sz="1100" dirty="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Shimming</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Power Up</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Calibration</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X</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r>
              <a:tr h="298450">
                <a:tc>
                  <a:txBody>
                    <a:bodyPr/>
                    <a:lstStyle/>
                    <a:p>
                      <a:pPr marL="0" marR="0">
                        <a:spcBef>
                          <a:spcPts val="600"/>
                        </a:spcBef>
                        <a:spcAft>
                          <a:spcPts val="300"/>
                        </a:spcAft>
                      </a:pPr>
                      <a:r>
                        <a:rPr lang="en-GB" sz="1100">
                          <a:effectLst/>
                        </a:rPr>
                        <a:t>IATD-1 sign off</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a:effectLst/>
                        </a:rPr>
                        <a:t> </a:t>
                      </a:r>
                      <a:endParaRPr lang="en-US" sz="1100">
                        <a:effectLst/>
                        <a:latin typeface="Calibri"/>
                        <a:ea typeface="Calibri"/>
                      </a:endParaRPr>
                    </a:p>
                  </a:txBody>
                  <a:tcPr marL="45085" marR="45085" marT="0" marB="0"/>
                </a:tc>
                <a:tc>
                  <a:txBody>
                    <a:bodyPr/>
                    <a:lstStyle/>
                    <a:p>
                      <a:pPr marL="0" marR="0" algn="ctr">
                        <a:spcBef>
                          <a:spcPts val="600"/>
                        </a:spcBef>
                        <a:spcAft>
                          <a:spcPts val="300"/>
                        </a:spcAft>
                      </a:pPr>
                      <a:r>
                        <a:rPr lang="en-GB" sz="1100" dirty="0">
                          <a:effectLst/>
                        </a:rPr>
                        <a:t>X</a:t>
                      </a:r>
                      <a:endParaRPr lang="en-US" sz="1100" dirty="0">
                        <a:effectLst/>
                        <a:latin typeface="Calibri"/>
                        <a:ea typeface="Calibri"/>
                      </a:endParaRPr>
                    </a:p>
                  </a:txBody>
                  <a:tcPr marL="45085" marR="45085" marT="0" marB="0"/>
                </a:tc>
              </a:tr>
            </a:tbl>
          </a:graphicData>
        </a:graphic>
      </p:graphicFrame>
      <p:sp>
        <p:nvSpPr>
          <p:cNvPr id="6" name="Slide Number Placeholder 5"/>
          <p:cNvSpPr>
            <a:spLocks noGrp="1"/>
          </p:cNvSpPr>
          <p:nvPr>
            <p:ph type="sldNum" sz="quarter" idx="10"/>
          </p:nvPr>
        </p:nvSpPr>
        <p:spPr/>
        <p:txBody>
          <a:bodyPr/>
          <a:lstStyle/>
          <a:p>
            <a:fld id="{0B4E316A-D996-4C3A-9727-0F02F7692ADE}" type="slidenum">
              <a:rPr lang="" smtClean="0"/>
              <a:pPr/>
              <a:t>125</a:t>
            </a:fld>
            <a:endParaRPr lang=""/>
          </a:p>
        </p:txBody>
      </p:sp>
    </p:spTree>
    <p:custDataLst>
      <p:tags r:id="rId1"/>
    </p:custDataLst>
    <p:extLst>
      <p:ext uri="{BB962C8B-B14F-4D97-AF65-F5344CB8AC3E}">
        <p14:creationId xmlns:p14="http://schemas.microsoft.com/office/powerpoint/2010/main" val="27258895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Installation part 2 – Philips FSE</a:t>
            </a:r>
            <a:endParaRPr lang="en-US" dirty="0"/>
          </a:p>
        </p:txBody>
      </p:sp>
      <p:sp>
        <p:nvSpPr>
          <p:cNvPr id="3" name="Text Placeholder 2"/>
          <p:cNvSpPr>
            <a:spLocks noGrp="1"/>
          </p:cNvSpPr>
          <p:nvPr>
            <p:ph type="body" idx="1"/>
            <p:custDataLst>
              <p:tags r:id="rId3"/>
            </p:custDataLst>
          </p:nvPr>
        </p:nvSpPr>
        <p:spPr>
          <a:xfrm>
            <a:off x="392113" y="1484784"/>
            <a:ext cx="8359775" cy="4896544"/>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sz="1600" dirty="0" smtClean="0"/>
              <a:t>Checking IATD1 and signing for acceptance together with GMED. Check on completeness and correctness of document. Data and signatures must be all in 1 document which can be electronically filled in or scanned.</a:t>
            </a:r>
          </a:p>
          <a:p>
            <a:r>
              <a:rPr lang="en-US" sz="1600" dirty="0" smtClean="0"/>
              <a:t>System calibrations/verifications</a:t>
            </a:r>
          </a:p>
          <a:p>
            <a:r>
              <a:rPr lang="en-US" sz="1600" dirty="0" smtClean="0"/>
              <a:t>Safety tests</a:t>
            </a:r>
          </a:p>
          <a:p>
            <a:r>
              <a:rPr lang="en-US" sz="1600" dirty="0" smtClean="0"/>
              <a:t>Performance tests</a:t>
            </a:r>
          </a:p>
          <a:p>
            <a:r>
              <a:rPr lang="en-US" sz="1600" dirty="0" smtClean="0"/>
              <a:t>Configure Network and DICOM nodes</a:t>
            </a:r>
          </a:p>
          <a:p>
            <a:r>
              <a:rPr lang="en-US" sz="1600" dirty="0" smtClean="0"/>
              <a:t>Connect system to RSN/RADAR</a:t>
            </a:r>
          </a:p>
          <a:p>
            <a:r>
              <a:rPr lang="en-US" sz="1600" dirty="0" smtClean="0"/>
              <a:t>Create backups</a:t>
            </a:r>
          </a:p>
          <a:p>
            <a:r>
              <a:rPr lang="en-US" sz="1600" dirty="0" smtClean="0"/>
              <a:t>Filling in completely IATD2 documentation (GDP rules)</a:t>
            </a:r>
          </a:p>
          <a:p>
            <a:r>
              <a:rPr lang="en-US" sz="1600" dirty="0"/>
              <a:t>Sign together with Project Manager the IATD2 </a:t>
            </a:r>
            <a:r>
              <a:rPr lang="en-US" sz="1600" dirty="0" smtClean="0"/>
              <a:t>document (all in 1 document!)</a:t>
            </a:r>
            <a:endParaRPr lang="en-US" sz="1600" dirty="0"/>
          </a:p>
          <a:p>
            <a:r>
              <a:rPr lang="en-US" sz="1600" dirty="0" smtClean="0"/>
              <a:t>Create installation snapshot</a:t>
            </a:r>
          </a:p>
          <a:p>
            <a:r>
              <a:rPr lang="en-US" sz="1600" dirty="0" smtClean="0"/>
              <a:t>Send snapshot + IATD1 + IATD2 all together to snapshots account.</a:t>
            </a:r>
          </a:p>
          <a:p>
            <a:r>
              <a:rPr lang="en-US" sz="1600" dirty="0" smtClean="0"/>
              <a:t>Wait for confirmation before clinical training can start.</a:t>
            </a:r>
          </a:p>
          <a:p>
            <a:r>
              <a:rPr lang="en-US" sz="1600" dirty="0" smtClean="0"/>
              <a:t>Next release (R5): Wait for system release SW key</a:t>
            </a:r>
            <a:r>
              <a:rPr lang="en-US" sz="1600" dirty="0"/>
              <a:t>. </a:t>
            </a:r>
            <a:endParaRPr lang="en-US" sz="1600" dirty="0" smtClean="0"/>
          </a:p>
          <a:p>
            <a:r>
              <a:rPr lang="en-US" sz="1600" dirty="0" smtClean="0"/>
              <a:t>Store </a:t>
            </a:r>
            <a:r>
              <a:rPr lang="en-US" sz="1600" dirty="0"/>
              <a:t>all installation data in System Record and electronically (as future reference data)</a:t>
            </a:r>
          </a:p>
          <a:p>
            <a:endParaRPr lang="en-US" sz="1600" dirty="0" smtClean="0"/>
          </a:p>
        </p:txBody>
      </p:sp>
      <p:sp>
        <p:nvSpPr>
          <p:cNvPr id="6" name="Slide Number Placeholder 5"/>
          <p:cNvSpPr>
            <a:spLocks noGrp="1"/>
          </p:cNvSpPr>
          <p:nvPr>
            <p:ph type="sldNum" sz="quarter" idx="10"/>
          </p:nvPr>
        </p:nvSpPr>
        <p:spPr/>
        <p:txBody>
          <a:bodyPr/>
          <a:lstStyle/>
          <a:p>
            <a:fld id="{0B4E316A-D996-4C3A-9727-0F02F7692ADE}" type="slidenum">
              <a:rPr lang="" smtClean="0"/>
              <a:pPr/>
              <a:t>126</a:t>
            </a:fld>
            <a:endParaRPr lang=""/>
          </a:p>
        </p:txBody>
      </p:sp>
    </p:spTree>
    <p:custDataLst>
      <p:tags r:id="rId1"/>
    </p:custDataLst>
    <p:extLst>
      <p:ext uri="{BB962C8B-B14F-4D97-AF65-F5344CB8AC3E}">
        <p14:creationId xmlns:p14="http://schemas.microsoft.com/office/powerpoint/2010/main" val="4229640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Installation Data</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a:t>The </a:t>
            </a:r>
            <a:r>
              <a:rPr lang="en-US" u="sng" dirty="0"/>
              <a:t>installation snapshot</a:t>
            </a:r>
            <a:r>
              <a:rPr lang="en-US" dirty="0"/>
              <a:t> is checked on completeness and if the system is performing within the system specification limits.</a:t>
            </a:r>
          </a:p>
          <a:p>
            <a:r>
              <a:rPr lang="en-US" dirty="0"/>
              <a:t>The </a:t>
            </a:r>
            <a:r>
              <a:rPr lang="en-US" u="sng" dirty="0"/>
              <a:t>installation documents</a:t>
            </a:r>
            <a:r>
              <a:rPr lang="en-US" dirty="0"/>
              <a:t> (IATD’s) are checked on completeness and regulatory aspects according to SMI.</a:t>
            </a:r>
          </a:p>
        </p:txBody>
      </p:sp>
      <p:pic>
        <p:nvPicPr>
          <p:cNvPr id="138242" name="Picture 2"/>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683568" y="3191950"/>
            <a:ext cx="7065052" cy="303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0"/>
          </p:nvPr>
        </p:nvSpPr>
        <p:spPr/>
        <p:txBody>
          <a:bodyPr/>
          <a:lstStyle/>
          <a:p>
            <a:fld id="{0B4E316A-D996-4C3A-9727-0F02F7692ADE}" type="slidenum">
              <a:rPr lang="" smtClean="0"/>
              <a:pPr/>
              <a:t>127</a:t>
            </a:fld>
            <a:endParaRPr lang=""/>
          </a:p>
        </p:txBody>
      </p:sp>
    </p:spTree>
    <p:custDataLst>
      <p:tags r:id="rId1"/>
    </p:custDataLst>
    <p:extLst>
      <p:ext uri="{BB962C8B-B14F-4D97-AF65-F5344CB8AC3E}">
        <p14:creationId xmlns:p14="http://schemas.microsoft.com/office/powerpoint/2010/main" val="32858057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custDataLst>
              <p:tags r:id="rId2"/>
            </p:custDataLst>
          </p:nvPr>
        </p:nvSpPr>
        <p:spPr bwMode="auto">
          <a:xfrm>
            <a:off x="186801" y="670139"/>
            <a:ext cx="85844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Please note that if a system is out of spec,  system hand over is not allowed!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3"/>
          <p:cNvSpPr>
            <a:spLocks noChangeArrowheads="1"/>
          </p:cNvSpPr>
          <p:nvPr/>
        </p:nvSpPr>
        <p:spPr bwMode="auto">
          <a:xfrm>
            <a:off x="0" y="5676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1F497D"/>
                </a:solidFill>
                <a:effectLst/>
                <a:latin typeface="Arial" pitchFamily="34" charset="0"/>
                <a:ea typeface="Calibri"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Chart 6"/>
          <p:cNvGraphicFramePr>
            <a:graphicFrameLocks/>
          </p:cNvGraphicFramePr>
          <p:nvPr>
            <p:custDataLst>
              <p:tags r:id="rId3"/>
            </p:custDataLst>
            <p:extLst>
              <p:ext uri="{D42A27DB-BD31-4B8C-83A1-F6EECF244321}">
                <p14:modId xmlns:p14="http://schemas.microsoft.com/office/powerpoint/2010/main" val="3014634011"/>
              </p:ext>
            </p:extLst>
          </p:nvPr>
        </p:nvGraphicFramePr>
        <p:xfrm>
          <a:off x="40943" y="1206077"/>
          <a:ext cx="8995553" cy="4699423"/>
        </p:xfrm>
        <a:graphic>
          <a:graphicData uri="http://schemas.openxmlformats.org/drawingml/2006/chart">
            <c:chart xmlns:c="http://schemas.openxmlformats.org/drawingml/2006/chart" xmlns:r="http://schemas.openxmlformats.org/officeDocument/2006/relationships" r:id="rId5"/>
          </a:graphicData>
        </a:graphic>
      </p:graphicFrame>
      <p:sp>
        <p:nvSpPr>
          <p:cNvPr id="6" name="Slide Number Placeholder 5"/>
          <p:cNvSpPr>
            <a:spLocks noGrp="1"/>
          </p:cNvSpPr>
          <p:nvPr>
            <p:ph type="sldNum" sz="quarter" idx="10"/>
          </p:nvPr>
        </p:nvSpPr>
        <p:spPr/>
        <p:txBody>
          <a:bodyPr/>
          <a:lstStyle/>
          <a:p>
            <a:fld id="{0B4E316A-D996-4C3A-9727-0F02F7692ADE}" type="slidenum">
              <a:rPr lang="" smtClean="0"/>
              <a:pPr/>
              <a:t>128</a:t>
            </a:fld>
            <a:endParaRPr lang=""/>
          </a:p>
        </p:txBody>
      </p:sp>
    </p:spTree>
    <p:custDataLst>
      <p:tags r:id="rId1"/>
    </p:custDataLst>
    <p:extLst>
      <p:ext uri="{BB962C8B-B14F-4D97-AF65-F5344CB8AC3E}">
        <p14:creationId xmlns:p14="http://schemas.microsoft.com/office/powerpoint/2010/main" val="409943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SENSE</a:t>
            </a:r>
            <a:endParaRPr lang="en-US" dirty="0"/>
          </a:p>
        </p:txBody>
      </p:sp>
      <p:sp>
        <p:nvSpPr>
          <p:cNvPr id="112648" name="Rectangle 8"/>
          <p:cNvSpPr>
            <a:spLocks noGrp="1" noChangeArrowheads="1"/>
          </p:cNvSpPr>
          <p:nvPr>
            <p:ph idx="1"/>
            <p:custDataLst>
              <p:tags r:id="rId3"/>
            </p:custDataLst>
          </p:nvPr>
        </p:nvSpPr>
        <p:spPr>
          <a:xfrm>
            <a:off x="392112" y="1714500"/>
            <a:ext cx="8359775" cy="4381500"/>
          </a:xfrm>
          <a:ln w="0"/>
          <a:effectLst/>
        </p:spPr>
        <p:txBody>
          <a:bodyPr wrap="square" lIns="0" tIns="0" rIns="0" bIns="0"/>
          <a:lstStyle/>
          <a:p>
            <a:pPr>
              <a:spcBef>
                <a:spcPts val="0"/>
              </a:spcBef>
              <a:spcAft>
                <a:spcPts val="0"/>
              </a:spcAft>
            </a:pPr>
            <a:r>
              <a:rPr lang="en-US" sz="2000" dirty="0"/>
              <a:t>FOV too small</a:t>
            </a:r>
          </a:p>
          <a:p>
            <a:pPr>
              <a:spcBef>
                <a:spcPts val="0"/>
              </a:spcBef>
              <a:spcAft>
                <a:spcPts val="0"/>
              </a:spcAft>
            </a:pPr>
            <a:endParaRPr lang="en-US" sz="2000" dirty="0"/>
          </a:p>
          <a:p>
            <a:pPr>
              <a:spcBef>
                <a:spcPts val="0"/>
              </a:spcBef>
              <a:spcAft>
                <a:spcPts val="0"/>
              </a:spcAft>
            </a:pPr>
            <a:r>
              <a:rPr lang="en-US" sz="2000" dirty="0"/>
              <a:t>3 points overlap</a:t>
            </a:r>
          </a:p>
          <a:p>
            <a:pPr>
              <a:spcBef>
                <a:spcPts val="0"/>
              </a:spcBef>
              <a:spcAft>
                <a:spcPts val="0"/>
              </a:spcAft>
            </a:pPr>
            <a:endParaRPr lang="en-US" sz="2000" dirty="0"/>
          </a:p>
          <a:p>
            <a:pPr>
              <a:spcBef>
                <a:spcPts val="0"/>
              </a:spcBef>
              <a:spcAft>
                <a:spcPts val="0"/>
              </a:spcAft>
            </a:pPr>
            <a:r>
              <a:rPr lang="en-US" sz="2000" dirty="0"/>
              <a:t>Results in </a:t>
            </a:r>
            <a:r>
              <a:rPr lang="en-US" sz="2000" dirty="0" smtClean="0"/>
              <a:t>artifact</a:t>
            </a:r>
            <a:endParaRPr lang="en-US" sz="2000" dirty="0"/>
          </a:p>
          <a:p>
            <a:pPr>
              <a:spcBef>
                <a:spcPts val="0"/>
              </a:spcBef>
              <a:spcAft>
                <a:spcPts val="0"/>
              </a:spcAft>
            </a:pPr>
            <a:endParaRPr lang="en-US" sz="2000" dirty="0"/>
          </a:p>
          <a:p>
            <a:pPr>
              <a:spcBef>
                <a:spcPts val="0"/>
              </a:spcBef>
              <a:spcAft>
                <a:spcPts val="0"/>
              </a:spcAft>
            </a:pPr>
            <a:endParaRPr lang="en-US" sz="2000" dirty="0"/>
          </a:p>
        </p:txBody>
      </p:sp>
      <p:grpSp>
        <p:nvGrpSpPr>
          <p:cNvPr id="2" name="Group 10"/>
          <p:cNvGrpSpPr>
            <a:grpSpLocks/>
          </p:cNvGrpSpPr>
          <p:nvPr/>
        </p:nvGrpSpPr>
        <p:grpSpPr bwMode="auto">
          <a:xfrm>
            <a:off x="4656137" y="1989138"/>
            <a:ext cx="4106863" cy="4106862"/>
            <a:chOff x="2814" y="720"/>
            <a:chExt cx="2587" cy="2587"/>
          </a:xfrm>
          <a:effectLst>
            <a:outerShdw blurRad="50800" dist="38100" dir="2700000" algn="tl" rotWithShape="0">
              <a:prstClr val="black">
                <a:alpha val="40000"/>
              </a:prstClr>
            </a:outerShdw>
          </a:effectLst>
        </p:grpSpPr>
        <p:pic>
          <p:nvPicPr>
            <p:cNvPr id="112643" name="Picture 3" descr="M:\data\tifjes\_h__r_____00070003000006000100010001.gif"/>
            <p:cNvPicPr>
              <a:picLocks noChangeAspect="1" noChangeArrowheads="1"/>
            </p:cNvPicPr>
            <p:nvPr/>
          </p:nvPicPr>
          <p:blipFill>
            <a:blip r:embed="rId6" cstate="print">
              <a:lum bright="48000" contrast="48000"/>
              <a:extLst>
                <a:ext uri="{28A0092B-C50C-407E-A947-70E740481C1C}">
                  <a14:useLocalDpi xmlns:a14="http://schemas.microsoft.com/office/drawing/2010/main" val="0"/>
                </a:ext>
              </a:extLst>
            </a:blip>
            <a:srcRect/>
            <a:stretch>
              <a:fillRect/>
            </a:stretch>
          </p:blipFill>
          <p:spPr bwMode="auto">
            <a:xfrm>
              <a:off x="2814" y="720"/>
              <a:ext cx="2587" cy="2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4"/>
            <p:cNvGrpSpPr>
              <a:grpSpLocks/>
            </p:cNvGrpSpPr>
            <p:nvPr/>
          </p:nvGrpSpPr>
          <p:grpSpPr bwMode="auto">
            <a:xfrm>
              <a:off x="2988" y="2336"/>
              <a:ext cx="1271" cy="231"/>
              <a:chOff x="2985" y="2928"/>
              <a:chExt cx="1037" cy="192"/>
            </a:xfrm>
          </p:grpSpPr>
          <p:sp>
            <p:nvSpPr>
              <p:cNvPr id="112645" name="Text Box 5"/>
              <p:cNvSpPr txBox="1">
                <a:spLocks noChangeArrowheads="1"/>
              </p:cNvSpPr>
              <p:nvPr/>
            </p:nvSpPr>
            <p:spPr bwMode="auto">
              <a:xfrm>
                <a:off x="2985" y="2928"/>
                <a:ext cx="1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AFD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800" smtClean="0">
                    <a:solidFill>
                      <a:srgbClr val="FAFD00"/>
                    </a:solidFill>
                    <a:latin typeface="Arial" pitchFamily="34" charset="0"/>
                  </a:rPr>
                  <a:t>A</a:t>
                </a:r>
              </a:p>
            </p:txBody>
          </p:sp>
          <p:sp>
            <p:nvSpPr>
              <p:cNvPr id="112646" name="Text Box 6"/>
              <p:cNvSpPr txBox="1">
                <a:spLocks noChangeArrowheads="1"/>
              </p:cNvSpPr>
              <p:nvPr/>
            </p:nvSpPr>
            <p:spPr bwMode="auto">
              <a:xfrm>
                <a:off x="3849" y="2928"/>
                <a:ext cx="173"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AFD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800" smtClean="0">
                    <a:solidFill>
                      <a:srgbClr val="FAFD00"/>
                    </a:solidFill>
                    <a:latin typeface="Arial" pitchFamily="34" charset="0"/>
                  </a:rPr>
                  <a:t>B</a:t>
                </a:r>
              </a:p>
            </p:txBody>
          </p:sp>
        </p:grpSp>
        <p:sp>
          <p:nvSpPr>
            <p:cNvPr id="112647" name="Text Box 7"/>
            <p:cNvSpPr txBox="1">
              <a:spLocks noChangeArrowheads="1"/>
            </p:cNvSpPr>
            <p:nvPr/>
          </p:nvSpPr>
          <p:spPr bwMode="auto">
            <a:xfrm>
              <a:off x="5040" y="2304"/>
              <a:ext cx="22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AFD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800" smtClean="0">
                  <a:solidFill>
                    <a:srgbClr val="FFFF00"/>
                  </a:solidFill>
                  <a:latin typeface="Arial" pitchFamily="34" charset="0"/>
                </a:rPr>
                <a:t>C</a:t>
              </a:r>
            </a:p>
          </p:txBody>
        </p:sp>
      </p:grpSp>
      <p:pic>
        <p:nvPicPr>
          <p:cNvPr id="112649" name="Picture 9" descr="C:\Data\Fredy\IMAGES\BAK\FO.GIF"/>
          <p:cNvPicPr>
            <a:picLocks noChangeAspect="1" noChangeArrowheads="1"/>
          </p:cNvPicPr>
          <p:nvPr/>
        </p:nvPicPr>
        <p:blipFill>
          <a:blip r:embed="rId7" cstate="print">
            <a:lum bright="24000" contrast="30000"/>
            <a:extLst>
              <a:ext uri="{28A0092B-C50C-407E-A947-70E740481C1C}">
                <a14:useLocalDpi xmlns:a14="http://schemas.microsoft.com/office/drawing/2010/main" val="0"/>
              </a:ext>
            </a:extLst>
          </a:blip>
          <a:srcRect/>
          <a:stretch>
            <a:fillRect/>
          </a:stretch>
        </p:blipFill>
        <p:spPr bwMode="auto">
          <a:xfrm>
            <a:off x="381000" y="4162425"/>
            <a:ext cx="3921125" cy="1895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0"/>
          </p:nvPr>
        </p:nvSpPr>
        <p:spPr/>
        <p:txBody>
          <a:bodyPr/>
          <a:lstStyle/>
          <a:p>
            <a:fld id="{405B044B-C5B2-466D-9976-EFD4ECA532C5}" type="slidenum">
              <a:rPr lang="" smtClean="0"/>
              <a:pPr/>
              <a:t>13</a:t>
            </a:fld>
            <a:endParaRPr lang=""/>
          </a:p>
        </p:txBody>
      </p:sp>
    </p:spTree>
    <p:custDataLst>
      <p:tags r:id="rId1"/>
    </p:custDataLst>
    <p:extLst>
      <p:ext uri="{BB962C8B-B14F-4D97-AF65-F5344CB8AC3E}">
        <p14:creationId xmlns:p14="http://schemas.microsoft.com/office/powerpoint/2010/main" val="2897990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572001" y="1898819"/>
            <a:ext cx="4191000" cy="4197181"/>
          </a:xfrm>
          <a:prstGeom prst="rect">
            <a:avLst/>
          </a:prstGeom>
          <a:ln w="12700">
            <a:solidFill>
              <a:schemeClr val="tx1"/>
            </a:solidFill>
          </a:ln>
          <a:effectLst>
            <a:outerShdw blurRad="50800" dist="38100" dir="2700000" algn="tl" rotWithShape="0">
              <a:prstClr val="black">
                <a:alpha val="40000"/>
              </a:prstClr>
            </a:outerShdw>
          </a:effectLst>
        </p:spPr>
      </p:pic>
      <p:sp>
        <p:nvSpPr>
          <p:cNvPr id="5" name="Title 1"/>
          <p:cNvSpPr>
            <a:spLocks noGrp="1"/>
          </p:cNvSpPr>
          <p:nvPr>
            <p:ph type="title"/>
            <p:custDataLst>
              <p:tags r:id="rId3"/>
            </p:custDataLst>
          </p:nvPr>
        </p:nvSpPr>
        <p:spPr>
          <a:ln w="0"/>
          <a:effectLst/>
        </p:spPr>
        <p:txBody>
          <a:bodyPr wrap="square" lIns="0" tIns="0" rIns="0" bIns="0" anchor="t"/>
          <a:lstStyle/>
          <a:p>
            <a:pPr>
              <a:spcBef>
                <a:spcPts val="0"/>
              </a:spcBef>
              <a:spcAft>
                <a:spcPts val="0"/>
              </a:spcAft>
            </a:pPr>
            <a:r>
              <a:rPr lang="en-US" dirty="0" smtClean="0"/>
              <a:t>SENSE</a:t>
            </a:r>
            <a:endParaRPr lang="en-US" dirty="0"/>
          </a:p>
        </p:txBody>
      </p:sp>
      <p:sp>
        <p:nvSpPr>
          <p:cNvPr id="3" name="Content Placeholder 2"/>
          <p:cNvSpPr>
            <a:spLocks noGrp="1"/>
          </p:cNvSpPr>
          <p:nvPr>
            <p:ph idx="1"/>
            <p:custDataLst>
              <p:tags r:id="rId4"/>
            </p:custDataLst>
          </p:nvPr>
        </p:nvSpPr>
        <p:spPr>
          <a:xfrm>
            <a:off x="392114" y="1676400"/>
            <a:ext cx="4228220" cy="4381500"/>
          </a:xfrm>
          <a:ln w="0"/>
          <a:effectLst/>
        </p:spPr>
        <p:txBody>
          <a:bodyPr wrap="square" lIns="0" tIns="0" rIns="0" bIns="0"/>
          <a:lstStyle/>
          <a:p>
            <a:pPr>
              <a:spcBef>
                <a:spcPts val="0"/>
              </a:spcBef>
              <a:spcAft>
                <a:spcPts val="0"/>
              </a:spcAft>
            </a:pPr>
            <a:r>
              <a:rPr lang="en-US" dirty="0" smtClean="0"/>
              <a:t>Coil movement</a:t>
            </a:r>
          </a:p>
          <a:p>
            <a:pPr marL="254000" lvl="0" indent="-254000">
              <a:defRPr/>
            </a:pPr>
            <a:r>
              <a:rPr lang="en-US" dirty="0">
                <a:solidFill>
                  <a:schemeClr val="tx1"/>
                </a:solidFill>
              </a:rPr>
              <a:t>The reference-scan provides us with coil-sensitivities...</a:t>
            </a:r>
          </a:p>
          <a:p>
            <a:pPr marL="254000" lvl="0" indent="-254000">
              <a:defRPr/>
            </a:pPr>
            <a:endParaRPr lang="en-US" dirty="0">
              <a:solidFill>
                <a:schemeClr val="tx1"/>
              </a:solidFill>
            </a:endParaRPr>
          </a:p>
          <a:p>
            <a:pPr marL="254000" lvl="0" indent="-254000">
              <a:defRPr/>
            </a:pPr>
            <a:r>
              <a:rPr lang="en-US" dirty="0">
                <a:solidFill>
                  <a:schemeClr val="tx1"/>
                </a:solidFill>
              </a:rPr>
              <a:t>If the coils have not moved in-between</a:t>
            </a:r>
          </a:p>
          <a:p>
            <a:pPr marL="254000" lvl="0" indent="-254000">
              <a:defRPr/>
            </a:pPr>
            <a:endParaRPr lang="en-US" dirty="0">
              <a:solidFill>
                <a:schemeClr val="tx1"/>
              </a:solidFill>
            </a:endParaRPr>
          </a:p>
          <a:p>
            <a:pPr marL="254000" lvl="0" indent="-254000">
              <a:defRPr/>
            </a:pPr>
            <a:endParaRPr lang="en-US" dirty="0">
              <a:solidFill>
                <a:schemeClr val="tx1"/>
              </a:solidFill>
            </a:endParaRPr>
          </a:p>
          <a:p>
            <a:pPr marL="254000" lvl="0" indent="-254000">
              <a:defRPr/>
            </a:pPr>
            <a:endParaRPr lang="en-US" dirty="0">
              <a:solidFill>
                <a:schemeClr val="tx1"/>
              </a:solidFill>
            </a:endParaRPr>
          </a:p>
          <a:p>
            <a:pPr marL="254000" lvl="0" indent="-254000">
              <a:defRPr/>
            </a:pPr>
            <a:endParaRPr lang="en-US" dirty="0">
              <a:solidFill>
                <a:schemeClr val="tx1"/>
              </a:solidFill>
            </a:endParaRPr>
          </a:p>
          <a:p>
            <a:pPr marL="254000" lvl="0" indent="-254000">
              <a:defRPr/>
            </a:pPr>
            <a:r>
              <a:rPr lang="en-US" dirty="0">
                <a:solidFill>
                  <a:schemeClr val="tx1"/>
                </a:solidFill>
              </a:rPr>
              <a:t>Cause: coil movement due to breathing</a:t>
            </a:r>
          </a:p>
          <a:p>
            <a:pPr>
              <a:spcBef>
                <a:spcPts val="0"/>
              </a:spcBef>
              <a:spcAft>
                <a:spcPts val="0"/>
              </a:spcAft>
            </a:pPr>
            <a:endParaRPr lang="en-US" dirty="0"/>
          </a:p>
        </p:txBody>
      </p:sp>
      <p:grpSp>
        <p:nvGrpSpPr>
          <p:cNvPr id="4" name="Group 5"/>
          <p:cNvGrpSpPr>
            <a:grpSpLocks/>
          </p:cNvGrpSpPr>
          <p:nvPr/>
        </p:nvGrpSpPr>
        <p:grpSpPr bwMode="auto">
          <a:xfrm>
            <a:off x="2133600" y="3505200"/>
            <a:ext cx="3551238" cy="1358901"/>
            <a:chOff x="1171" y="2112"/>
            <a:chExt cx="2237" cy="856"/>
          </a:xfrm>
        </p:grpSpPr>
        <p:sp>
          <p:nvSpPr>
            <p:cNvPr id="9" name="Freeform 6"/>
            <p:cNvSpPr>
              <a:spLocks/>
            </p:cNvSpPr>
            <p:nvPr/>
          </p:nvSpPr>
          <p:spPr bwMode="auto">
            <a:xfrm>
              <a:off x="2016" y="2448"/>
              <a:ext cx="960" cy="288"/>
            </a:xfrm>
            <a:custGeom>
              <a:avLst/>
              <a:gdLst/>
              <a:ahLst/>
              <a:cxnLst>
                <a:cxn ang="0">
                  <a:pos x="1104" y="20"/>
                </a:cxn>
                <a:cxn ang="0">
                  <a:pos x="768" y="20"/>
                </a:cxn>
                <a:cxn ang="0">
                  <a:pos x="720" y="20"/>
                </a:cxn>
                <a:cxn ang="0">
                  <a:pos x="533" y="138"/>
                </a:cxn>
                <a:cxn ang="0">
                  <a:pos x="0" y="740"/>
                </a:cxn>
              </a:cxnLst>
              <a:rect l="0" t="0" r="r" b="b"/>
              <a:pathLst>
                <a:path w="1104" h="740">
                  <a:moveTo>
                    <a:pt x="1104" y="20"/>
                  </a:moveTo>
                  <a:cubicBezTo>
                    <a:pt x="968" y="20"/>
                    <a:pt x="832" y="20"/>
                    <a:pt x="768" y="20"/>
                  </a:cubicBezTo>
                  <a:cubicBezTo>
                    <a:pt x="704" y="20"/>
                    <a:pt x="759" y="0"/>
                    <a:pt x="720" y="20"/>
                  </a:cubicBezTo>
                  <a:cubicBezTo>
                    <a:pt x="681" y="40"/>
                    <a:pt x="653" y="18"/>
                    <a:pt x="533" y="138"/>
                  </a:cubicBezTo>
                  <a:cubicBezTo>
                    <a:pt x="413" y="258"/>
                    <a:pt x="111" y="615"/>
                    <a:pt x="0" y="740"/>
                  </a:cubicBezTo>
                </a:path>
              </a:pathLst>
            </a:custGeom>
            <a:noFill/>
            <a:ln w="38100" cap="flat" cmpd="sng">
              <a:solidFill>
                <a:schemeClr val="folHlink"/>
              </a:solidFill>
              <a:prstDash val="solid"/>
              <a:round/>
              <a:headEnd type="triangle" w="med" len="med"/>
              <a:tailEnd type="none" w="sm" len="lg"/>
            </a:ln>
            <a:effectLst/>
          </p:spPr>
          <p:txBody>
            <a:bodyPr wrap="none" anchor="ctr"/>
            <a:lstStyle/>
            <a:p>
              <a:endParaRPr lang="en-US" dirty="0"/>
            </a:p>
          </p:txBody>
        </p:sp>
        <p:sp>
          <p:nvSpPr>
            <p:cNvPr id="10" name="Oval 7"/>
            <p:cNvSpPr>
              <a:spLocks noChangeArrowheads="1"/>
            </p:cNvSpPr>
            <p:nvPr/>
          </p:nvSpPr>
          <p:spPr bwMode="auto">
            <a:xfrm>
              <a:off x="2976" y="2112"/>
              <a:ext cx="432" cy="576"/>
            </a:xfrm>
            <a:prstGeom prst="ellipse">
              <a:avLst/>
            </a:prstGeom>
            <a:noFill/>
            <a:ln w="38100">
              <a:solidFill>
                <a:srgbClr val="FC0128"/>
              </a:solidFill>
              <a:round/>
              <a:headEnd/>
              <a:tailEnd type="none" w="sm" len="lg"/>
            </a:ln>
            <a:effectLst/>
          </p:spPr>
          <p:txBody>
            <a:bodyPr wrap="none" anchor="ctr"/>
            <a:lstStyle/>
            <a:p>
              <a:endParaRPr lang="en-US" dirty="0"/>
            </a:p>
          </p:txBody>
        </p:sp>
        <p:sp>
          <p:nvSpPr>
            <p:cNvPr id="11" name="Text Box 8"/>
            <p:cNvSpPr txBox="1">
              <a:spLocks noChangeArrowheads="1"/>
            </p:cNvSpPr>
            <p:nvPr/>
          </p:nvSpPr>
          <p:spPr bwMode="auto">
            <a:xfrm>
              <a:off x="1171" y="2735"/>
              <a:ext cx="1150" cy="233"/>
            </a:xfrm>
            <a:prstGeom prst="rect">
              <a:avLst/>
            </a:prstGeom>
            <a:noFill/>
            <a:ln w="38100">
              <a:noFill/>
              <a:miter lim="800000"/>
              <a:headEnd/>
              <a:tailEnd type="none" w="sm" len="lg"/>
            </a:ln>
            <a:effectLst/>
          </p:spPr>
          <p:txBody>
            <a:bodyPr wrap="none" anchor="ctr">
              <a:spAutoFit/>
            </a:bodyPr>
            <a:lstStyle/>
            <a:p>
              <a:pPr algn="ctr"/>
              <a:r>
                <a:rPr lang="en-US" sz="1800" dirty="0">
                  <a:solidFill>
                    <a:schemeClr val="tx1"/>
                  </a:solidFill>
                </a:rPr>
                <a:t>Split-line </a:t>
              </a:r>
              <a:r>
                <a:rPr lang="en-US" sz="1800" dirty="0" smtClean="0">
                  <a:solidFill>
                    <a:schemeClr val="tx1"/>
                  </a:solidFill>
                </a:rPr>
                <a:t>artifact</a:t>
              </a:r>
              <a:endParaRPr lang="en-US" sz="1800" dirty="0">
                <a:solidFill>
                  <a:schemeClr val="tx1"/>
                </a:solidFill>
              </a:endParaRPr>
            </a:p>
          </p:txBody>
        </p:sp>
      </p:grpSp>
      <p:sp>
        <p:nvSpPr>
          <p:cNvPr id="8" name="Slide Number Placeholder 7"/>
          <p:cNvSpPr>
            <a:spLocks noGrp="1"/>
          </p:cNvSpPr>
          <p:nvPr>
            <p:ph type="sldNum" sz="quarter" idx="10"/>
          </p:nvPr>
        </p:nvSpPr>
        <p:spPr/>
        <p:txBody>
          <a:bodyPr/>
          <a:lstStyle/>
          <a:p>
            <a:fld id="{405B044B-C5B2-466D-9976-EFD4ECA532C5}" type="slidenum">
              <a:rPr lang="" smtClean="0"/>
              <a:pPr/>
              <a:t>14</a:t>
            </a:fld>
            <a:endParaRPr lang=""/>
          </a:p>
        </p:txBody>
      </p:sp>
    </p:spTree>
    <p:custDataLst>
      <p:tags r:id="rId1"/>
    </p:custDataLst>
    <p:extLst>
      <p:ext uri="{BB962C8B-B14F-4D97-AF65-F5344CB8AC3E}">
        <p14:creationId xmlns:p14="http://schemas.microsoft.com/office/powerpoint/2010/main" val="24829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SENSE</a:t>
            </a:r>
            <a:endParaRPr lang="en-US" dirty="0"/>
          </a:p>
        </p:txBody>
      </p:sp>
      <p:sp>
        <p:nvSpPr>
          <p:cNvPr id="6" name="Rectangle 1027"/>
          <p:cNvSpPr>
            <a:spLocks noGrp="1" noChangeArrowheads="1"/>
          </p:cNvSpPr>
          <p:nvPr>
            <p:ph idx="1"/>
            <p:custDataLst>
              <p:tags r:id="rId3"/>
            </p:custDataLst>
          </p:nvPr>
        </p:nvSpPr>
        <p:spPr>
          <a:xfrm>
            <a:off x="392112" y="1676400"/>
            <a:ext cx="4179889" cy="4648200"/>
          </a:xfrm>
          <a:ln w="0"/>
          <a:effectLst/>
        </p:spPr>
        <p:txBody>
          <a:bodyPr wrap="square" lIns="0" tIns="0" rIns="0" bIns="0"/>
          <a:lstStyle/>
          <a:p>
            <a:pPr>
              <a:spcBef>
                <a:spcPts val="0"/>
              </a:spcBef>
              <a:spcAft>
                <a:spcPts val="0"/>
              </a:spcAft>
            </a:pPr>
            <a:r>
              <a:rPr lang="en-US" dirty="0"/>
              <a:t>High signal of fat leads </a:t>
            </a:r>
            <a:r>
              <a:rPr lang="en-US" dirty="0" smtClean="0"/>
              <a:t>to incorrect estimation of </a:t>
            </a:r>
            <a:r>
              <a:rPr lang="en-US" dirty="0"/>
              <a:t>sensitivity close to coil</a:t>
            </a:r>
          </a:p>
          <a:p>
            <a:pPr>
              <a:spcBef>
                <a:spcPts val="0"/>
              </a:spcBef>
              <a:spcAft>
                <a:spcPts val="0"/>
              </a:spcAft>
            </a:pPr>
            <a:endParaRPr lang="en-US" dirty="0"/>
          </a:p>
          <a:p>
            <a:pPr>
              <a:spcBef>
                <a:spcPts val="0"/>
              </a:spcBef>
              <a:spcAft>
                <a:spcPts val="0"/>
              </a:spcAft>
            </a:pPr>
            <a:r>
              <a:rPr lang="en-US" dirty="0"/>
              <a:t>High signal intensities (fat) are still visible</a:t>
            </a:r>
          </a:p>
          <a:p>
            <a:pPr>
              <a:spcBef>
                <a:spcPts val="0"/>
              </a:spcBef>
              <a:spcAft>
                <a:spcPts val="0"/>
              </a:spcAft>
            </a:pPr>
            <a:endParaRPr lang="en-US" dirty="0"/>
          </a:p>
          <a:p>
            <a:pPr>
              <a:spcBef>
                <a:spcPts val="0"/>
              </a:spcBef>
              <a:spcAft>
                <a:spcPts val="0"/>
              </a:spcAft>
            </a:pPr>
            <a:r>
              <a:rPr lang="en-US" dirty="0" smtClean="0"/>
              <a:t>For example - seen </a:t>
            </a:r>
            <a:r>
              <a:rPr lang="en-US" dirty="0"/>
              <a:t>with </a:t>
            </a:r>
            <a:r>
              <a:rPr lang="en-US" dirty="0" smtClean="0"/>
              <a:t>SCC and SBC </a:t>
            </a:r>
            <a:r>
              <a:rPr lang="en-US" dirty="0"/>
              <a:t>close to object</a:t>
            </a:r>
          </a:p>
          <a:p>
            <a:pPr>
              <a:spcBef>
                <a:spcPts val="0"/>
              </a:spcBef>
              <a:spcAft>
                <a:spcPts val="0"/>
              </a:spcAft>
            </a:pPr>
            <a:endParaRPr lang="en-US" dirty="0"/>
          </a:p>
          <a:p>
            <a:pPr>
              <a:spcBef>
                <a:spcPts val="0"/>
              </a:spcBef>
              <a:spcAft>
                <a:spcPts val="0"/>
              </a:spcAft>
            </a:pPr>
            <a:r>
              <a:rPr lang="en-US" dirty="0"/>
              <a:t>Use of special SENSE cushions </a:t>
            </a:r>
            <a:r>
              <a:rPr lang="en-US" dirty="0" smtClean="0"/>
              <a:t>required where available</a:t>
            </a:r>
          </a:p>
          <a:p>
            <a:pPr>
              <a:spcBef>
                <a:spcPts val="0"/>
              </a:spcBef>
              <a:spcAft>
                <a:spcPts val="0"/>
              </a:spcAft>
            </a:pPr>
            <a:endParaRPr lang="en-US" sz="800" dirty="0" smtClean="0"/>
          </a:p>
        </p:txBody>
      </p:sp>
      <p:grpSp>
        <p:nvGrpSpPr>
          <p:cNvPr id="2" name="Group 1"/>
          <p:cNvGrpSpPr/>
          <p:nvPr/>
        </p:nvGrpSpPr>
        <p:grpSpPr>
          <a:xfrm>
            <a:off x="4572001" y="1904999"/>
            <a:ext cx="4191000" cy="4191001"/>
            <a:chOff x="4926013" y="1828800"/>
            <a:chExt cx="3767137" cy="3767138"/>
          </a:xfrm>
          <a:effectLst>
            <a:outerShdw blurRad="50800" dist="38100" dir="2700000" algn="tl" rotWithShape="0">
              <a:prstClr val="black">
                <a:alpha val="40000"/>
              </a:prstClr>
            </a:outerShdw>
          </a:effectLst>
        </p:grpSpPr>
        <p:pic>
          <p:nvPicPr>
            <p:cNvPr id="7" name="Picture 1028"/>
            <p:cNvPicPr>
              <a:picLocks noChangeAspect="1" noChangeArrowheads="1"/>
            </p:cNvPicPr>
            <p:nvPr>
              <p:custDataLst>
                <p:tags r:id="rId4"/>
              </p:custDataLst>
            </p:nvPr>
          </p:nvPicPr>
          <p:blipFill>
            <a:blip r:embed="rId10" cstate="print"/>
            <a:srcRect/>
            <a:stretch>
              <a:fillRect/>
            </a:stretch>
          </p:blipFill>
          <p:spPr bwMode="auto">
            <a:xfrm>
              <a:off x="4926013" y="1828800"/>
              <a:ext cx="3767137" cy="3767138"/>
            </a:xfrm>
            <a:prstGeom prst="rect">
              <a:avLst/>
            </a:prstGeom>
            <a:noFill/>
            <a:ln w="12700">
              <a:solidFill>
                <a:schemeClr val="tx1"/>
              </a:solidFill>
              <a:miter lim="800000"/>
              <a:headEnd/>
              <a:tailEnd/>
            </a:ln>
            <a:effectLst/>
          </p:spPr>
        </p:pic>
        <p:sp>
          <p:nvSpPr>
            <p:cNvPr id="8" name="Right Arrow 7"/>
            <p:cNvSpPr/>
            <p:nvPr>
              <p:custDataLst>
                <p:tags r:id="rId5"/>
              </p:custDataLst>
            </p:nvPr>
          </p:nvSpPr>
          <p:spPr bwMode="auto">
            <a:xfrm>
              <a:off x="5562600" y="2971800"/>
              <a:ext cx="6096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9" name="Right Arrow 8"/>
            <p:cNvSpPr/>
            <p:nvPr>
              <p:custDataLst>
                <p:tags r:id="rId6"/>
              </p:custDataLst>
            </p:nvPr>
          </p:nvSpPr>
          <p:spPr bwMode="auto">
            <a:xfrm rot="10800000">
              <a:off x="7467600" y="2971800"/>
              <a:ext cx="6096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0" name="Right Arrow 9"/>
            <p:cNvSpPr/>
            <p:nvPr>
              <p:custDataLst>
                <p:tags r:id="rId7"/>
              </p:custDataLst>
            </p:nvPr>
          </p:nvSpPr>
          <p:spPr bwMode="auto">
            <a:xfrm rot="10800000">
              <a:off x="7467601" y="3733800"/>
              <a:ext cx="6096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1" name="Right Arrow 10"/>
            <p:cNvSpPr/>
            <p:nvPr>
              <p:custDataLst>
                <p:tags r:id="rId8"/>
              </p:custDataLst>
            </p:nvPr>
          </p:nvSpPr>
          <p:spPr bwMode="auto">
            <a:xfrm rot="10800000">
              <a:off x="7467601" y="4495799"/>
              <a:ext cx="6096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sp>
        <p:nvSpPr>
          <p:cNvPr id="12" name="Slide Number Placeholder 11"/>
          <p:cNvSpPr>
            <a:spLocks noGrp="1"/>
          </p:cNvSpPr>
          <p:nvPr>
            <p:ph type="sldNum" sz="quarter" idx="10"/>
          </p:nvPr>
        </p:nvSpPr>
        <p:spPr/>
        <p:txBody>
          <a:bodyPr/>
          <a:lstStyle/>
          <a:p>
            <a:fld id="{405B044B-C5B2-466D-9976-EFD4ECA532C5}" type="slidenum">
              <a:rPr lang="" smtClean="0"/>
              <a:pPr/>
              <a:t>15</a:t>
            </a:fld>
            <a:endParaRPr lang=""/>
          </a:p>
        </p:txBody>
      </p:sp>
    </p:spTree>
    <p:custDataLst>
      <p:tags r:id="rId1"/>
    </p:custDataLst>
    <p:extLst>
      <p:ext uri="{BB962C8B-B14F-4D97-AF65-F5344CB8AC3E}">
        <p14:creationId xmlns:p14="http://schemas.microsoft.com/office/powerpoint/2010/main" val="2024343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Patient Related</a:t>
            </a:r>
            <a:endParaRPr lang="en-US" dirty="0"/>
          </a:p>
        </p:txBody>
      </p:sp>
      <p:sp>
        <p:nvSpPr>
          <p:cNvPr id="3" name="Content Placeholder 2"/>
          <p:cNvSpPr>
            <a:spLocks noGrp="1"/>
          </p:cNvSpPr>
          <p:nvPr>
            <p:ph idx="1"/>
            <p:custDataLst>
              <p:tags r:id="rId3"/>
            </p:custDataLst>
          </p:nvPr>
        </p:nvSpPr>
        <p:spPr>
          <a:ln w="0"/>
          <a:effectLst/>
        </p:spPr>
        <p:txBody>
          <a:bodyPr wrap="square" lIns="0" tIns="0" rIns="0" bIns="0"/>
          <a:lstStyle/>
          <a:p>
            <a:pPr>
              <a:spcBef>
                <a:spcPts val="0"/>
              </a:spcBef>
              <a:spcAft>
                <a:spcPts val="0"/>
              </a:spcAft>
            </a:pPr>
            <a:r>
              <a:rPr lang="en-US" dirty="0" smtClean="0">
                <a:latin typeface="Arial" pitchFamily="34" charset="0"/>
                <a:cs typeface="Arial" pitchFamily="34" charset="0"/>
              </a:rPr>
              <a:t>Metallic Implants/Appliances</a:t>
            </a:r>
          </a:p>
          <a:p>
            <a:pPr>
              <a:spcBef>
                <a:spcPts val="0"/>
              </a:spcBef>
              <a:spcAft>
                <a:spcPts val="0"/>
              </a:spcAft>
            </a:pPr>
            <a:endParaRPr lang="en-US" sz="800" dirty="0" smtClean="0">
              <a:latin typeface="Arial" pitchFamily="34" charset="0"/>
              <a:cs typeface="Arial" pitchFamily="34" charset="0"/>
            </a:endParaRPr>
          </a:p>
          <a:p>
            <a:pPr lvl="1">
              <a:spcBef>
                <a:spcPts val="0"/>
              </a:spcBef>
              <a:spcAft>
                <a:spcPts val="0"/>
              </a:spcAft>
            </a:pPr>
            <a:r>
              <a:rPr lang="en-US" dirty="0" smtClean="0">
                <a:latin typeface="Arial" pitchFamily="34" charset="0"/>
                <a:cs typeface="Arial" pitchFamily="34" charset="0"/>
              </a:rPr>
              <a:t>Internal</a:t>
            </a:r>
          </a:p>
          <a:p>
            <a:pPr lvl="2">
              <a:spcBef>
                <a:spcPts val="0"/>
              </a:spcBef>
              <a:spcAft>
                <a:spcPts val="0"/>
              </a:spcAft>
            </a:pPr>
            <a:r>
              <a:rPr lang="en-US" sz="2000" dirty="0" smtClean="0">
                <a:latin typeface="Arial" pitchFamily="34" charset="0"/>
                <a:cs typeface="Arial" pitchFamily="34" charset="0"/>
              </a:rPr>
              <a:t>Surgical clips/staples/shunts/etc.</a:t>
            </a:r>
          </a:p>
          <a:p>
            <a:pPr lvl="2">
              <a:spcBef>
                <a:spcPts val="0"/>
              </a:spcBef>
              <a:spcAft>
                <a:spcPts val="0"/>
              </a:spcAft>
            </a:pPr>
            <a:r>
              <a:rPr lang="en-US" sz="2000" dirty="0" smtClean="0">
                <a:latin typeface="Arial" pitchFamily="34" charset="0"/>
                <a:cs typeface="Arial" pitchFamily="34" charset="0"/>
              </a:rPr>
              <a:t>Dental implants/appliances</a:t>
            </a:r>
          </a:p>
          <a:p>
            <a:pPr lvl="2">
              <a:spcBef>
                <a:spcPts val="0"/>
              </a:spcBef>
              <a:spcAft>
                <a:spcPts val="0"/>
              </a:spcAft>
            </a:pPr>
            <a:endParaRPr lang="en-US" sz="800" dirty="0" smtClean="0">
              <a:latin typeface="Arial" pitchFamily="34" charset="0"/>
              <a:cs typeface="Arial" pitchFamily="34" charset="0"/>
            </a:endParaRPr>
          </a:p>
          <a:p>
            <a:pPr lvl="1">
              <a:spcBef>
                <a:spcPts val="0"/>
              </a:spcBef>
              <a:spcAft>
                <a:spcPts val="0"/>
              </a:spcAft>
            </a:pPr>
            <a:r>
              <a:rPr lang="en-US" dirty="0" smtClean="0">
                <a:latin typeface="Arial" pitchFamily="34" charset="0"/>
                <a:cs typeface="Arial" pitchFamily="34" charset="0"/>
              </a:rPr>
              <a:t>External</a:t>
            </a:r>
          </a:p>
          <a:p>
            <a:pPr lvl="2">
              <a:spcBef>
                <a:spcPts val="0"/>
              </a:spcBef>
              <a:spcAft>
                <a:spcPts val="0"/>
              </a:spcAft>
            </a:pPr>
            <a:r>
              <a:rPr lang="en-US" sz="2000" dirty="0" smtClean="0">
                <a:latin typeface="Arial" pitchFamily="34" charset="0"/>
                <a:cs typeface="Arial" pitchFamily="34" charset="0"/>
              </a:rPr>
              <a:t>Jewelry, buckles</a:t>
            </a:r>
          </a:p>
          <a:p>
            <a:pPr lvl="2">
              <a:spcBef>
                <a:spcPts val="0"/>
              </a:spcBef>
              <a:spcAft>
                <a:spcPts val="0"/>
              </a:spcAft>
            </a:pPr>
            <a:r>
              <a:rPr lang="en-US" sz="2000" dirty="0" smtClean="0">
                <a:latin typeface="Arial" pitchFamily="34" charset="0"/>
                <a:cs typeface="Arial" pitchFamily="34" charset="0"/>
              </a:rPr>
              <a:t>Piercings</a:t>
            </a:r>
          </a:p>
          <a:p>
            <a:pPr lvl="2">
              <a:spcBef>
                <a:spcPts val="0"/>
              </a:spcBef>
              <a:spcAft>
                <a:spcPts val="0"/>
              </a:spcAft>
            </a:pPr>
            <a:r>
              <a:rPr lang="en-US" sz="2000" dirty="0" smtClean="0">
                <a:latin typeface="Arial" pitchFamily="34" charset="0"/>
                <a:cs typeface="Arial" pitchFamily="34" charset="0"/>
              </a:rPr>
              <a:t>Metallic stitching in clothing</a:t>
            </a:r>
          </a:p>
          <a:p>
            <a:pPr lvl="2">
              <a:spcBef>
                <a:spcPts val="0"/>
              </a:spcBef>
              <a:spcAft>
                <a:spcPts val="0"/>
              </a:spcAft>
            </a:pPr>
            <a:r>
              <a:rPr lang="en-US" sz="2000" dirty="0" smtClean="0">
                <a:latin typeface="Arial" pitchFamily="34" charset="0"/>
                <a:cs typeface="Arial" pitchFamily="34" charset="0"/>
              </a:rPr>
              <a:t>Hairpins, some hairpieces/wigs</a:t>
            </a:r>
          </a:p>
          <a:p>
            <a:pPr lvl="2">
              <a:spcBef>
                <a:spcPts val="0"/>
              </a:spcBef>
              <a:spcAft>
                <a:spcPts val="0"/>
              </a:spcAft>
            </a:pPr>
            <a:r>
              <a:rPr lang="en-US" sz="2000" dirty="0" smtClean="0">
                <a:latin typeface="Arial" pitchFamily="34" charset="0"/>
                <a:cs typeface="Arial" pitchFamily="34" charset="0"/>
              </a:rPr>
              <a:t>Make up</a:t>
            </a:r>
          </a:p>
          <a:p>
            <a:pPr lvl="2">
              <a:spcBef>
                <a:spcPts val="0"/>
              </a:spcBef>
              <a:spcAft>
                <a:spcPts val="0"/>
              </a:spcAft>
            </a:pPr>
            <a:r>
              <a:rPr lang="en-US" sz="2000" dirty="0" smtClean="0">
                <a:latin typeface="Arial" pitchFamily="34" charset="0"/>
                <a:cs typeface="Arial" pitchFamily="34" charset="0"/>
              </a:rPr>
              <a:t>Tattoo’s</a:t>
            </a:r>
          </a:p>
          <a:p>
            <a:pPr lvl="1">
              <a:spcBef>
                <a:spcPts val="0"/>
              </a:spcBef>
              <a:spcAft>
                <a:spcPts val="0"/>
              </a:spcAft>
            </a:pPr>
            <a:r>
              <a:rPr lang="en-US" sz="1600" dirty="0" smtClean="0"/>
              <a:t>Note: these items may sometimes also cause a burn risk</a:t>
            </a:r>
          </a:p>
          <a:p>
            <a:pPr>
              <a:spcBef>
                <a:spcPts val="0"/>
              </a:spcBef>
              <a:spcAft>
                <a:spcPts val="0"/>
              </a:spcAft>
            </a:pPr>
            <a:endParaRPr lang="en-US" sz="2400" dirty="0"/>
          </a:p>
        </p:txBody>
      </p:sp>
      <p:pic>
        <p:nvPicPr>
          <p:cNvPr id="6" name="Picture 14" descr="artefact kas"/>
          <p:cNvPicPr>
            <a:picLocks noChangeAspect="1" noChangeArrowheads="1"/>
          </p:cNvPicPr>
          <p:nvPr>
            <p:custDataLst>
              <p:tags r:id="rId4"/>
            </p:custDataLst>
          </p:nvPr>
        </p:nvPicPr>
        <p:blipFill>
          <a:blip r:embed="rId8" cstate="print"/>
          <a:srcRect/>
          <a:stretch>
            <a:fillRect/>
          </a:stretch>
        </p:blipFill>
        <p:spPr bwMode="auto">
          <a:xfrm>
            <a:off x="6465888" y="3820633"/>
            <a:ext cx="2286000" cy="2667000"/>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9" name="Picture 5"/>
          <p:cNvPicPr>
            <a:picLocks noChangeAspect="1" noChangeArrowheads="1"/>
          </p:cNvPicPr>
          <p:nvPr>
            <p:custDataLst>
              <p:tags r:id="rId5"/>
            </p:custDataLst>
          </p:nvPr>
        </p:nvPicPr>
        <p:blipFill>
          <a:blip r:embed="rId9" cstate="print">
            <a:lum bright="18000" contrast="12000"/>
          </a:blip>
          <a:srcRect/>
          <a:stretch>
            <a:fillRect/>
          </a:stretch>
        </p:blipFill>
        <p:spPr bwMode="auto">
          <a:xfrm>
            <a:off x="5257800" y="1676400"/>
            <a:ext cx="1721853" cy="17526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10" name="Picture 4"/>
          <p:cNvPicPr>
            <a:picLocks noChangeAspect="1" noChangeArrowheads="1"/>
          </p:cNvPicPr>
          <p:nvPr>
            <p:custDataLst>
              <p:tags r:id="rId6"/>
            </p:custDataLst>
          </p:nvPr>
        </p:nvPicPr>
        <p:blipFill>
          <a:blip r:embed="rId10" cstate="print">
            <a:lum bright="6000" contrast="12000"/>
          </a:blip>
          <a:srcRect/>
          <a:stretch>
            <a:fillRect/>
          </a:stretch>
        </p:blipFill>
        <p:spPr bwMode="auto">
          <a:xfrm>
            <a:off x="7155528" y="749794"/>
            <a:ext cx="1596360" cy="267920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7" name="Slide Number Placeholder 6"/>
          <p:cNvSpPr>
            <a:spLocks noGrp="1"/>
          </p:cNvSpPr>
          <p:nvPr>
            <p:ph type="sldNum" sz="quarter" idx="10"/>
          </p:nvPr>
        </p:nvSpPr>
        <p:spPr/>
        <p:txBody>
          <a:bodyPr/>
          <a:lstStyle/>
          <a:p>
            <a:fld id="{405B044B-C5B2-466D-9976-EFD4ECA532C5}" type="slidenum">
              <a:rPr lang="" smtClean="0"/>
              <a:pPr/>
              <a:t>16</a:t>
            </a:fld>
            <a:endParaRPr lang=""/>
          </a:p>
        </p:txBody>
      </p:sp>
    </p:spTree>
    <p:custDataLst>
      <p:tags r:id="rId1"/>
    </p:custDataLst>
    <p:extLst>
      <p:ext uri="{BB962C8B-B14F-4D97-AF65-F5344CB8AC3E}">
        <p14:creationId xmlns:p14="http://schemas.microsoft.com/office/powerpoint/2010/main" val="2269182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Planning</a:t>
            </a:r>
            <a:endParaRPr lang="en-US" dirty="0"/>
          </a:p>
        </p:txBody>
      </p:sp>
      <p:sp>
        <p:nvSpPr>
          <p:cNvPr id="3" name="Content Placeholder 2"/>
          <p:cNvSpPr>
            <a:spLocks noGrp="1"/>
          </p:cNvSpPr>
          <p:nvPr>
            <p:ph idx="1"/>
            <p:custDataLst>
              <p:tags r:id="rId3"/>
            </p:custDataLst>
          </p:nvPr>
        </p:nvSpPr>
        <p:spPr>
          <a:xfrm>
            <a:off x="392113" y="1676400"/>
            <a:ext cx="8359775" cy="4381500"/>
          </a:xfrm>
          <a:ln w="0"/>
          <a:effectLst/>
        </p:spPr>
        <p:txBody>
          <a:bodyPr wrap="square" lIns="0" tIns="0" rIns="0" bIns="0"/>
          <a:lstStyle/>
          <a:p>
            <a:pPr>
              <a:spcBef>
                <a:spcPts val="0"/>
              </a:spcBef>
              <a:spcAft>
                <a:spcPts val="0"/>
              </a:spcAft>
            </a:pPr>
            <a:r>
              <a:rPr lang="en-US" dirty="0" smtClean="0">
                <a:latin typeface="Arial" pitchFamily="34" charset="0"/>
                <a:cs typeface="Arial" pitchFamily="34" charset="0"/>
              </a:rPr>
              <a:t>Cross-talk (Multi-stack sequences)</a:t>
            </a:r>
          </a:p>
          <a:p>
            <a:pPr>
              <a:spcBef>
                <a:spcPts val="0"/>
              </a:spcBef>
              <a:spcAft>
                <a:spcPts val="0"/>
              </a:spcAft>
            </a:pPr>
            <a:endParaRPr lang="en-US" dirty="0">
              <a:latin typeface="Arial" pitchFamily="34" charset="0"/>
              <a:cs typeface="Arial" pitchFamily="34" charset="0"/>
            </a:endParaRPr>
          </a:p>
          <a:p>
            <a:pPr>
              <a:spcBef>
                <a:spcPts val="0"/>
              </a:spcBef>
              <a:spcAft>
                <a:spcPts val="0"/>
              </a:spcAft>
            </a:pPr>
            <a:endParaRPr lang="en-US" dirty="0" smtClean="0">
              <a:latin typeface="Arial" pitchFamily="34" charset="0"/>
              <a:cs typeface="Arial" pitchFamily="34" charset="0"/>
            </a:endParaRPr>
          </a:p>
          <a:p>
            <a:pPr>
              <a:spcBef>
                <a:spcPts val="0"/>
              </a:spcBef>
              <a:spcAft>
                <a:spcPts val="0"/>
              </a:spcAft>
            </a:pPr>
            <a:endParaRPr lang="en-US" dirty="0">
              <a:latin typeface="Arial" pitchFamily="34" charset="0"/>
              <a:cs typeface="Arial" pitchFamily="34" charset="0"/>
            </a:endParaRPr>
          </a:p>
          <a:p>
            <a:pPr>
              <a:spcBef>
                <a:spcPts val="0"/>
              </a:spcBef>
              <a:spcAft>
                <a:spcPts val="0"/>
              </a:spcAft>
            </a:pPr>
            <a:endParaRPr lang="en-US" dirty="0" smtClean="0">
              <a:latin typeface="Arial" pitchFamily="34" charset="0"/>
              <a:cs typeface="Arial" pitchFamily="34" charset="0"/>
            </a:endParaRPr>
          </a:p>
          <a:p>
            <a:pPr>
              <a:spcBef>
                <a:spcPts val="0"/>
              </a:spcBef>
              <a:spcAft>
                <a:spcPts val="0"/>
              </a:spcAft>
            </a:pPr>
            <a:endParaRPr lang="en-US" dirty="0">
              <a:latin typeface="Arial" pitchFamily="34" charset="0"/>
              <a:cs typeface="Arial" pitchFamily="34" charset="0"/>
            </a:endParaRPr>
          </a:p>
          <a:p>
            <a:pPr>
              <a:spcBef>
                <a:spcPts val="0"/>
              </a:spcBef>
              <a:spcAft>
                <a:spcPts val="0"/>
              </a:spcAft>
            </a:pPr>
            <a:endParaRPr lang="en-US" dirty="0" smtClean="0">
              <a:latin typeface="Arial" pitchFamily="34" charset="0"/>
              <a:cs typeface="Arial" pitchFamily="34" charset="0"/>
            </a:endParaRPr>
          </a:p>
          <a:p>
            <a:pPr>
              <a:spcBef>
                <a:spcPts val="0"/>
              </a:spcBef>
              <a:spcAft>
                <a:spcPts val="0"/>
              </a:spcAft>
            </a:pPr>
            <a:endParaRPr lang="en-US" dirty="0">
              <a:latin typeface="Arial" pitchFamily="34" charset="0"/>
              <a:cs typeface="Arial" pitchFamily="34" charset="0"/>
            </a:endParaRPr>
          </a:p>
          <a:p>
            <a:pPr>
              <a:spcBef>
                <a:spcPts val="0"/>
              </a:spcBef>
              <a:spcAft>
                <a:spcPts val="0"/>
              </a:spcAft>
            </a:pPr>
            <a:endParaRPr lang="en-US" dirty="0" smtClean="0">
              <a:latin typeface="Arial" pitchFamily="34" charset="0"/>
              <a:cs typeface="Arial" pitchFamily="34" charset="0"/>
            </a:endParaRPr>
          </a:p>
          <a:p>
            <a:pPr>
              <a:spcBef>
                <a:spcPts val="0"/>
              </a:spcBef>
              <a:spcAft>
                <a:spcPts val="0"/>
              </a:spcAft>
            </a:pPr>
            <a:endParaRPr lang="en-US" dirty="0">
              <a:latin typeface="Arial" pitchFamily="34" charset="0"/>
              <a:cs typeface="Arial" pitchFamily="34" charset="0"/>
            </a:endParaRPr>
          </a:p>
          <a:p>
            <a:pPr>
              <a:spcBef>
                <a:spcPts val="0"/>
              </a:spcBef>
              <a:spcAft>
                <a:spcPts val="0"/>
              </a:spcAft>
            </a:pPr>
            <a:endParaRPr lang="en-US" dirty="0" smtClean="0">
              <a:latin typeface="Arial" pitchFamily="34" charset="0"/>
              <a:cs typeface="Arial" pitchFamily="34" charset="0"/>
            </a:endParaRPr>
          </a:p>
          <a:p>
            <a:pPr>
              <a:spcBef>
                <a:spcPts val="0"/>
              </a:spcBef>
              <a:spcAft>
                <a:spcPts val="0"/>
              </a:spcAft>
            </a:pPr>
            <a:r>
              <a:rPr lang="en-US" dirty="0"/>
              <a:t>Can be prevented by setting scan parameter “stacks as packages” to </a:t>
            </a:r>
            <a:r>
              <a:rPr lang="en-US" dirty="0" smtClean="0"/>
              <a:t>yes</a:t>
            </a:r>
          </a:p>
          <a:p>
            <a:pPr marL="256032" indent="0">
              <a:spcBef>
                <a:spcPts val="0"/>
              </a:spcBef>
              <a:spcAft>
                <a:spcPts val="0"/>
              </a:spcAft>
              <a:buNone/>
            </a:pPr>
            <a:r>
              <a:rPr lang="en-US" sz="1600" dirty="0" smtClean="0"/>
              <a:t>Note</a:t>
            </a:r>
            <a:r>
              <a:rPr lang="en-US" sz="1600" dirty="0"/>
              <a:t>: This will increase scan </a:t>
            </a:r>
            <a:r>
              <a:rPr lang="en-US" sz="1600" dirty="0" smtClean="0"/>
              <a:t>time</a:t>
            </a:r>
            <a:endParaRPr lang="en-US" sz="2400" dirty="0" smtClean="0"/>
          </a:p>
          <a:p>
            <a:pPr>
              <a:spcBef>
                <a:spcPts val="0"/>
              </a:spcBef>
              <a:spcAft>
                <a:spcPts val="0"/>
              </a:spcAft>
            </a:pPr>
            <a:endParaRPr lang="en-US" sz="2400" dirty="0"/>
          </a:p>
        </p:txBody>
      </p:sp>
      <p:grpSp>
        <p:nvGrpSpPr>
          <p:cNvPr id="2" name="Group 1"/>
          <p:cNvGrpSpPr/>
          <p:nvPr/>
        </p:nvGrpSpPr>
        <p:grpSpPr>
          <a:xfrm>
            <a:off x="5791200" y="2119788"/>
            <a:ext cx="2667000" cy="2985612"/>
            <a:chOff x="5526088" y="2133600"/>
            <a:chExt cx="3389312" cy="3703637"/>
          </a:xfrm>
          <a:effectLst>
            <a:outerShdw blurRad="50800" dist="38100" dir="2700000" algn="tl" rotWithShape="0">
              <a:prstClr val="black">
                <a:alpha val="40000"/>
              </a:prstClr>
            </a:outerShdw>
          </a:effectLst>
        </p:grpSpPr>
        <p:pic>
          <p:nvPicPr>
            <p:cNvPr id="7" name="Picture 4"/>
            <p:cNvPicPr>
              <a:picLocks noChangeAspect="1" noChangeArrowheads="1"/>
            </p:cNvPicPr>
            <p:nvPr>
              <p:custDataLst>
                <p:tags r:id="rId6"/>
              </p:custDataLst>
            </p:nvPr>
          </p:nvPicPr>
          <p:blipFill>
            <a:blip r:embed="rId10" cstate="print"/>
            <a:srcRect r="755" b="1105"/>
            <a:stretch>
              <a:fillRect/>
            </a:stretch>
          </p:blipFill>
          <p:spPr bwMode="auto">
            <a:xfrm>
              <a:off x="5526088" y="2133600"/>
              <a:ext cx="3389312" cy="3703637"/>
            </a:xfrm>
            <a:prstGeom prst="rect">
              <a:avLst/>
            </a:prstGeom>
            <a:noFill/>
            <a:ln w="12700">
              <a:solidFill>
                <a:schemeClr val="tx1"/>
              </a:solidFill>
              <a:miter lim="800000"/>
              <a:headEnd/>
              <a:tailEnd/>
            </a:ln>
          </p:spPr>
        </p:pic>
        <p:sp>
          <p:nvSpPr>
            <p:cNvPr id="10" name="Down Arrow 9"/>
            <p:cNvSpPr/>
            <p:nvPr>
              <p:custDataLst>
                <p:tags r:id="rId7"/>
              </p:custDataLst>
            </p:nvPr>
          </p:nvSpPr>
          <p:spPr bwMode="auto">
            <a:xfrm rot="1066021">
              <a:off x="8228722" y="2742847"/>
              <a:ext cx="228600" cy="1447800"/>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grpSp>
      <p:grpSp>
        <p:nvGrpSpPr>
          <p:cNvPr id="4" name="Group 3"/>
          <p:cNvGrpSpPr/>
          <p:nvPr/>
        </p:nvGrpSpPr>
        <p:grpSpPr>
          <a:xfrm>
            <a:off x="761999" y="2118013"/>
            <a:ext cx="3810001" cy="2987387"/>
            <a:chOff x="1524000" y="2590802"/>
            <a:chExt cx="3048000" cy="2362201"/>
          </a:xfrm>
          <a:effectLst>
            <a:outerShdw blurRad="50800" dist="38100" dir="2700000" algn="tl" rotWithShape="0">
              <a:prstClr val="black">
                <a:alpha val="40000"/>
              </a:prstClr>
            </a:outerShdw>
          </a:effectLst>
        </p:grpSpPr>
        <p:pic>
          <p:nvPicPr>
            <p:cNvPr id="6" name="Picture 3"/>
            <p:cNvPicPr>
              <a:picLocks noChangeAspect="1" noChangeArrowheads="1"/>
            </p:cNvPicPr>
            <p:nvPr>
              <p:custDataLst>
                <p:tags r:id="rId4"/>
              </p:custDataLst>
            </p:nvPr>
          </p:nvPicPr>
          <p:blipFill>
            <a:blip r:embed="rId11" cstate="print"/>
            <a:srcRect/>
            <a:stretch>
              <a:fillRect/>
            </a:stretch>
          </p:blipFill>
          <p:spPr bwMode="auto">
            <a:xfrm>
              <a:off x="1524000" y="2590802"/>
              <a:ext cx="3048000" cy="2362201"/>
            </a:xfrm>
            <a:prstGeom prst="rect">
              <a:avLst/>
            </a:prstGeom>
            <a:noFill/>
            <a:ln w="12700">
              <a:solidFill>
                <a:schemeClr val="tx1"/>
              </a:solidFill>
              <a:miter lim="800000"/>
              <a:headEnd/>
              <a:tailEnd/>
            </a:ln>
          </p:spPr>
        </p:pic>
        <p:sp>
          <p:nvSpPr>
            <p:cNvPr id="11" name="Down Arrow 10"/>
            <p:cNvSpPr/>
            <p:nvPr>
              <p:custDataLst>
                <p:tags r:id="rId5"/>
              </p:custDataLst>
            </p:nvPr>
          </p:nvSpPr>
          <p:spPr bwMode="auto">
            <a:xfrm rot="10800000">
              <a:off x="2667000" y="4427226"/>
              <a:ext cx="228600" cy="525774"/>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grpSp>
      <p:sp>
        <p:nvSpPr>
          <p:cNvPr id="12" name="Slide Number Placeholder 11"/>
          <p:cNvSpPr>
            <a:spLocks noGrp="1"/>
          </p:cNvSpPr>
          <p:nvPr>
            <p:ph type="sldNum" sz="quarter" idx="10"/>
          </p:nvPr>
        </p:nvSpPr>
        <p:spPr/>
        <p:txBody>
          <a:bodyPr/>
          <a:lstStyle/>
          <a:p>
            <a:fld id="{405B044B-C5B2-466D-9976-EFD4ECA532C5}" type="slidenum">
              <a:rPr lang="" smtClean="0"/>
              <a:pPr/>
              <a:t>17</a:t>
            </a:fld>
            <a:endParaRPr lang=""/>
          </a:p>
        </p:txBody>
      </p:sp>
    </p:spTree>
    <p:custDataLst>
      <p:tags r:id="rId1"/>
    </p:custDataLst>
    <p:extLst>
      <p:ext uri="{BB962C8B-B14F-4D97-AF65-F5344CB8AC3E}">
        <p14:creationId xmlns:p14="http://schemas.microsoft.com/office/powerpoint/2010/main" val="3201699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xfrm>
            <a:off x="381000" y="533400"/>
            <a:ext cx="8359775" cy="914400"/>
          </a:xfrm>
          <a:ln w="0"/>
          <a:effectLst/>
        </p:spPr>
        <p:txBody>
          <a:bodyPr wrap="square" lIns="0" tIns="0" rIns="0" bIns="0" anchor="t"/>
          <a:lstStyle/>
          <a:p>
            <a:pPr>
              <a:spcBef>
                <a:spcPts val="0"/>
              </a:spcBef>
              <a:spcAft>
                <a:spcPts val="0"/>
              </a:spcAft>
            </a:pPr>
            <a:r>
              <a:rPr lang="en-US" dirty="0" smtClean="0"/>
              <a:t>Planning</a:t>
            </a:r>
            <a:endParaRPr lang="en-US" dirty="0"/>
          </a:p>
        </p:txBody>
      </p:sp>
      <p:sp>
        <p:nvSpPr>
          <p:cNvPr id="3" name="Content Placeholder 2"/>
          <p:cNvSpPr>
            <a:spLocks noGrp="1"/>
          </p:cNvSpPr>
          <p:nvPr>
            <p:ph idx="1"/>
            <p:custDataLst>
              <p:tags r:id="rId3"/>
            </p:custDataLst>
          </p:nvPr>
        </p:nvSpPr>
        <p:spPr>
          <a:xfrm>
            <a:off x="392112" y="1676400"/>
            <a:ext cx="8359775" cy="4381500"/>
          </a:xfrm>
          <a:ln w="0"/>
          <a:effectLst/>
        </p:spPr>
        <p:txBody>
          <a:bodyPr wrap="square" lIns="0" tIns="0" rIns="0" bIns="0"/>
          <a:lstStyle/>
          <a:p>
            <a:pPr>
              <a:spcBef>
                <a:spcPts val="0"/>
              </a:spcBef>
              <a:spcAft>
                <a:spcPts val="0"/>
              </a:spcAft>
            </a:pPr>
            <a:r>
              <a:rPr lang="en-US" dirty="0" smtClean="0">
                <a:latin typeface="Arial" pitchFamily="34" charset="0"/>
                <a:cs typeface="Arial" pitchFamily="34" charset="0"/>
              </a:rPr>
              <a:t>Intersecting REST Slabs</a:t>
            </a:r>
          </a:p>
          <a:p>
            <a:pPr lvl="1">
              <a:spcBef>
                <a:spcPts val="0"/>
              </a:spcBef>
              <a:spcAft>
                <a:spcPts val="0"/>
              </a:spcAft>
            </a:pPr>
            <a:r>
              <a:rPr lang="en-US" dirty="0" smtClean="0">
                <a:latin typeface="Arial" pitchFamily="34" charset="0"/>
                <a:cs typeface="Arial" pitchFamily="34" charset="0"/>
              </a:rPr>
              <a:t>Leading to “corduroy” artifacts</a:t>
            </a:r>
          </a:p>
          <a:p>
            <a:pPr lvl="1">
              <a:spcBef>
                <a:spcPts val="0"/>
              </a:spcBef>
              <a:spcAft>
                <a:spcPts val="0"/>
              </a:spcAft>
            </a:pPr>
            <a:r>
              <a:rPr lang="en-US" dirty="0" smtClean="0">
                <a:latin typeface="Arial" pitchFamily="34" charset="0"/>
                <a:cs typeface="Arial" pitchFamily="34" charset="0"/>
              </a:rPr>
              <a:t>Not to be confused with corduroy artifacts caused by technical issues</a:t>
            </a:r>
          </a:p>
          <a:p>
            <a:pPr lvl="1">
              <a:spcBef>
                <a:spcPts val="0"/>
              </a:spcBef>
              <a:spcAft>
                <a:spcPts val="0"/>
              </a:spcAft>
            </a:pPr>
            <a:r>
              <a:rPr lang="en-US" dirty="0" smtClean="0">
                <a:latin typeface="Arial" pitchFamily="34" charset="0"/>
                <a:cs typeface="Arial" pitchFamily="34" charset="0"/>
              </a:rPr>
              <a:t>Those caused by REST tend to be localized</a:t>
            </a:r>
          </a:p>
          <a:p>
            <a:pPr lvl="1">
              <a:spcBef>
                <a:spcPts val="0"/>
              </a:spcBef>
              <a:spcAft>
                <a:spcPts val="0"/>
              </a:spcAft>
            </a:pPr>
            <a:endParaRPr lang="en-US" dirty="0"/>
          </a:p>
        </p:txBody>
      </p:sp>
      <p:grpSp>
        <p:nvGrpSpPr>
          <p:cNvPr id="2" name="Group 11"/>
          <p:cNvGrpSpPr/>
          <p:nvPr/>
        </p:nvGrpSpPr>
        <p:grpSpPr>
          <a:xfrm>
            <a:off x="1580489" y="3276600"/>
            <a:ext cx="2991511" cy="3016450"/>
            <a:chOff x="1793213" y="3276600"/>
            <a:chExt cx="2991511" cy="3016450"/>
          </a:xfrm>
        </p:grpSpPr>
        <p:pic>
          <p:nvPicPr>
            <p:cNvPr id="6" name="Picture 4" descr="PRES1"/>
            <p:cNvPicPr>
              <a:picLocks noChangeAspect="1" noChangeArrowheads="1"/>
            </p:cNvPicPr>
            <p:nvPr>
              <p:custDataLst>
                <p:tags r:id="rId7"/>
              </p:custDataLst>
            </p:nvPr>
          </p:nvPicPr>
          <p:blipFill>
            <a:blip r:embed="rId11" cstate="print">
              <a:lum bright="22000" contrast="14000"/>
            </a:blip>
            <a:srcRect l="7500" t="18750" r="7500"/>
            <a:stretch>
              <a:fillRect/>
            </a:stretch>
          </p:blipFill>
          <p:spPr bwMode="auto">
            <a:xfrm>
              <a:off x="1828799" y="3430796"/>
              <a:ext cx="2955925" cy="280035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8" name="Rectangle 6"/>
            <p:cNvSpPr>
              <a:spLocks noChangeArrowheads="1"/>
            </p:cNvSpPr>
            <p:nvPr>
              <p:custDataLst>
                <p:tags r:id="rId8"/>
              </p:custDataLst>
            </p:nvPr>
          </p:nvSpPr>
          <p:spPr bwMode="auto">
            <a:xfrm rot="831379">
              <a:off x="2070692" y="3276600"/>
              <a:ext cx="766133" cy="2749526"/>
            </a:xfrm>
            <a:prstGeom prst="rect">
              <a:avLst/>
            </a:prstGeom>
            <a:blipFill>
              <a:blip r:embed="rId12" cstate="print"/>
              <a:tile tx="0" ty="0" sx="100000" sy="100000" flip="none" algn="tl"/>
            </a:blipFill>
            <a:ln w="9525">
              <a:solidFill>
                <a:srgbClr val="0070C0"/>
              </a:solidFill>
              <a:miter lim="800000"/>
              <a:headEnd/>
              <a:tailEnd/>
            </a:ln>
          </p:spPr>
          <p:txBody>
            <a:bodyPr wrap="none" anchor="ctr"/>
            <a:lstStyle/>
            <a:p>
              <a:endParaRPr lang="en-US"/>
            </a:p>
          </p:txBody>
        </p:sp>
        <p:sp>
          <p:nvSpPr>
            <p:cNvPr id="9" name="Rectangle 7"/>
            <p:cNvSpPr>
              <a:spLocks noChangeArrowheads="1"/>
            </p:cNvSpPr>
            <p:nvPr>
              <p:custDataLst>
                <p:tags r:id="rId9"/>
              </p:custDataLst>
            </p:nvPr>
          </p:nvSpPr>
          <p:spPr bwMode="auto">
            <a:xfrm rot="6397630">
              <a:off x="2563607" y="4662345"/>
              <a:ext cx="860311" cy="2401099"/>
            </a:xfrm>
            <a:prstGeom prst="rect">
              <a:avLst/>
            </a:prstGeom>
            <a:blipFill>
              <a:blip r:embed="rId12" cstate="print"/>
              <a:tile tx="0" ty="0" sx="100000" sy="100000" flip="none" algn="tl"/>
            </a:blipFill>
            <a:ln w="9525">
              <a:solidFill>
                <a:srgbClr val="0070C0"/>
              </a:solidFill>
              <a:miter lim="800000"/>
              <a:headEnd/>
              <a:tailEnd/>
            </a:ln>
          </p:spPr>
          <p:txBody>
            <a:bodyPr wrap="none" anchor="ctr"/>
            <a:lstStyle/>
            <a:p>
              <a:endParaRPr lang="en-US"/>
            </a:p>
          </p:txBody>
        </p:sp>
      </p:grpSp>
      <p:grpSp>
        <p:nvGrpSpPr>
          <p:cNvPr id="4" name="Group 1"/>
          <p:cNvGrpSpPr/>
          <p:nvPr/>
        </p:nvGrpSpPr>
        <p:grpSpPr>
          <a:xfrm>
            <a:off x="5754898" y="3446386"/>
            <a:ext cx="2703301" cy="2797490"/>
            <a:chOff x="5181600" y="3190546"/>
            <a:chExt cx="2743200" cy="2838779"/>
          </a:xfrm>
          <a:effectLst>
            <a:outerShdw blurRad="50800" dist="38100" dir="2700000" algn="tl" rotWithShape="0">
              <a:prstClr val="black">
                <a:alpha val="40000"/>
              </a:prstClr>
            </a:outerShdw>
          </a:effectLst>
        </p:grpSpPr>
        <p:pic>
          <p:nvPicPr>
            <p:cNvPr id="7" name="Picture 5" descr="ARTIFACT"/>
            <p:cNvPicPr>
              <a:picLocks noChangeAspect="1" noChangeArrowheads="1"/>
            </p:cNvPicPr>
            <p:nvPr>
              <p:custDataLst>
                <p:tags r:id="rId5"/>
              </p:custDataLst>
            </p:nvPr>
          </p:nvPicPr>
          <p:blipFill>
            <a:blip r:embed="rId13" cstate="print">
              <a:lum bright="12000" contrast="12000"/>
            </a:blip>
            <a:srcRect/>
            <a:stretch>
              <a:fillRect/>
            </a:stretch>
          </p:blipFill>
          <p:spPr bwMode="auto">
            <a:xfrm>
              <a:off x="5221498" y="3190546"/>
              <a:ext cx="2703302" cy="2838779"/>
            </a:xfrm>
            <a:prstGeom prst="rect">
              <a:avLst/>
            </a:prstGeom>
            <a:noFill/>
            <a:ln w="12700">
              <a:solidFill>
                <a:schemeClr val="tx1"/>
              </a:solidFill>
              <a:round/>
              <a:headEnd/>
              <a:tailEnd/>
            </a:ln>
          </p:spPr>
        </p:pic>
        <p:sp>
          <p:nvSpPr>
            <p:cNvPr id="10" name="Oval 9"/>
            <p:cNvSpPr/>
            <p:nvPr>
              <p:custDataLst>
                <p:tags r:id="rId6"/>
              </p:custDataLst>
            </p:nvPr>
          </p:nvSpPr>
          <p:spPr bwMode="auto">
            <a:xfrm>
              <a:off x="5181600" y="3886200"/>
              <a:ext cx="914400" cy="2057400"/>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grpSp>
      <p:sp>
        <p:nvSpPr>
          <p:cNvPr id="11" name="Right Arrow 10"/>
          <p:cNvSpPr/>
          <p:nvPr>
            <p:custDataLst>
              <p:tags r:id="rId4"/>
            </p:custDataLst>
          </p:nvPr>
        </p:nvSpPr>
        <p:spPr bwMode="auto">
          <a:xfrm>
            <a:off x="4974266" y="4593266"/>
            <a:ext cx="381000" cy="4572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4" name="Slide Number Placeholder 13"/>
          <p:cNvSpPr>
            <a:spLocks noGrp="1"/>
          </p:cNvSpPr>
          <p:nvPr>
            <p:ph type="sldNum" sz="quarter" idx="10"/>
          </p:nvPr>
        </p:nvSpPr>
        <p:spPr/>
        <p:txBody>
          <a:bodyPr/>
          <a:lstStyle/>
          <a:p>
            <a:fld id="{405B044B-C5B2-466D-9976-EFD4ECA532C5}" type="slidenum">
              <a:rPr lang="" smtClean="0"/>
              <a:pPr/>
              <a:t>18</a:t>
            </a:fld>
            <a:endParaRPr lang=""/>
          </a:p>
        </p:txBody>
      </p:sp>
    </p:spTree>
    <p:custDataLst>
      <p:tags r:id="rId1"/>
    </p:custDataLst>
    <p:extLst>
      <p:ext uri="{BB962C8B-B14F-4D97-AF65-F5344CB8AC3E}">
        <p14:creationId xmlns:p14="http://schemas.microsoft.com/office/powerpoint/2010/main" val="2831530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nly95794\My Documents\Education\2012\IQ images\dual FFE_wrong TE.JPG"/>
          <p:cNvPicPr>
            <a:picLocks noChangeAspect="1" noChangeArrowheads="1"/>
          </p:cNvPicPr>
          <p:nvPr>
            <p:custDataLst>
              <p:tags r:id="rId2"/>
            </p:custDataLst>
          </p:nvPr>
        </p:nvPicPr>
        <p:blipFill rotWithShape="1">
          <a:blip r:embed="rId12" cstate="print">
            <a:extLst>
              <a:ext uri="{28A0092B-C50C-407E-A947-70E740481C1C}">
                <a14:useLocalDpi xmlns:a14="http://schemas.microsoft.com/office/drawing/2010/main" val="0"/>
              </a:ext>
            </a:extLst>
          </a:blip>
          <a:srcRect t="6944" b="7784"/>
          <a:stretch/>
        </p:blipFill>
        <p:spPr bwMode="auto">
          <a:xfrm>
            <a:off x="4571885" y="4282619"/>
            <a:ext cx="4179886" cy="1432381"/>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custDataLst>
              <p:tags r:id="rId3"/>
            </p:custDataLst>
          </p:nvPr>
        </p:nvSpPr>
        <p:spPr>
          <a:ln w="0"/>
          <a:effectLst/>
        </p:spPr>
        <p:txBody>
          <a:bodyPr wrap="square" lIns="0" tIns="0" rIns="0" bIns="0" anchor="t"/>
          <a:lstStyle/>
          <a:p>
            <a:pPr>
              <a:spcBef>
                <a:spcPts val="0"/>
              </a:spcBef>
              <a:spcAft>
                <a:spcPts val="0"/>
              </a:spcAft>
            </a:pPr>
            <a:r>
              <a:rPr lang="en-US" dirty="0" smtClean="0"/>
              <a:t>Protocol</a:t>
            </a:r>
            <a:endParaRPr lang="en-US" dirty="0"/>
          </a:p>
        </p:txBody>
      </p:sp>
      <p:sp>
        <p:nvSpPr>
          <p:cNvPr id="3" name="Content Placeholder 2"/>
          <p:cNvSpPr>
            <a:spLocks noGrp="1"/>
          </p:cNvSpPr>
          <p:nvPr>
            <p:ph idx="1"/>
            <p:custDataLst>
              <p:tags r:id="rId4"/>
            </p:custDataLst>
          </p:nvPr>
        </p:nvSpPr>
        <p:spPr>
          <a:xfrm>
            <a:off x="392113" y="1676400"/>
            <a:ext cx="4179888" cy="4381500"/>
          </a:xfrm>
          <a:ln w="0"/>
          <a:effectLst/>
        </p:spPr>
        <p:txBody>
          <a:bodyPr wrap="square" lIns="0" tIns="0" rIns="0" bIns="0"/>
          <a:lstStyle/>
          <a:p>
            <a:pPr>
              <a:spcBef>
                <a:spcPts val="0"/>
              </a:spcBef>
              <a:spcAft>
                <a:spcPts val="0"/>
              </a:spcAft>
            </a:pPr>
            <a:r>
              <a:rPr lang="en-US" dirty="0" smtClean="0"/>
              <a:t>Out of Phase TE in T1 FFE</a:t>
            </a:r>
          </a:p>
          <a:p>
            <a:pPr marL="457200" lvl="1" indent="0">
              <a:spcBef>
                <a:spcPts val="0"/>
              </a:spcBef>
              <a:spcAft>
                <a:spcPts val="0"/>
              </a:spcAft>
              <a:buNone/>
            </a:pPr>
            <a:endParaRPr lang="en-US" dirty="0"/>
          </a:p>
          <a:p>
            <a:pPr>
              <a:spcBef>
                <a:spcPts val="0"/>
              </a:spcBef>
              <a:spcAft>
                <a:spcPts val="0"/>
              </a:spcAft>
            </a:pPr>
            <a:r>
              <a:rPr lang="en-US" dirty="0" smtClean="0"/>
              <a:t>Often occurs when an operator notices a dramatic increase in the RSL when adjusting the Water-Fat Shift.</a:t>
            </a:r>
          </a:p>
          <a:p>
            <a:pPr>
              <a:spcBef>
                <a:spcPts val="0"/>
              </a:spcBef>
              <a:spcAft>
                <a:spcPts val="0"/>
              </a:spcAft>
            </a:pPr>
            <a:endParaRPr lang="en-US" sz="800" dirty="0" smtClean="0"/>
          </a:p>
          <a:p>
            <a:pPr>
              <a:spcBef>
                <a:spcPts val="0"/>
              </a:spcBef>
              <a:spcAft>
                <a:spcPts val="0"/>
              </a:spcAft>
            </a:pPr>
            <a:r>
              <a:rPr lang="en-US" dirty="0" smtClean="0"/>
              <a:t>In a sequence with “shortest” TE</a:t>
            </a:r>
          </a:p>
          <a:p>
            <a:pPr>
              <a:spcBef>
                <a:spcPts val="0"/>
              </a:spcBef>
              <a:spcAft>
                <a:spcPts val="0"/>
              </a:spcAft>
            </a:pPr>
            <a:endParaRPr lang="en-US" sz="800" dirty="0" smtClean="0"/>
          </a:p>
          <a:p>
            <a:pPr>
              <a:spcBef>
                <a:spcPts val="0"/>
              </a:spcBef>
              <a:spcAft>
                <a:spcPts val="0"/>
              </a:spcAft>
            </a:pPr>
            <a:r>
              <a:rPr lang="en-US" dirty="0" smtClean="0"/>
              <a:t>Common among GE operators used to making bandwidth adjustments</a:t>
            </a:r>
            <a:endParaRPr lang="en-US" dirty="0"/>
          </a:p>
        </p:txBody>
      </p:sp>
      <p:grpSp>
        <p:nvGrpSpPr>
          <p:cNvPr id="2" name="Group 1"/>
          <p:cNvGrpSpPr/>
          <p:nvPr/>
        </p:nvGrpSpPr>
        <p:grpSpPr>
          <a:xfrm>
            <a:off x="4572000" y="1676400"/>
            <a:ext cx="4183912" cy="1359510"/>
            <a:chOff x="381000" y="2209800"/>
            <a:chExt cx="6242050" cy="2297112"/>
          </a:xfrm>
          <a:effectLst>
            <a:outerShdw blurRad="50800" dist="38100" dir="2700000" algn="tl" rotWithShape="0">
              <a:prstClr val="black">
                <a:alpha val="40000"/>
              </a:prstClr>
            </a:outerShdw>
          </a:effectLst>
        </p:grpSpPr>
        <p:pic>
          <p:nvPicPr>
            <p:cNvPr id="6" name="Picture 3"/>
            <p:cNvPicPr>
              <a:picLocks noChangeArrowheads="1"/>
            </p:cNvPicPr>
            <p:nvPr>
              <p:custDataLst>
                <p:tags r:id="rId9"/>
              </p:custDataLst>
            </p:nvPr>
          </p:nvPicPr>
          <p:blipFill>
            <a:blip r:embed="rId13" cstate="print">
              <a:lum bright="6000"/>
            </a:blip>
            <a:srcRect t="11110" b="8192"/>
            <a:stretch>
              <a:fillRect/>
            </a:stretch>
          </p:blipFill>
          <p:spPr bwMode="auto">
            <a:xfrm>
              <a:off x="381000" y="2209800"/>
              <a:ext cx="3117850" cy="2297112"/>
            </a:xfrm>
            <a:prstGeom prst="rect">
              <a:avLst/>
            </a:prstGeom>
            <a:noFill/>
            <a:ln w="12700">
              <a:solidFill>
                <a:schemeClr val="tx1"/>
              </a:solidFill>
              <a:miter lim="800000"/>
              <a:headEnd/>
              <a:tailEnd/>
            </a:ln>
          </p:spPr>
        </p:pic>
        <p:pic>
          <p:nvPicPr>
            <p:cNvPr id="7" name="Picture 4"/>
            <p:cNvPicPr>
              <a:picLocks noChangeArrowheads="1"/>
            </p:cNvPicPr>
            <p:nvPr>
              <p:custDataLst>
                <p:tags r:id="rId10"/>
              </p:custDataLst>
            </p:nvPr>
          </p:nvPicPr>
          <p:blipFill>
            <a:blip r:embed="rId14" cstate="print">
              <a:lum bright="6000"/>
            </a:blip>
            <a:srcRect t="11075" b="8565"/>
            <a:stretch>
              <a:fillRect/>
            </a:stretch>
          </p:blipFill>
          <p:spPr bwMode="auto">
            <a:xfrm>
              <a:off x="3505200" y="2217970"/>
              <a:ext cx="3117850" cy="2288942"/>
            </a:xfrm>
            <a:prstGeom prst="rect">
              <a:avLst/>
            </a:prstGeom>
            <a:noFill/>
            <a:ln w="12700">
              <a:solidFill>
                <a:schemeClr val="tx1"/>
              </a:solidFill>
              <a:miter lim="800000"/>
              <a:headEnd/>
              <a:tailEnd/>
            </a:ln>
          </p:spPr>
        </p:pic>
      </p:grpSp>
      <p:sp>
        <p:nvSpPr>
          <p:cNvPr id="8" name="TextBox 7"/>
          <p:cNvSpPr txBox="1"/>
          <p:nvPr>
            <p:custDataLst>
              <p:tags r:id="rId5"/>
            </p:custDataLst>
          </p:nvPr>
        </p:nvSpPr>
        <p:spPr>
          <a:xfrm>
            <a:off x="4880952" y="3035910"/>
            <a:ext cx="1371600" cy="338554"/>
          </a:xfrm>
          <a:prstGeom prst="rect">
            <a:avLst/>
          </a:prstGeom>
          <a:noFill/>
        </p:spPr>
        <p:txBody>
          <a:bodyPr wrap="square" rtlCol="0">
            <a:spAutoFit/>
          </a:bodyPr>
          <a:lstStyle/>
          <a:p>
            <a:r>
              <a:rPr lang="en-US" sz="1600" dirty="0" smtClean="0"/>
              <a:t>In Phase TE</a:t>
            </a:r>
            <a:endParaRPr lang="en-US" sz="1600" dirty="0"/>
          </a:p>
        </p:txBody>
      </p:sp>
      <p:sp>
        <p:nvSpPr>
          <p:cNvPr id="10" name="TextBox 9"/>
          <p:cNvSpPr txBox="1"/>
          <p:nvPr>
            <p:custDataLst>
              <p:tags r:id="rId6"/>
            </p:custDataLst>
          </p:nvPr>
        </p:nvSpPr>
        <p:spPr>
          <a:xfrm>
            <a:off x="6921795" y="3055910"/>
            <a:ext cx="1524000" cy="338554"/>
          </a:xfrm>
          <a:prstGeom prst="rect">
            <a:avLst/>
          </a:prstGeom>
          <a:noFill/>
        </p:spPr>
        <p:txBody>
          <a:bodyPr wrap="square" rtlCol="0">
            <a:spAutoFit/>
          </a:bodyPr>
          <a:lstStyle/>
          <a:p>
            <a:r>
              <a:rPr lang="en-US" sz="1600" dirty="0" smtClean="0"/>
              <a:t>Out Phase TE</a:t>
            </a:r>
            <a:endParaRPr lang="en-US" sz="1600" dirty="0"/>
          </a:p>
        </p:txBody>
      </p:sp>
      <p:sp>
        <p:nvSpPr>
          <p:cNvPr id="11" name="Down Arrow 10"/>
          <p:cNvSpPr/>
          <p:nvPr>
            <p:custDataLst>
              <p:tags r:id="rId7"/>
            </p:custDataLst>
          </p:nvPr>
        </p:nvSpPr>
        <p:spPr bwMode="auto">
          <a:xfrm>
            <a:off x="5423877" y="3449873"/>
            <a:ext cx="285750" cy="664927"/>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2" name="Down Arrow 11"/>
          <p:cNvSpPr/>
          <p:nvPr>
            <p:custDataLst>
              <p:tags r:id="rId8"/>
            </p:custDataLst>
          </p:nvPr>
        </p:nvSpPr>
        <p:spPr bwMode="auto">
          <a:xfrm>
            <a:off x="7562850" y="3449873"/>
            <a:ext cx="285750" cy="664927"/>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3" name="Slide Number Placeholder 12"/>
          <p:cNvSpPr>
            <a:spLocks noGrp="1"/>
          </p:cNvSpPr>
          <p:nvPr>
            <p:ph type="sldNum" sz="quarter" idx="10"/>
          </p:nvPr>
        </p:nvSpPr>
        <p:spPr/>
        <p:txBody>
          <a:bodyPr/>
          <a:lstStyle/>
          <a:p>
            <a:fld id="{405B044B-C5B2-466D-9976-EFD4ECA532C5}" type="slidenum">
              <a:rPr lang="" smtClean="0"/>
              <a:pPr/>
              <a:t>19</a:t>
            </a:fld>
            <a:endParaRPr lang=""/>
          </a:p>
        </p:txBody>
      </p:sp>
    </p:spTree>
    <p:custDataLst>
      <p:tags r:id="rId1"/>
    </p:custDataLst>
    <p:extLst>
      <p:ext uri="{BB962C8B-B14F-4D97-AF65-F5344CB8AC3E}">
        <p14:creationId xmlns:p14="http://schemas.microsoft.com/office/powerpoint/2010/main" val="254771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p:cNvSpPr>
          <p:nvPr>
            <p:custDataLst>
              <p:tags r:id="rId2"/>
            </p:custDataLst>
          </p:nvPr>
        </p:nvSpPr>
        <p:spPr>
          <a:xfrm>
            <a:off x="8578850" y="6578600"/>
            <a:ext cx="317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pPr>
              <a:spcBef>
                <a:spcPts val="0"/>
              </a:spcBef>
              <a:spcAft>
                <a:spcPts val="0"/>
              </a:spcAft>
            </a:pPr>
            <a:endParaRPr lang="en-US" sz="1200"/>
          </a:p>
        </p:txBody>
      </p:sp>
      <p:sp>
        <p:nvSpPr>
          <p:cNvPr id="11" name="TextBox 10"/>
          <p:cNvSpPr txBox="1">
            <a:spLocks/>
          </p:cNvSpPr>
          <p:nvPr>
            <p:custDataLst>
              <p:tags r:id="rId3"/>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r>
              <a:rPr lang="en-US" sz="900" dirty="0" smtClean="0"/>
              <a:t>20 October 2014            Confidential</a:t>
            </a:r>
            <a:endParaRPr lang="en-US" sz="900" dirty="0"/>
          </a:p>
        </p:txBody>
      </p:sp>
      <p:pic>
        <p:nvPicPr>
          <p:cNvPr id="10" name="Picture 9"/>
          <p:cNvPicPr>
            <a:picLocks/>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Title 1"/>
          <p:cNvSpPr>
            <a:spLocks noGrp="1"/>
          </p:cNvSpPr>
          <p:nvPr>
            <p:ph type="title"/>
            <p:custDataLst>
              <p:tags r:id="rId5"/>
            </p:custDataLst>
          </p:nvPr>
        </p:nvSpPr>
        <p:spPr>
          <a:xfrm>
            <a:off x="540004" y="449999"/>
            <a:ext cx="8064005" cy="1007999"/>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3200" dirty="0" smtClean="0">
                <a:latin typeface="Calibri"/>
              </a:rPr>
              <a:t>Agenda</a:t>
            </a:r>
            <a:endParaRPr lang="en-US" sz="3200" dirty="0">
              <a:latin typeface="Calibri"/>
            </a:endParaRPr>
          </a:p>
        </p:txBody>
      </p:sp>
      <p:sp>
        <p:nvSpPr>
          <p:cNvPr id="3" name="Text Placeholder 2"/>
          <p:cNvSpPr>
            <a:spLocks noGrp="1"/>
          </p:cNvSpPr>
          <p:nvPr>
            <p:ph type="body" idx="1"/>
            <p:custDataLst>
              <p:tags r:id="rId6"/>
            </p:custDataLst>
          </p:nvPr>
        </p:nvSpPr>
        <p:spPr>
          <a:xfrm>
            <a:off x="540004" y="1548003"/>
            <a:ext cx="8064005" cy="4608004"/>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IQ</a:t>
            </a:r>
          </a:p>
          <a:p>
            <a:r>
              <a:rPr lang="en-US" dirty="0" smtClean="0"/>
              <a:t>PRS</a:t>
            </a:r>
          </a:p>
          <a:p>
            <a:r>
              <a:rPr lang="en-US" dirty="0" smtClean="0"/>
              <a:t>Troubleshooting Guide LATAM and MR consumption Program, Newsletter</a:t>
            </a:r>
          </a:p>
          <a:p>
            <a:r>
              <a:rPr lang="en-US" dirty="0"/>
              <a:t>RF coil Analyzer program</a:t>
            </a:r>
          </a:p>
          <a:p>
            <a:r>
              <a:rPr lang="en-US" dirty="0" smtClean="0"/>
              <a:t>Magnet</a:t>
            </a:r>
          </a:p>
          <a:p>
            <a:r>
              <a:rPr lang="en-US" dirty="0" err="1" smtClean="0"/>
              <a:t>Logfiles</a:t>
            </a:r>
            <a:r>
              <a:rPr lang="en-US" dirty="0" smtClean="0"/>
              <a:t> and Log tool program</a:t>
            </a:r>
          </a:p>
          <a:p>
            <a:r>
              <a:rPr lang="en-US" dirty="0" smtClean="0"/>
              <a:t>Spurious</a:t>
            </a:r>
          </a:p>
          <a:p>
            <a:r>
              <a:rPr lang="en-US" dirty="0" smtClean="0"/>
              <a:t>Spikes</a:t>
            </a:r>
          </a:p>
          <a:p>
            <a:r>
              <a:rPr lang="en-US" dirty="0" smtClean="0"/>
              <a:t>MHP</a:t>
            </a:r>
          </a:p>
          <a:p>
            <a:r>
              <a:rPr lang="en-US" dirty="0" err="1" smtClean="0"/>
              <a:t>Ingenia</a:t>
            </a:r>
            <a:endParaRPr lang="en-US" dirty="0" smtClean="0"/>
          </a:p>
          <a:p>
            <a:endParaRPr lang="en-US" dirty="0" smtClean="0"/>
          </a:p>
          <a:p>
            <a:endParaRPr lang="en-US" dirty="0"/>
          </a:p>
        </p:txBody>
      </p:sp>
      <p:sp>
        <p:nvSpPr>
          <p:cNvPr id="5" name="Slide Number Placeholder 4"/>
          <p:cNvSpPr>
            <a:spLocks noGrp="1"/>
          </p:cNvSpPr>
          <p:nvPr>
            <p:ph type="sldNum" sz="quarter" idx="10"/>
          </p:nvPr>
        </p:nvSpPr>
        <p:spPr/>
        <p:txBody>
          <a:bodyPr/>
          <a:lstStyle/>
          <a:p>
            <a:fld id="{0B4E316A-D996-4C3A-9727-0F02F7692ADE}" type="slidenum">
              <a:rPr lang="" smtClean="0"/>
              <a:pPr/>
              <a:t>2</a:t>
            </a:fld>
            <a:endParaRPr lang=""/>
          </a:p>
        </p:txBody>
      </p:sp>
    </p:spTree>
    <p:custDataLst>
      <p:tags r:id="rId1"/>
    </p:custDataLst>
    <p:extLst>
      <p:ext uri="{BB962C8B-B14F-4D97-AF65-F5344CB8AC3E}">
        <p14:creationId xmlns:p14="http://schemas.microsoft.com/office/powerpoint/2010/main" val="2160110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80999" y="1676400"/>
            <a:ext cx="8359775" cy="4038600"/>
          </a:xfrm>
          <a:ln w="0"/>
          <a:effectLst/>
        </p:spPr>
        <p:txBody>
          <a:bodyPr wrap="square" lIns="0" tIns="0" rIns="0" bIns="0"/>
          <a:lstStyle/>
          <a:p>
            <a:pPr>
              <a:spcBef>
                <a:spcPts val="0"/>
              </a:spcBef>
              <a:spcAft>
                <a:spcPts val="0"/>
              </a:spcAft>
            </a:pPr>
            <a:r>
              <a:rPr lang="en-US" dirty="0" smtClean="0"/>
              <a:t>System is the source</a:t>
            </a:r>
          </a:p>
          <a:p>
            <a:pPr>
              <a:spcBef>
                <a:spcPts val="0"/>
              </a:spcBef>
              <a:spcAft>
                <a:spcPts val="0"/>
              </a:spcAft>
            </a:pPr>
            <a:endParaRPr lang="en-US" sz="800" dirty="0" smtClean="0"/>
          </a:p>
          <a:p>
            <a:pPr lvl="1">
              <a:spcBef>
                <a:spcPts val="0"/>
              </a:spcBef>
              <a:spcAft>
                <a:spcPts val="0"/>
              </a:spcAft>
            </a:pPr>
            <a:r>
              <a:rPr lang="en-US" dirty="0" smtClean="0"/>
              <a:t>Hardware components</a:t>
            </a:r>
          </a:p>
          <a:p>
            <a:pPr lvl="1">
              <a:spcBef>
                <a:spcPts val="0"/>
              </a:spcBef>
              <a:spcAft>
                <a:spcPts val="0"/>
              </a:spcAft>
            </a:pPr>
            <a:endParaRPr lang="en-US" sz="800" dirty="0" smtClean="0"/>
          </a:p>
          <a:p>
            <a:pPr lvl="1">
              <a:spcBef>
                <a:spcPts val="0"/>
              </a:spcBef>
              <a:spcAft>
                <a:spcPts val="0"/>
              </a:spcAft>
            </a:pPr>
            <a:r>
              <a:rPr lang="en-US" dirty="0" smtClean="0"/>
              <a:t>Condition of those components - degradation over time</a:t>
            </a:r>
          </a:p>
          <a:p>
            <a:pPr lvl="1">
              <a:spcBef>
                <a:spcPts val="0"/>
              </a:spcBef>
              <a:spcAft>
                <a:spcPts val="0"/>
              </a:spcAft>
            </a:pPr>
            <a:endParaRPr lang="en-US" dirty="0"/>
          </a:p>
        </p:txBody>
      </p:sp>
      <p:sp>
        <p:nvSpPr>
          <p:cNvPr id="7" name="Title 1"/>
          <p:cNvSpPr txBox="1">
            <a:spLocks/>
          </p:cNvSpPr>
          <p:nvPr>
            <p:custDataLst>
              <p:tags r:id="rId3"/>
            </p:custDataLst>
          </p:nvPr>
        </p:nvSpPr>
        <p:spPr bwMode="auto">
          <a:xfrm>
            <a:off x="381000" y="549201"/>
            <a:ext cx="8359775" cy="914400"/>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Technical/non-applications issues</a:t>
            </a:r>
            <a:endParaRPr lang="en-US" dirty="0"/>
          </a:p>
        </p:txBody>
      </p:sp>
      <p:sp>
        <p:nvSpPr>
          <p:cNvPr id="80898" name="AutoShape 2" descr="data:image/jpeg;base64,/9j/4AAQSkZJRgABAQAAAQABAAD/2wCEAAkGBhQSERUUExQVFRQWGBgZFRgUGB8bGhseFxsWGhweGhgfHCYgHRkkGhsVIDAgIycpLCwsHB8xNTAqNSYrLCkBCQoKDgwOGg8PGikgHyQsKSkpLCwpKSkpKSwpKSkpLCwsKSksKSksKSkpKSwpKSwpKSkpKSksKSkpKSkpLCwsLP/AABEIAKYAwQMBIgACEQEDEQH/xAAcAAACAgMBAQAAAAAAAAAAAAAABQYHAQMEAgj/xABIEAACAQMCAwQHBAcFBwMFAAABAgMABBESIQUGMRNBUWEHFCIycYGRIzNSoUJicoKSscEVJENT0TRjc4Oi4fA1k7MWFyVEVP/EABkBAQADAQEAAAAAAAAAAAAAAAABAgMEBf/EACURAAICAgIBBAIDAAAAAAAAAAABAhEDIRIxQRMiUWEEcTKBkf/aAAwDAQACEQMRAD8AvGiiigCsaq1Xd2kaM8jKiKMszEAADqSTsBVd3nOd1fsVsP7vbbj1qVcvJ49hGdgv67fQYoCwbviMcS6pJERfxOwUfUkCuX/6jttHadvF2f4+0XR/HnT+dV/Byfb6tcqm5lPWS6Pauc+Gr2R8AAKQ8vcuW0lzDczRRNHcLKUUppRXUkrqA9k/Zq4GRtp3BJJMN0SlbLKuPSVw1M5vbfbrpcN/LOaSR8++t5aG5trWAbl5Srz6Rj2jEWCxKe4tqOCMgUhtL83c+uGFJCv+zrINMFuhziaYAe1NJuUjXcJj3dRNP05MgdjJdf3uUjBaYAqAe6OMezGOnTJ86o8iRqsLfRiHiUE33c/Erw/ig1InU9GCxxnGO41JeAzOy4a3mi09DcMpZhv3ozbj9aohxPgt1ajXYSGRV3NrcMXUgd0MjEtG2Oi5x4Y6Fxybz1HdxlhqBQ6ZY3+8jbvDeXXB8j3jFWjJS6M5RceyZis15RsivVWKhRRWCaAzRmkHHudLe0ZY3LvKwysUKNJIRnGdKjYZ2ycd9KD6QpiMpwu+IP4ljU/QyZHwNRYJtmioX/8AcNl+8sL5evSHX08ezZseO9e4vSnZZAeQwk/5yPF+bqB880tAmNFKbHme3mGYpUf9hg3X9kmmCXKnowqQbqKwGozQGaKKKAKKKKAKwTWaV8zXTR2dw65LJDKy465VGIx86ArzjnEf7Xuni1f3C1YK4XOLiUbkMR1iTbbvJ89nqqAMDoMYHcMeA8KT8m8MEFjbxjf2A7EHOWk9pjkbHr9Kc0AVHWt40R7W5GIGLdjIThcOxbQz7dnKrEhSSNQxg5yKkVLbjmC1DmJ7iAP0KM6537jk9fI0BwcNvBwq3SEQCVS2IzE47WVmI3Mbe8+MZKsRgA4A2qRWkl3K6M6JbRjdl1iWV9j7JYDQi9CcamONsUq5K4XDrubiOKNVeXRC6qBlERFYpttG0ok2Gx38al1cmRq9HbiT47Z5IqH8c4UtrfxX0fsrMwt7sdx7TaOQ/rCTSD8QfHMwNQvnjjgn4fciGJ5YxESZtliBQggozHMhBAxoBGR1qMbaZbKk0WNwifKYPVf5f+bfKu4Uk5clLAE7EohIzncgHr39ad12HAeJJQoJJAAyST0GOuT3UrHM8DWjXauDAqu2sAgERkgkZ6g4OD30h9JUEskKRRpI6P2moIpYMwXESOANkLnUSdvs8HY1xc/Ww7Kz4XFsk8iK4HUQW4Dv08cIPy76PoizVyLZOInvbj/aLw9rITtoTpGnkqpg4Pj5VJLe4V1DK6urAFShBBB6EEbEfCknGf7xMtmNolUSXWPwE/Zw58HIJb9RSNtVa7jlyxSPW9nb92QkAY5OAAAEySSQNh/25mr7KvIo6JBcTBBl8KMhQW23YgAZPeWKjHeSK9sMjB3HeDuPz6iq+h5ege4R50Fpk/3W2idlkLKPvZOzYhWUZwFwqDOTvT+1iZk7WC+kaP2sGYJKnskg+0yq5XI94PjHQ99Q4V0T6iN/EOSrKc6pLWLVnOpF0Nnx1Jg5zSybkBkH91vbu36YVm7aPbb3X3x+9Xs8YvY7rQ0SXEYhVx6udBOZCCwWRiCdgNIfbUOuad8P4/DM2hWKyjcxSKUlA8dB3I/WXI86XJF00yLes8ctD7sF7GO9D2Un8JIGfkaacN9LUQcRXSvaTH9C5QqOuNpfdIz3kAVJcZqCWdslzc3F22HVyYIQwDKIojpbAIx7coc/DFT63FXIUWdacUVwN8E4xnvz4HvFdgNVFykdPELqGAlbaGNAYgcoJnOrKZ9zCgggbZq2oEwoHgB/KuhO1ZBsoooqQBNRrnrj5trfEcazTTN2UMb+6xYEkv8AqBAxP0qSNVa8X4sbnioURns7MTRFz07SVYGz8NOVHU9e40Bo5a4bPbxrFM8cioihGRSrDc5U5JyoGkK2xIxttTmgUUAj5pnkKw28LFJLqURawRlFwWkceYQH60q9cFrO1nbcOt3ij09oZWGtwR7LOxUjLEEgHVtv7NdXMlxI11axWsYe6iftcttHHGylHMp/CwJHXPs5HdlPA8lxxCaOY9iZbpY5ewcnaO2Y4SQqDuUG+AR+dZT+jbGia8jPqgcpkQdq4t1bBaNRs8ZwSMJKJFUg+7jG2Kklc1hYpDGkUShI0AVFHcB/5nNdBrlk7Z2xVI03kSOjLJgoykMCcAgjcE5G2M5qGc1cxR3MItLYNIJ5Y4O1jXEKjUGcK2wfEatsmQB1PSu/mHhy3916jNK8Vutv28gjIDSHtNIG4PsJp1EY6svlUa4Nb2N9Kkhlle2hHZRC8mxrlyTqVNQCoqBcYUZ1nPu4rfHj1ZzZMm6otvgqABunXp5Dp/OmYrjs5o8BUYHb6+fzrsFdBymGqs4b4TcWvrmTAgsohbqe4HHazHwB2I+GKse8uRGjO3uopY/BRk/kKqPhdsW4TGCMPxG4DP44uZdbfH+7x4x5mqT6BJOWLZxF2z7SXLmaUEHI1j2FHh2aBFx5Gt3F+IyxvDHDCJGmYopkk0IpCM/tbMxBAbAA36ZGa22nF0mmljQZEWnW3dqJPsr+LThsnoDtuc4zxLsHjdZ+yMYx2gkIAU++MnI0nB1A5B7x41l0zlu3ZELy3nLt6y0Ukkw029tbq6RylgdDTu4DyxpuzIfZQDfqBTfidisVvb2QcpC40TSDYiGJV7TTjcPIWRRgbB228McO4pwu3LmGW1Vj77K4ZjjxbLMV+emmd/aesBHgmQNHq0sAJUIkADI6hgCrAKdiCMAjwq9/Re1fWhbwCVnk7OcPHc2peMaxjtoCdAcbe0p0xnUuwZf1sU24pawTRN2wDJGWJJGGQoMsyNsVYfiX86Xry7LJJHJcT6+zLGIQqYljLYyQCzlycBdLEKFyNJzW3mpS8S24IBuZEi+CHLSnGe6JZPqKq+9EOuWjiHE54OD9rKzPcNH7Gvc65yBEpON2UOgJPUg+dYRUs7UA7pbxb+YjXf6kfnW7mlu0ubWAdELXLjyiGiMeH3jk/u0v5kXWsMH+dMiv5JHmV/yQD96uXLuSX9nWkKvR/wAUNnM9veII57qTt45M5SQtglPJlzjB7/lm5LO7Drnoe8VWvMvAlvIGjb2WzqjcdUcbhh3jz8vlhtyBzI00KtINMyMYbhfB49ifns3zIrqw5FNfoqye0Vr10VuQezUK5q5amFyLy1XWxXRcwhgnage44J2MibjfGQeu1TasaaArdZb1yoj4fN+uZ5I4wB4KQz6m8th50t4nNxZVJWwCKTgMHE7gePZKRq+uB3g9atrSKS84cUFvZXMucNHDIy/EKQv/AFEUBA/RXw5hby3EhdpbmVyzSY1YiLRrk9OoY7bb4GwqPSnseKzsdtF/byE/qXCGP4/p1YHKFh2FhbRY3SJM5/EwDH8zUP8ASNworcdog3ubd0/5tsVlj+ZUEfu1yqVyZ28aiixxSvjPM9va4Er+2RlY0BeRh4hF3x5nA866+F8QWeGKZfdlRX/iGf8AWqjvorm3nft4iJbiaQmaUroKpkqFw2SBGBhdgM1EIJvZbJkcVonnD7yDivarNajsoWVV7cgyaiAxOlclFIxg6va3GNq3XvCeHWUWp7e2RNlH2Suzk9FUEFnY+A3quG5h0Rz3VpKySRB0LAAq4GCoZWBVhk7HGQemO+0uT+VItS3Exe5uCiN2s51FdQBwg91B12AFa+nvs5/VVbRs5D4PIkILp2SmSSRIv8pHbKRj4DcgbAkgdKmgrCrXqtjAiPpTvTHwu40+9IqwrjxmZY/5E0s4jaiObh8AOFjMpGAP8GAovXpjWTXV6Rxrbh8JwRJexsQT3Qq7nbv6D8q8cRQm/tT4Q3X1Jt/6ZrKfaREujhtbJrGGVyUdwkccaopAYqWEerO5keWTcDYZ27zWzhfJUEWXdfWJyS7yTe3mQ7kqp9lRkAAgZwBvT14w2MgHBBGe4ruD8Qe+sY94Z+G3T896py8nKmV3w+8tRbBbiYJPI2q7jBxNI+TmJlA7QpnSAqjBUAdCcuuE8t9o7T6Hsl0hIUixG+Acl5kUaCx2AjcNhQc7nZxbpdhl7Q2rAbGRRIHI3zpXThSdttRHxpnGG31EHc4wCNu7OSdx0+mK2nmco8TbJmtUKLPjWJfVrjSJ8+xgYWVdLMHQb6RhWDKSdLDGSCucJmbiPilrBjGP8S5P8xEn/X510/2YHuluNQIWJoo1GNi75dtXeTpVcd2D40r4ZxAQ2d5enq8lxKmO9Yswwgd/SMfUeNYvojGrkabKXtbm6n7tYgjP6lvkEjyMpl+laEbtb9u9beIKP+JOQzfMRov8VdfA+H9hBFF3qoDHzIy5+bljSbl/jChS8iunrUrukjY7M6jojXWD7LaEXAYDJ6ZrjdtyaOkk1LeBQEcRutGyGKAyDuMhMgUjwbs1wfHK0yx5H/T41jkVO1MsvUS3Emk/qQ4iB+BKOfnWn4q9zYZKf7Pf8bUU13or0Sh6oorBNQDVcTqilmIVVBLE9ABkknyA3qspeW04tM93eKxhZQlpHllKxg57UkEHXIfaAPQEZ7sO+O3vr85tozm1hYetMP8AFcHKwA/hGzSfFV7zTgLnp30Agt+Xr2La1uFmjX/DvckjySdAGx+0GxUU535l7SJ4ZYTBeWzCeP20kjZovadQ6kEExMxwyg486uKGHSmMd1VZzXwuyu/U7oSOIp7hzIJJCir9lJ2qlT7js0aqwO+xHfVHBPZdTktHByhzvFbxdmwkaGTVJadmhdt8tJAQOjo2ceRpibp+MxhEjSGzY47ebS8p07Hs4txG3cXfcZO1aeZfR6OzMlpHrU4aW2T2CpX3ZbZuiygYyo2byPWIcI4hcwO0lowmyftEI0yEjIxcW5I9v/eJg+OelQopOy7m2qLFj9CtsJIyJZuwBDywk5EjqAAWf3gOmV3BxtirCt7YINhjPWqw4H6ZYhhLqOW1bvEqMU+TBdQHxFS2H0mcOIB9btx8ZU/q2fqK0MSU0VDbn0tcPX3ZXm8TBE7gfvBcbeRpxwrmqC5QPE4aM5AYbjbqD3g+R3FBRH+dZR/aPDAxAAN0wJOPaEOkDfv9rpXTxDhazukiyMssWsI8eliNYAYMrBlKkAbEZ22rPOfMXC48RX5hcgBgjxmUgN0OkK2M48qr6745y6+RHaOWyMdlmDOOmCZUwKzlG92CcO93FnVHFcDxjPZSfONyUJwR0cDyFeI+aIAQsrNbuTstypiOfJm9hv3WNVfxHmmaCVTZTXcMJXJW5ZblM6ugb2goxjYtmmvDPS1Lp03EEM6H3jCwU484myh7+8d/zzeijxplpA5GRuD3jofnWAO/x61B+FcX4TO2ELWcp/R1NbNnyKsI2PXx+FSMcEnX7u9lI64njjmHd36Ub56qhmfpNG7jt6YLaeUDdI3ZceIB093Utj60o4xY9nbWVl+Jog4/VtlErnu6sqD4tXTxDgd3Ogikmt+y1xlzHHIshCMHKhTIyjJUDOemdq1cQl7TiDfhghVfg9wxkPz0JH9arJpKzXHFo4+ab8w2kzg4YrpU9cNIQgOACerA0vtD2duDHIL20VQjIFRnVAoHsldnAAyY2XVgZByMUw4iddzbRDopa4b/AJY0x5/5j6v3a2XPA0Z+0j+ymBB7SMD2gD0kXo6nz37wRiuVSSSs1NfE78W9m8ke+iP7LcnJO0e53OSydd+lS7k3hPYQRx4+7jRM+YA1H5tk/OofxP7a6trfGRq9YlydtEGNIJ79Upj/AIasrhkWlBnqd/r/ANq7Pxo1G/kqzr00VmiukgwzYqF858wyu/qFk2LiQAzSgZFvE22on/Mb9Ffnt1pjzxzV6jbF1GuaRhHbx/jkbZRjwB3PkPOlXK/ATbRESN2k8rGS4k73kbr+6udI8vjQHdwjhiW0KQxDCINu/OepJ72JJJPiafWNnpGT1/l/3rRw+3ydR7unxppigEd5xwx30Nu2Ak0UrKcb64jHtnOPcZj07utVt6UOAPZu10uWs5TK00eMiOaSCSISAdNLlhk7YbB8MTnn9NEcF1//AC3EbsfBHzFJ8gsmf3akLxrLGVdVZWBVlYZU9QQQe6gEfKEOmKFWI1LDGpwc5IVc4Pf37+db+PcjWd4dU8Cl+6RcpJ/GpDdNtzUTtm/sqb1aWTFq2prKWQgaQN2gdjgZXOVJ6rkd2KmnDOaIJ1zHKj9zGNgwHxKk0AgT0VQKToub1Qf0RPqA+GpGP51pl9Elvgk3F55kyp+Z7KpyHBGQc+FQbnziXrMicLiY65fbumT/AA4F3IJ/RaQ4UeR8CMxSWyVbdEEm4RLct/8AiZrp44n0tPczr2DFRusadnlwDtqG2/mK3z2t/YuLjsAzt94trqkilA/RkTGpJMbrKFI3wemDZNjYxwRrHEqoiDCKuwA/1zk5PU9ag89/NbOZLT1RrYyiOQLOzxxmRwiOyAZjbUcNoON/dyNVYKdvR0uFLZqtObzbW3ayWswnnlZpnuI2hiQk4QNKyk6EjCIoA3I86kfA+OrcyNDNFEJFRZV0kSxujkgMjFQQcjcEd4wag95xW5umf1iW3hMTFTGX0LAwLKXeNvalkwcoxYJk5xtipHyFwwtNJcgMsAiit7bVsXSPdpNJ30luh7wM1eS9tvs5LXKojy65LspN2togfFB2bfVNJ65qP8X9EcEm8UskR/3gEq/VsOPHOs99SLj9reOji1miiJTCBoiWB78SdpgZ3x9mcfnVeJwbi0ZyvrJkx73aEjI6HJuWjK4J6pjeslddlzm4r6LbyNT2YjnXvVX6/uSYI+Tt8KQcO4pxG0m7KHXbEdYLhgFY/qxybEYx7tXdwC4u2RRdwxo+kamjkDDVtto0gqTudiw613X1hHMhjmRJIz+i6hh8sjY/Cp5V2CG8I9JDhB67bvC3RpIftE272QEug7/0h50qsufLNZLh2mGqa4dlCo7EogWKPop6qmfHBr3x7ljsLyGGCaSKKaOYqG0yhHi0kKuv2tOkk4ycd1abvlS6x7LwSaSGQ4eCRWG4ZWXUAwOfzzVJcXqXkG2ziv724muOHrAYRoh1XKspJTLtgYyBqcg57x5U6PDeMrsbW0fwKTso+GGyc108nc0XJcw3URjnVSynYpMgIBYafZDgsmR0y2QB0FiwOGUHxGa3WKDXRFkJ5R5RuFkluLvQk0uhRHGdQSOPoNXizFm+lTkCs4rNaJJaRAUUUVIKukkN9x2QneHh8YjTPTtpfeOPIah+6PGpiBnHfUU9HkGYbic+9cXdxIT4gOUXHlhTipfarl1+NAN4I9IA8K21gVmgOPjHDluIJYX92VGRvg4I+u9IeSeJM1uizbSrmKYeEkR0N9cBvPUPGpQ52qj+avSAIr6c8NIIfAuHcZi7VMKHiAI1NpBVs5U4U92aAsb0m8LS44ZcI+M6cxnGcSAjRjG4yxC58GPdXz7y803D+JjsBJPGsjRkxI2JkVtDFQOu/Tr7QFTSL0w3ygdrHBcJjDKEaJz44YMVB/dqzeQYLeSBbq2yI5YokRDjMSwhl7PPk5cnzJPfQCHjPON9bQK8doqJLKkURuXIk1S5Ckwop0DIzhmBxtjNdvCeGxcPid5pgZJZAZ7iUhe0kbYbnYLnZV7h866vStGRw8yj/wDXmgmI8RHKufyOflS3myGO6ltrRlDo7tPIM7GOJSBkjuaR4x13GaymnJpG+JpJyPV/zzCs4t4MXE5wSEkRUQZAy0jNjO+dK5by8UPO8UM1zai2iW5uElEksUDKuqJdx20g9lVEmnGrfr8anC+j2xlgRJLSAqMlQEC6ckdCuCOg76SQcGgteLmOCJIkNiCFRQoJE7ZPmcadzUcFHZDyuRytbcQnYO9nw6Nh+lOWmcYyR7qjv86Zw2/EMe1NZA+CwykfI9qP5U8JqE8S5sue3mWEwrHG7RrqjZy2jZiT2ige3rGAP0ayctGY8aK/BGHsmGN8xzIc/J22xXg3/EFPtWlvIP8AdXJBx8HiG/zpBHzjdjGVtn27u0Qk92+pwN/EV2wekHH31rIB+KB1kHf+idDfQHrVVJP4AyHMzr99Y3kf7KrOOv8AunY/lXRY812kzaUnj1/gc9m//tuFb8q6uF8TjuIxLESykkbqVOVJVgytuCCCCK9cQ4ZFONM0cco8JFDY+GQcU9vkEb54T7fhx6EXZGemzRPqHwOBWYeLxNKYQ47Rc5XfqApIBxgkBlJAJIzvil/MPAEhuuHrC8oQ3Dt2TOzxqEjY5UNkqd8YBA36Us4HEva2bDq44lISdst6wqZ/gAGKrOCl/gQ+l/8AULT/AId1nH7MXX54qyOHD7Nfh/U1XdgNfESe6K1wd/0ppQfriKrJt0woHgBXTgVY0QzZRRRWxAUUUUBXPo2/9Mg/5n/yyVLbH7wVDvRt7Nm0RJJguLiI57tEhIz54YfWpfZn7RfjQDoUZoFabq4WNWdyFVQWYnoAoJJPkBk0BX/pk5vNtbrbQtie5yuR1SMe+3kT7oPmfCqWXSmlAME7AfDrv5f1przHx0313LdHZXIWEH9GJchBjz94jxbypDHLql3GCEYEeBDAfyxQHcatz0E3ubS4izvFcMQM9FkVWG37QeqjrVbc6XfDpJPVZAgmCF8orglNQHvA46n60B9M808J9as7iDvlidB5FlOk/JsGqo5B5jJcyXezusMCuQRGnY6kELuVwsrEGTGTksBsdqS8lcfuuKyzeuXF1JHEqv2NsRHrywUjSgUsACThfaPQVZXCBaNFJBa9kAAS6FCQC4xmSNwCwJG4PXScnPSk58TWEOSJla3ysO5T4H+njUT48oXjNs3e9pcL/BJE/wDJmpBFeepzRRsgh7RxG8SsWgbXkJLBndCJNCMm2Nak52Y93OPF1gm4dcSvpRJZopGxkBZYjpLd/vKv0Pwp/KNlGuLolIpDJyLZMWY266mJLHU4JLbk7N1J3rTF6RrBsf3gAHbLRyque/2jGB+dOeH8YhnGYZopP+HIrfkCfKuamgI5PR3a4wjXER7ilw5+eHLg/Sl95yLOm8M6yjvSdQh+UiDGf2k+dTc0VH7JFPKlg8NpEkg0yYZpBkHDO7ORkHfGrGe/FN6wKMVD2QRPjj6+JQINuxt5JG+MzrGo/hVjUbtvs50XP3N/MnwS/h7RN+v3ikeGadcGl7a4u7kbq8vYxHxS3BjyD4F+0PxNK+ZrdlnDRjeeLC+Hb2hFxAPiwWRPPOPCoTufD6BJeT4+0nupOubhYx8IURT9HZ8/CrEWoP6N4VFtbnIOuMyEjcM8pMjnO3ezDp3Y7qnAruiqVFTNFFFSAooooCuOAnseJcStugMkdym+2JlAfA/aA+tSiNsEHwIqM81Q9jxuxmHS4imtn+KfaLnfHf8AlTfi988UeYk7SRiqRrvgs+wLke7GvvMfAbbkUBKpJwoLMQoHUk4A+JqofS/zwkyrZW0iurjXcPGwYaQfZjDA4yxGT5AeNN+Y7W1tLf1riBN9cNkRJIfYZ+5IoM6UQdSxBIG5JOKp4kszO2NbsXbSAFye5V7lHQDwFAZA+nhXJImJo2xuwYE/AAjP0rsFcd22Hi/bwP4WB/pQHXSfmOHZW8CR9cU4rnvrfXGy9+NviOlAauRru5glM1uFDAacyZ0bkEgge90+Rwam83OPEWmWYG1Vwmg4R8OuoMA2WPQ5xjGMt40p4bIGiQqAFKg4Hce/b4g10ivOyZ5OTpGibSHdtzcs05ficWIhG0adgC8aiQqZGcZ7QsdC4Kj2cZ67htfCWXgomYsZYlS5BY+0Vhl1qW2PtGAAnvz176hM92qbswHhnqT4BepNWjyHwNzYpFOpQMso7N+qxyl9Kkd2Ebp3dK6ME3NbREpWSCKYOoZfdYBh8GGf61wXvL1tN95BE5/FpAYfvgBh9ainDeYbq1so4DY3ctzFmEnsX7LEZKq5cAllKhdlGTg/GlPEeKXbf7Q96oPRY7eaFPPAVNR/eY1Di0RZNhyo8f3F1dxeCswnT+CYMQOnRq8+p8QX3Z7SUD/Mt3Qn5pKQPiBmqzN/bDcySKf1nnDD45OfrXdw/n7sT7F4soHWK5ckEA7hZWAdW8Mlh4ioTb8Cye54n4WGPjP/ACpPzLecSghB7e1EsriKJIYWyWcn9J5MBVTUxbTtgeNOeCc8WlzEJEnjQnIKSSIHUjqCNW/xGQe6o5ccyW017JI88QS2zDAC67sy6pnAzk9VjBAwQGxUu14IN3D+X5oIljjujhAAuqCM9OuehOTk9c70p5wmukRAOwlkVu3RlVkdPVQJWbBZlxgaeo3bG+dnycwRt92lxL3/AGNvK/XvzoC/nXfwjl+SX1i4njaPXG0USSYDrEqksSoJAZ5N8b7KlZ4ozlK5InRzchTLH20SfdxyiWDbbsrlROgHkCzirMWqP9FV/qKJqBJsk14OSDFcXCICM7Hs2Hyx473XaPlFPkK7ipuooooAooooCvPSzd9l/Z8uh2Ed4jOyIzaV0sGzpHmNu/FcnGfSPHDbtPHb3MyrjLCF0jGTj2pHUYGdtgTVmkV4kiBGCMg7EHfI8PhQHy7e8fmvZPWJyNR2RR7qIDsFHx3J6k9a1VcPMfoVt5yz2rvau2TpUBos/wDDPu5/VIHlUYb0EXpbHrsIXHURtqz8P6g0BApZgoyT8PM+AHU1v43ytLAlrPPlGmdgkXeqqoOXP4ySPZ7vj0ujlL0PWtm4lctczjo8vRf2U3wfMknwxUf9OVhK8lgIopJFUz5EUZbBIjC+6D57UBWYrxLMFxnqTsAMsfgO+ts9jOs5geMwsFVm7TBZQwyMqDsx22bfxFMbPhyx9BliN2bdj8+74CsMuZQ15JSsW8MtrgIQNMSliV1DWwDb+6NgO/eugcDDfeSyyfvaR/CP9aamsE1wyzSe1otRxLwWEdIxnx31DzDZyD86b8O45dW5HZTswG/Zz5kX5EnWvyauWtEt6gOnOpj0RPaY+QUZP9KiGTJft2NFr8l8+es6kZSkseO0jJyMHo6N+khx8u8VOoWDAEdDvVU+jXku5Er3U6GEOgjjjf3woOos46gk4AHh17qteJAAAO4V6sbrZQGiB67/AB3rQ3CoScmKMnzRf9K6qKkC+XgFuwIaCEg9QY1P9K9WvCIYh9nFHH4aEVepztgeO9d1eXoCK8w86dlIYLaI3FwoDSDVpihB6GWU+7tkhQCxA6VALbnV72Qie4nWEKzObMrFEigH2pD7Uug7KNTIxLDCA7UwFrccMurvtZJEtriZpo5lg7dcv1WQr7UbLt1GkgbYrnkKT6Datc3syyK8YEPZ2isDnMihI412z7R1OCAQc7GjbBu4Tw7sp+HjsxG2i6Ai0gOkBVezMpAy0mQgYn9JyO6rT4auIlz4fzJqPctcqvGzz3JV7iUgyFclVA92NM9I138ycsfCpUKsgZoooqQFFFFAFFFFAFFFFAFeXFYooD5r5sujZ8SvVnJdpJe0DJv7LZKg5xghcDvFOOUeWp+JrrieOGLvZ8u/yjChc7HctRRWLxRcraFk+tvQ/bquHuLl2721Iv0UJgV4HoagGM3V2R3jVHv8+zrFFXUI/AOqL0QWGftFml3z9pM+On4VKjFSnhfAbe2XTBDHEB/loF+pG5Pxooq9JAYgVmiigCiiigCiiigPGKAtFFAehWaKKAKKKKAKKKKA/9k="/>
          <p:cNvSpPr>
            <a:spLocks noChangeAspect="1" noChangeArrowheads="1"/>
          </p:cNvSpPr>
          <p:nvPr/>
        </p:nvSpPr>
        <p:spPr bwMode="auto">
          <a:xfrm>
            <a:off x="0" y="-708025"/>
            <a:ext cx="1714500" cy="147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0900" name="Picture 4" descr="http://windowsxphelpnow.com/wp-content/uploads/2011/09/Windows-XP-help-1.jpg"/>
          <p:cNvPicPr>
            <a:picLocks noChangeAspect="1" noChangeArrowheads="1"/>
          </p:cNvPicPr>
          <p:nvPr>
            <p:custDataLst>
              <p:tags r:id="rId4"/>
            </p:custDataLst>
          </p:nvPr>
        </p:nvPicPr>
        <p:blipFill>
          <a:blip r:embed="rId6" cstate="print"/>
          <a:srcRect/>
          <a:stretch>
            <a:fillRect/>
          </a:stretch>
        </p:blipFill>
        <p:spPr bwMode="auto">
          <a:xfrm>
            <a:off x="4572000" y="3429000"/>
            <a:ext cx="3546229" cy="3048000"/>
          </a:xfrm>
          <a:prstGeom prst="rect">
            <a:avLst/>
          </a:prstGeom>
          <a:noFill/>
        </p:spPr>
      </p:pic>
      <p:sp>
        <p:nvSpPr>
          <p:cNvPr id="5" name="Slide Number Placeholder 4"/>
          <p:cNvSpPr>
            <a:spLocks noGrp="1"/>
          </p:cNvSpPr>
          <p:nvPr>
            <p:ph type="sldNum" sz="quarter" idx="10"/>
          </p:nvPr>
        </p:nvSpPr>
        <p:spPr/>
        <p:txBody>
          <a:bodyPr/>
          <a:lstStyle/>
          <a:p>
            <a:fld id="{405B044B-C5B2-466D-9976-EFD4ECA532C5}" type="slidenum">
              <a:rPr lang="" smtClean="0"/>
              <a:pPr/>
              <a:t>20</a:t>
            </a:fld>
            <a:endParaRPr lang=""/>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3" name="Content Placeholder 2"/>
          <p:cNvSpPr>
            <a:spLocks noGrp="1"/>
          </p:cNvSpPr>
          <p:nvPr>
            <p:ph idx="1"/>
            <p:custDataLst>
              <p:tags r:id="rId3"/>
            </p:custDataLst>
          </p:nvPr>
        </p:nvSpPr>
        <p:spPr>
          <a:xfrm>
            <a:off x="392113" y="1676400"/>
            <a:ext cx="2960687" cy="4381500"/>
          </a:xfrm>
          <a:ln w="0"/>
          <a:effectLst/>
        </p:spPr>
        <p:txBody>
          <a:bodyPr wrap="square" lIns="0" tIns="0" rIns="0" bIns="0"/>
          <a:lstStyle/>
          <a:p>
            <a:pPr>
              <a:spcBef>
                <a:spcPts val="0"/>
              </a:spcBef>
              <a:spcAft>
                <a:spcPts val="0"/>
              </a:spcAft>
            </a:pPr>
            <a:r>
              <a:rPr lang="en-US" dirty="0" smtClean="0"/>
              <a:t>Double contour artifact</a:t>
            </a:r>
          </a:p>
          <a:p>
            <a:pPr>
              <a:spcBef>
                <a:spcPts val="0"/>
              </a:spcBef>
              <a:spcAft>
                <a:spcPts val="0"/>
              </a:spcAft>
            </a:pPr>
            <a:endParaRPr lang="en-US" sz="800" dirty="0" smtClean="0"/>
          </a:p>
          <a:p>
            <a:pPr lvl="1">
              <a:spcBef>
                <a:spcPts val="0"/>
              </a:spcBef>
              <a:spcAft>
                <a:spcPts val="0"/>
              </a:spcAft>
            </a:pPr>
            <a:r>
              <a:rPr lang="en-US" dirty="0" err="1" smtClean="0"/>
              <a:t>SSh</a:t>
            </a:r>
            <a:r>
              <a:rPr lang="en-US" dirty="0" smtClean="0"/>
              <a:t>-DWI</a:t>
            </a:r>
          </a:p>
          <a:p>
            <a:pPr lvl="1">
              <a:spcBef>
                <a:spcPts val="0"/>
              </a:spcBef>
              <a:spcAft>
                <a:spcPts val="0"/>
              </a:spcAft>
            </a:pPr>
            <a:endParaRPr lang="en-US" sz="800" dirty="0" smtClean="0"/>
          </a:p>
          <a:p>
            <a:pPr lvl="1">
              <a:spcBef>
                <a:spcPts val="0"/>
              </a:spcBef>
              <a:spcAft>
                <a:spcPts val="0"/>
              </a:spcAft>
            </a:pPr>
            <a:r>
              <a:rPr lang="en-US" dirty="0" smtClean="0"/>
              <a:t>Isotropic image</a:t>
            </a:r>
          </a:p>
          <a:p>
            <a:pPr lvl="1">
              <a:spcBef>
                <a:spcPts val="0"/>
              </a:spcBef>
              <a:spcAft>
                <a:spcPts val="0"/>
              </a:spcAft>
            </a:pPr>
            <a:endParaRPr lang="en-US" sz="800" dirty="0"/>
          </a:p>
          <a:p>
            <a:pPr lvl="1">
              <a:spcBef>
                <a:spcPts val="0"/>
              </a:spcBef>
              <a:spcAft>
                <a:spcPts val="0"/>
              </a:spcAft>
            </a:pPr>
            <a:r>
              <a:rPr lang="en-US" dirty="0" smtClean="0"/>
              <a:t>‘Double contour’ or ‘Pixel </a:t>
            </a:r>
            <a:r>
              <a:rPr lang="en-US" dirty="0" err="1" smtClean="0"/>
              <a:t>Shift’artifact</a:t>
            </a:r>
            <a:endParaRPr lang="en-US" dirty="0" smtClean="0"/>
          </a:p>
          <a:p>
            <a:pPr lvl="1">
              <a:spcBef>
                <a:spcPts val="0"/>
              </a:spcBef>
              <a:spcAft>
                <a:spcPts val="0"/>
              </a:spcAft>
            </a:pPr>
            <a:endParaRPr lang="en-US" sz="800" dirty="0" smtClean="0"/>
          </a:p>
          <a:p>
            <a:pPr lvl="1">
              <a:spcBef>
                <a:spcPts val="0"/>
              </a:spcBef>
              <a:spcAft>
                <a:spcPts val="0"/>
              </a:spcAft>
            </a:pPr>
            <a:r>
              <a:rPr lang="en-US" dirty="0" smtClean="0"/>
              <a:t>Can be related to Eddy Currents</a:t>
            </a:r>
          </a:p>
          <a:p>
            <a:pPr>
              <a:spcBef>
                <a:spcPts val="0"/>
              </a:spcBef>
              <a:spcAft>
                <a:spcPts val="0"/>
              </a:spcAft>
            </a:pPr>
            <a:endParaRPr lang="en-US" sz="2400" dirty="0"/>
          </a:p>
        </p:txBody>
      </p:sp>
      <p:grpSp>
        <p:nvGrpSpPr>
          <p:cNvPr id="2" name="Group 1"/>
          <p:cNvGrpSpPr/>
          <p:nvPr/>
        </p:nvGrpSpPr>
        <p:grpSpPr>
          <a:xfrm>
            <a:off x="4343400" y="1676400"/>
            <a:ext cx="4098925" cy="4522787"/>
            <a:chOff x="4343400" y="1525588"/>
            <a:chExt cx="4098925" cy="4522787"/>
          </a:xfrm>
          <a:effectLst>
            <a:outerShdw blurRad="50800" dist="38100" dir="2700000" algn="tl" rotWithShape="0">
              <a:prstClr val="black">
                <a:alpha val="40000"/>
              </a:prstClr>
            </a:outerShdw>
          </a:effectLst>
        </p:grpSpPr>
        <p:pic>
          <p:nvPicPr>
            <p:cNvPr id="7" name="Picture 3"/>
            <p:cNvPicPr>
              <a:picLocks noChangeAspect="1" noChangeArrowheads="1"/>
            </p:cNvPicPr>
            <p:nvPr>
              <p:custDataLst>
                <p:tags r:id="rId4"/>
              </p:custDataLst>
            </p:nvPr>
          </p:nvPicPr>
          <p:blipFill>
            <a:blip r:embed="rId10" cstate="print"/>
            <a:srcRect/>
            <a:stretch>
              <a:fillRect/>
            </a:stretch>
          </p:blipFill>
          <p:spPr bwMode="auto">
            <a:xfrm>
              <a:off x="4868863" y="1525588"/>
              <a:ext cx="3573462" cy="4522787"/>
            </a:xfrm>
            <a:prstGeom prst="rect">
              <a:avLst/>
            </a:prstGeom>
            <a:noFill/>
            <a:ln w="12700">
              <a:solidFill>
                <a:schemeClr val="tx1"/>
              </a:solidFill>
              <a:miter lim="800000"/>
              <a:headEnd/>
              <a:tailEnd/>
            </a:ln>
            <a:effectLst/>
          </p:spPr>
        </p:pic>
        <p:sp>
          <p:nvSpPr>
            <p:cNvPr id="8" name="Right Arrow 7"/>
            <p:cNvSpPr/>
            <p:nvPr>
              <p:custDataLst>
                <p:tags r:id="rId5"/>
              </p:custDataLst>
            </p:nvPr>
          </p:nvSpPr>
          <p:spPr bwMode="auto">
            <a:xfrm>
              <a:off x="4876800" y="5257800"/>
              <a:ext cx="8382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9" name="Right Arrow 8"/>
            <p:cNvSpPr/>
            <p:nvPr>
              <p:custDataLst>
                <p:tags r:id="rId6"/>
              </p:custDataLst>
            </p:nvPr>
          </p:nvSpPr>
          <p:spPr bwMode="auto">
            <a:xfrm rot="20299084">
              <a:off x="5638800" y="5717953"/>
              <a:ext cx="8382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0" name="Right Arrow 9"/>
            <p:cNvSpPr/>
            <p:nvPr>
              <p:custDataLst>
                <p:tags r:id="rId7"/>
              </p:custDataLst>
            </p:nvPr>
          </p:nvSpPr>
          <p:spPr bwMode="auto">
            <a:xfrm>
              <a:off x="4343400" y="3429000"/>
              <a:ext cx="8382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1" name="Right Arrow 10"/>
            <p:cNvSpPr/>
            <p:nvPr>
              <p:custDataLst>
                <p:tags r:id="rId8"/>
              </p:custDataLst>
            </p:nvPr>
          </p:nvSpPr>
          <p:spPr bwMode="auto">
            <a:xfrm>
              <a:off x="7086600" y="3505200"/>
              <a:ext cx="838200" cy="1524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sp>
        <p:nvSpPr>
          <p:cNvPr id="12" name="Slide Number Placeholder 11"/>
          <p:cNvSpPr>
            <a:spLocks noGrp="1"/>
          </p:cNvSpPr>
          <p:nvPr>
            <p:ph type="sldNum" sz="quarter" idx="10"/>
          </p:nvPr>
        </p:nvSpPr>
        <p:spPr/>
        <p:txBody>
          <a:bodyPr/>
          <a:lstStyle/>
          <a:p>
            <a:fld id="{405B044B-C5B2-466D-9976-EFD4ECA532C5}" type="slidenum">
              <a:rPr lang="" smtClean="0"/>
              <a:pPr/>
              <a:t>21</a:t>
            </a:fld>
            <a:endParaRPr lang=""/>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ln w="0"/>
          <a:effectLst/>
        </p:spPr>
        <p:txBody>
          <a:bodyPr wrap="square" lIns="0" tIns="0" rIns="0" bIns="0"/>
          <a:lstStyle/>
          <a:p>
            <a:pPr>
              <a:spcBef>
                <a:spcPts val="0"/>
              </a:spcBef>
              <a:spcAft>
                <a:spcPts val="0"/>
              </a:spcAft>
            </a:pPr>
            <a:r>
              <a:rPr lang="en-US" dirty="0" smtClean="0"/>
              <a:t>Blurring/Ghosting</a:t>
            </a:r>
            <a:r>
              <a:rPr lang="en-US" sz="2400" dirty="0" smtClean="0"/>
              <a:t>		</a:t>
            </a:r>
          </a:p>
          <a:p>
            <a:pPr>
              <a:spcBef>
                <a:spcPts val="0"/>
              </a:spcBef>
              <a:spcAft>
                <a:spcPts val="0"/>
              </a:spcAft>
            </a:pPr>
            <a:endParaRPr lang="en-US" sz="800" dirty="0" smtClean="0"/>
          </a:p>
          <a:p>
            <a:r>
              <a:rPr lang="en-US" sz="1800" dirty="0" smtClean="0"/>
              <a:t>If seen in the imaged object only, it could have been caused by missing high order profiles</a:t>
            </a:r>
          </a:p>
          <a:p>
            <a:endParaRPr lang="en-US" sz="1800" dirty="0" smtClean="0"/>
          </a:p>
          <a:p>
            <a:r>
              <a:rPr lang="en-US" sz="1800" dirty="0" smtClean="0"/>
              <a:t>Note clean background above</a:t>
            </a:r>
          </a:p>
          <a:p>
            <a:endParaRPr lang="en-US" sz="1800" dirty="0"/>
          </a:p>
          <a:p>
            <a:r>
              <a:rPr lang="en-US" sz="1800" dirty="0" smtClean="0"/>
              <a:t>If no patient motion is apparent this </a:t>
            </a:r>
          </a:p>
          <a:p>
            <a:pPr marL="0" indent="0">
              <a:buNone/>
            </a:pPr>
            <a:r>
              <a:rPr lang="en-US" sz="1800" dirty="0" smtClean="0"/>
              <a:t>    result could be caused by a hardware</a:t>
            </a:r>
          </a:p>
          <a:p>
            <a:pPr marL="0" indent="0">
              <a:buNone/>
            </a:pPr>
            <a:r>
              <a:rPr lang="en-US" sz="1800" dirty="0"/>
              <a:t> </a:t>
            </a:r>
            <a:r>
              <a:rPr lang="en-US" sz="1800" dirty="0" smtClean="0"/>
              <a:t>   issue</a:t>
            </a:r>
            <a:endParaRPr lang="en-US" sz="1600" dirty="0" smtClean="0"/>
          </a:p>
          <a:p>
            <a:pPr>
              <a:spcBef>
                <a:spcPts val="0"/>
              </a:spcBef>
              <a:spcAft>
                <a:spcPts val="0"/>
              </a:spcAft>
            </a:pPr>
            <a:endParaRPr lang="en-US" sz="2400" dirty="0"/>
          </a:p>
        </p:txBody>
      </p:sp>
      <p:pic>
        <p:nvPicPr>
          <p:cNvPr id="7" name="Picture 5"/>
          <p:cNvPicPr>
            <a:picLocks noChangeAspect="1" noChangeArrowheads="1"/>
          </p:cNvPicPr>
          <p:nvPr>
            <p:custDataLst>
              <p:tags r:id="rId3"/>
            </p:custDataLst>
          </p:nvPr>
        </p:nvPicPr>
        <p:blipFill>
          <a:blip r:embed="rId6" cstate="print"/>
          <a:srcRect/>
          <a:stretch>
            <a:fillRect/>
          </a:stretch>
        </p:blipFill>
        <p:spPr bwMode="auto">
          <a:xfrm>
            <a:off x="4572001" y="2910302"/>
            <a:ext cx="3856074" cy="3185698"/>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8" name="Title 1"/>
          <p:cNvSpPr>
            <a:spLocks noGrp="1"/>
          </p:cNvSpPr>
          <p:nvPr>
            <p:ph type="title"/>
            <p:custDataLst>
              <p:tags r:id="rId4"/>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22</a:t>
            </a:fld>
            <a:endParaRPr lang=""/>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3" y="1714500"/>
            <a:ext cx="4179887" cy="4381500"/>
          </a:xfrm>
          <a:ln w="0"/>
          <a:effectLst/>
        </p:spPr>
        <p:txBody>
          <a:bodyPr wrap="square" lIns="0" tIns="0" rIns="0" bIns="0"/>
          <a:lstStyle/>
          <a:p>
            <a:pPr>
              <a:spcBef>
                <a:spcPts val="0"/>
              </a:spcBef>
              <a:spcAft>
                <a:spcPts val="0"/>
              </a:spcAft>
            </a:pPr>
            <a:r>
              <a:rPr lang="en-US" dirty="0" smtClean="0"/>
              <a:t>Blurring/Ghosting with SENSE</a:t>
            </a:r>
          </a:p>
          <a:p>
            <a:pPr marL="254000" lvl="0" indent="-254000">
              <a:defRPr/>
            </a:pPr>
            <a:r>
              <a:rPr lang="en-US" dirty="0"/>
              <a:t>Increased noise</a:t>
            </a:r>
          </a:p>
          <a:p>
            <a:pPr marL="254000" lvl="0" indent="-254000">
              <a:defRPr/>
            </a:pPr>
            <a:r>
              <a:rPr lang="en-US" dirty="0"/>
              <a:t>‘Clouds’ in background</a:t>
            </a:r>
          </a:p>
          <a:p>
            <a:pPr marL="254000" lvl="0" indent="-254000">
              <a:defRPr/>
            </a:pPr>
            <a:r>
              <a:rPr lang="en-US" dirty="0"/>
              <a:t>Seen with SENSE scans</a:t>
            </a:r>
          </a:p>
          <a:p>
            <a:pPr marL="254000" lvl="0" indent="-254000">
              <a:defRPr/>
            </a:pPr>
            <a:r>
              <a:rPr lang="en-US" dirty="0"/>
              <a:t>With all coils</a:t>
            </a:r>
          </a:p>
          <a:p>
            <a:pPr marL="254000" lvl="0" indent="-254000">
              <a:defRPr/>
            </a:pPr>
            <a:endParaRPr lang="en-US" dirty="0"/>
          </a:p>
          <a:p>
            <a:pPr marL="254000" lvl="0" indent="-254000">
              <a:defRPr/>
            </a:pPr>
            <a:r>
              <a:rPr lang="en-US" dirty="0"/>
              <a:t>4 bad receive channels in the system found in this example</a:t>
            </a:r>
          </a:p>
          <a:p>
            <a:pPr>
              <a:spcBef>
                <a:spcPts val="0"/>
              </a:spcBef>
              <a:spcAft>
                <a:spcPts val="0"/>
              </a:spcAft>
            </a:pPr>
            <a:endParaRPr lang="en-US" dirty="0" smtClean="0"/>
          </a:p>
          <a:p>
            <a:pPr>
              <a:spcBef>
                <a:spcPts val="0"/>
              </a:spcBef>
              <a:spcAft>
                <a:spcPts val="0"/>
              </a:spcAft>
            </a:pPr>
            <a:endParaRPr lang="en-US" dirty="0"/>
          </a:p>
        </p:txBody>
      </p:sp>
      <p:pic>
        <p:nvPicPr>
          <p:cNvPr id="7" name="Picture 3076"/>
          <p:cNvPicPr>
            <a:picLocks noChangeAspect="1" noChangeArrowheads="1"/>
          </p:cNvPicPr>
          <p:nvPr>
            <p:custDataLst>
              <p:tags r:id="rId3"/>
            </p:custDataLst>
          </p:nvPr>
        </p:nvPicPr>
        <p:blipFill>
          <a:blip r:embed="rId6" cstate="print"/>
          <a:srcRect/>
          <a:stretch>
            <a:fillRect/>
          </a:stretch>
        </p:blipFill>
        <p:spPr bwMode="auto">
          <a:xfrm>
            <a:off x="4418013" y="2424113"/>
            <a:ext cx="4333875" cy="4052887"/>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8" name="Title 1"/>
          <p:cNvSpPr>
            <a:spLocks noGrp="1"/>
          </p:cNvSpPr>
          <p:nvPr>
            <p:ph type="title"/>
            <p:custDataLst>
              <p:tags r:id="rId4"/>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23</a:t>
            </a:fld>
            <a:endParaRPr lang=""/>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1676400"/>
            <a:ext cx="5932487" cy="4381500"/>
          </a:xfrm>
          <a:ln w="0"/>
          <a:effectLst/>
        </p:spPr>
        <p:txBody>
          <a:bodyPr wrap="square" lIns="0" tIns="0" rIns="0" bIns="0"/>
          <a:lstStyle/>
          <a:p>
            <a:pPr>
              <a:spcBef>
                <a:spcPts val="0"/>
              </a:spcBef>
              <a:spcAft>
                <a:spcPts val="0"/>
              </a:spcAft>
            </a:pPr>
            <a:r>
              <a:rPr lang="en-US" dirty="0" smtClean="0"/>
              <a:t>Distortion</a:t>
            </a:r>
          </a:p>
          <a:p>
            <a:pPr marL="254000" lvl="0" indent="-254000">
              <a:lnSpc>
                <a:spcPct val="85000"/>
              </a:lnSpc>
              <a:defRPr/>
            </a:pPr>
            <a:r>
              <a:rPr lang="en-US" dirty="0"/>
              <a:t>Caused by magnetic field imperfections</a:t>
            </a:r>
          </a:p>
          <a:p>
            <a:pPr marL="254000" lvl="0" indent="-254000">
              <a:lnSpc>
                <a:spcPct val="85000"/>
              </a:lnSpc>
              <a:defRPr/>
            </a:pPr>
            <a:endParaRPr lang="en-US" sz="800" dirty="0"/>
          </a:p>
          <a:p>
            <a:pPr marL="254000" lvl="0" indent="-254000">
              <a:lnSpc>
                <a:spcPct val="85000"/>
              </a:lnSpc>
              <a:defRPr/>
            </a:pPr>
            <a:r>
              <a:rPr lang="en-US" dirty="0"/>
              <a:t>Field imperfections can arise from:</a:t>
            </a:r>
          </a:p>
          <a:p>
            <a:pPr marL="711200" lvl="1" indent="-254000">
              <a:lnSpc>
                <a:spcPct val="85000"/>
              </a:lnSpc>
              <a:defRPr/>
            </a:pPr>
            <a:r>
              <a:rPr lang="en-US" dirty="0">
                <a:solidFill>
                  <a:schemeClr val="tx1"/>
                </a:solidFill>
              </a:rPr>
              <a:t>B</a:t>
            </a:r>
            <a:r>
              <a:rPr lang="en-US" baseline="-25000" dirty="0">
                <a:solidFill>
                  <a:schemeClr val="tx1"/>
                </a:solidFill>
              </a:rPr>
              <a:t>0</a:t>
            </a:r>
            <a:r>
              <a:rPr lang="en-US" dirty="0">
                <a:solidFill>
                  <a:schemeClr val="tx1"/>
                </a:solidFill>
              </a:rPr>
              <a:t>-field (shimming)</a:t>
            </a:r>
          </a:p>
          <a:p>
            <a:pPr marL="711200" lvl="1" indent="-254000">
              <a:lnSpc>
                <a:spcPct val="85000"/>
              </a:lnSpc>
              <a:defRPr/>
            </a:pPr>
            <a:r>
              <a:rPr lang="en-US" dirty="0">
                <a:solidFill>
                  <a:schemeClr val="tx1"/>
                </a:solidFill>
              </a:rPr>
              <a:t>Gradient field</a:t>
            </a:r>
          </a:p>
          <a:p>
            <a:pPr marL="711200" lvl="1" indent="-254000">
              <a:lnSpc>
                <a:spcPct val="85000"/>
              </a:lnSpc>
              <a:defRPr/>
            </a:pPr>
            <a:r>
              <a:rPr lang="en-US" dirty="0"/>
              <a:t>Ferro magnetic materials</a:t>
            </a:r>
          </a:p>
          <a:p>
            <a:pPr marL="711200" lvl="1" indent="-254000">
              <a:lnSpc>
                <a:spcPct val="85000"/>
              </a:lnSpc>
              <a:defRPr/>
            </a:pPr>
            <a:r>
              <a:rPr lang="en-US" dirty="0"/>
              <a:t>Non-ferromagnetic materials, susceptibility</a:t>
            </a:r>
          </a:p>
          <a:p>
            <a:pPr marL="711200" lvl="1" indent="-254000">
              <a:lnSpc>
                <a:spcPct val="85000"/>
              </a:lnSpc>
              <a:defRPr/>
            </a:pPr>
            <a:endParaRPr lang="en-US" sz="800" dirty="0"/>
          </a:p>
          <a:p>
            <a:pPr marL="254000" lvl="0" indent="-254000">
              <a:lnSpc>
                <a:spcPct val="85000"/>
              </a:lnSpc>
              <a:defRPr/>
            </a:pPr>
            <a:r>
              <a:rPr lang="en-US" dirty="0"/>
              <a:t>These field imperfections will be superimposed on the frequency encoding gradient and </a:t>
            </a:r>
            <a:r>
              <a:rPr lang="en-US" dirty="0" smtClean="0"/>
              <a:t>result </a:t>
            </a:r>
            <a:r>
              <a:rPr lang="en-US" dirty="0"/>
              <a:t>in </a:t>
            </a:r>
            <a:r>
              <a:rPr lang="en-US" dirty="0" err="1"/>
              <a:t>mismapping</a:t>
            </a:r>
            <a:r>
              <a:rPr lang="en-US" dirty="0"/>
              <a:t> of image data</a:t>
            </a:r>
          </a:p>
          <a:p>
            <a:pPr marL="254000" lvl="0" indent="-254000">
              <a:lnSpc>
                <a:spcPct val="85000"/>
              </a:lnSpc>
              <a:defRPr/>
            </a:pPr>
            <a:endParaRPr lang="en-US" sz="800" dirty="0"/>
          </a:p>
          <a:p>
            <a:pPr marL="254000" lvl="0" indent="-254000">
              <a:lnSpc>
                <a:spcPct val="85000"/>
              </a:lnSpc>
              <a:defRPr/>
            </a:pPr>
            <a:r>
              <a:rPr lang="en-US" dirty="0"/>
              <a:t>Gradient Echoes are much more</a:t>
            </a:r>
            <a:r>
              <a:rPr lang="en-US" b="1" dirty="0"/>
              <a:t> </a:t>
            </a:r>
            <a:r>
              <a:rPr lang="en-US" dirty="0"/>
              <a:t>sensitive for magnetic field imperfections than Spin Echoes because there is not a re-phasing 180</a:t>
            </a:r>
            <a:r>
              <a:rPr lang="en-US" baseline="30000" dirty="0"/>
              <a:t>o</a:t>
            </a:r>
            <a:r>
              <a:rPr lang="en-US" dirty="0"/>
              <a:t> pulse</a:t>
            </a:r>
          </a:p>
          <a:p>
            <a:pPr>
              <a:spcBef>
                <a:spcPts val="0"/>
              </a:spcBef>
              <a:spcAft>
                <a:spcPts val="0"/>
              </a:spcAft>
            </a:pPr>
            <a:endParaRPr lang="en-US" dirty="0" smtClean="0"/>
          </a:p>
          <a:p>
            <a:pPr>
              <a:spcBef>
                <a:spcPts val="0"/>
              </a:spcBef>
              <a:spcAft>
                <a:spcPts val="0"/>
              </a:spcAft>
            </a:pPr>
            <a:endParaRPr lang="en-US" sz="2400" dirty="0" smtClean="0"/>
          </a:p>
          <a:p>
            <a:pPr>
              <a:spcBef>
                <a:spcPts val="0"/>
              </a:spcBef>
              <a:spcAft>
                <a:spcPts val="0"/>
              </a:spcAft>
            </a:pPr>
            <a:endParaRPr lang="en-US" sz="2400" dirty="0"/>
          </a:p>
        </p:txBody>
      </p:sp>
      <p:pic>
        <p:nvPicPr>
          <p:cNvPr id="7" name="Picture 5" descr="SiemensSonata"/>
          <p:cNvPicPr>
            <a:picLocks noChangeAspect="1" noChangeArrowheads="1"/>
          </p:cNvPicPr>
          <p:nvPr>
            <p:custDataLst>
              <p:tags r:id="rId3"/>
            </p:custDataLst>
          </p:nvPr>
        </p:nvPicPr>
        <p:blipFill>
          <a:blip r:embed="rId9" cstate="print"/>
          <a:srcRect/>
          <a:stretch>
            <a:fillRect/>
          </a:stretch>
        </p:blipFill>
        <p:spPr bwMode="auto">
          <a:xfrm>
            <a:off x="6514952" y="1212850"/>
            <a:ext cx="2216150" cy="221615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8" name="Text Box 6"/>
          <p:cNvSpPr txBox="1">
            <a:spLocks noChangeArrowheads="1"/>
          </p:cNvSpPr>
          <p:nvPr>
            <p:custDataLst>
              <p:tags r:id="rId4"/>
            </p:custDataLst>
          </p:nvPr>
        </p:nvSpPr>
        <p:spPr bwMode="auto">
          <a:xfrm>
            <a:off x="6832452" y="3419868"/>
            <a:ext cx="1581150" cy="313932"/>
          </a:xfrm>
          <a:prstGeom prst="rect">
            <a:avLst/>
          </a:prstGeom>
          <a:noFill/>
          <a:ln w="12700">
            <a:noFill/>
            <a:miter lim="800000"/>
            <a:headEnd/>
            <a:tailEnd/>
          </a:ln>
          <a:effectLst/>
        </p:spPr>
        <p:txBody>
          <a:bodyPr wrap="square">
            <a:spAutoFit/>
          </a:bodyPr>
          <a:lstStyle/>
          <a:p>
            <a:pPr marL="279400" indent="-279400" defTabSz="766763">
              <a:lnSpc>
                <a:spcPct val="120000"/>
              </a:lnSpc>
              <a:spcBef>
                <a:spcPct val="50000"/>
              </a:spcBef>
              <a:buClr>
                <a:schemeClr val="accent1"/>
              </a:buClr>
              <a:tabLst>
                <a:tab pos="2381250" algn="l"/>
              </a:tabLst>
            </a:pPr>
            <a:r>
              <a:rPr lang="en-US" sz="1200" dirty="0">
                <a:solidFill>
                  <a:schemeClr val="tx1"/>
                </a:solidFill>
              </a:rPr>
              <a:t>Non-linear gradients</a:t>
            </a:r>
          </a:p>
        </p:txBody>
      </p:sp>
      <p:pic>
        <p:nvPicPr>
          <p:cNvPr id="9" name="Picture 4" descr="graderr"/>
          <p:cNvPicPr>
            <a:picLocks noChangeAspect="1" noChangeArrowheads="1"/>
          </p:cNvPicPr>
          <p:nvPr>
            <p:custDataLst>
              <p:tags r:id="rId5"/>
            </p:custDataLst>
          </p:nvPr>
        </p:nvPicPr>
        <p:blipFill>
          <a:blip r:embed="rId10" cstate="print"/>
          <a:srcRect/>
          <a:stretch>
            <a:fillRect/>
          </a:stretch>
        </p:blipFill>
        <p:spPr bwMode="auto">
          <a:xfrm>
            <a:off x="6527800" y="3871912"/>
            <a:ext cx="2224088" cy="2224088"/>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10" name="Text Box 7"/>
          <p:cNvSpPr txBox="1">
            <a:spLocks noChangeArrowheads="1"/>
          </p:cNvSpPr>
          <p:nvPr>
            <p:custDataLst>
              <p:tags r:id="rId6"/>
            </p:custDataLst>
          </p:nvPr>
        </p:nvSpPr>
        <p:spPr bwMode="auto">
          <a:xfrm>
            <a:off x="6599089" y="6107193"/>
            <a:ext cx="2047875" cy="293607"/>
          </a:xfrm>
          <a:prstGeom prst="rect">
            <a:avLst/>
          </a:prstGeom>
          <a:noFill/>
          <a:ln w="12700">
            <a:noFill/>
            <a:miter lim="800000"/>
            <a:headEnd/>
            <a:tailEnd/>
          </a:ln>
          <a:effectLst/>
        </p:spPr>
        <p:txBody>
          <a:bodyPr wrap="square">
            <a:spAutoFit/>
          </a:bodyPr>
          <a:lstStyle/>
          <a:p>
            <a:pPr marL="279400" indent="-279400" defTabSz="766763">
              <a:lnSpc>
                <a:spcPct val="120000"/>
              </a:lnSpc>
              <a:spcBef>
                <a:spcPct val="50000"/>
              </a:spcBef>
              <a:buClr>
                <a:schemeClr val="accent1"/>
              </a:buClr>
              <a:tabLst>
                <a:tab pos="2381250" algn="l"/>
              </a:tabLst>
            </a:pPr>
            <a:r>
              <a:rPr lang="en-US" sz="1200" dirty="0">
                <a:solidFill>
                  <a:schemeClr val="tx1"/>
                </a:solidFill>
              </a:rPr>
              <a:t>Defective gradient amplifier</a:t>
            </a:r>
          </a:p>
        </p:txBody>
      </p:sp>
      <p:sp>
        <p:nvSpPr>
          <p:cNvPr id="11" name="Title 1"/>
          <p:cNvSpPr>
            <a:spLocks noGrp="1"/>
          </p:cNvSpPr>
          <p:nvPr>
            <p:ph type="title"/>
            <p:custDataLst>
              <p:tags r:id="rId7"/>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24</a:t>
            </a:fld>
            <a:endParaRPr lang=""/>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ln w="0"/>
          <a:effectLst/>
        </p:spPr>
        <p:txBody>
          <a:bodyPr wrap="square" lIns="0" tIns="0" rIns="0" bIns="0"/>
          <a:lstStyle/>
          <a:p>
            <a:pPr>
              <a:spcBef>
                <a:spcPts val="0"/>
              </a:spcBef>
              <a:spcAft>
                <a:spcPts val="0"/>
              </a:spcAft>
            </a:pPr>
            <a:r>
              <a:rPr lang="en-US" dirty="0" smtClean="0"/>
              <a:t>Image Inhomogeneities</a:t>
            </a:r>
          </a:p>
          <a:p>
            <a:pPr>
              <a:spcBef>
                <a:spcPts val="0"/>
              </a:spcBef>
              <a:spcAft>
                <a:spcPts val="0"/>
              </a:spcAft>
            </a:pPr>
            <a:endParaRPr lang="en-US" sz="2400" dirty="0" smtClean="0"/>
          </a:p>
          <a:p>
            <a:pPr marL="254000" lvl="1">
              <a:spcBef>
                <a:spcPts val="0"/>
              </a:spcBef>
              <a:spcAft>
                <a:spcPts val="0"/>
              </a:spcAft>
              <a:buFontTx/>
              <a:buChar char="•"/>
            </a:pPr>
            <a:r>
              <a:rPr lang="en-US" sz="1800" dirty="0" smtClean="0">
                <a:solidFill>
                  <a:schemeClr val="tx1"/>
                </a:solidFill>
              </a:rPr>
              <a:t>RF coil sensitivity related</a:t>
            </a:r>
          </a:p>
          <a:p>
            <a:pPr>
              <a:spcBef>
                <a:spcPts val="0"/>
              </a:spcBef>
              <a:spcAft>
                <a:spcPts val="0"/>
              </a:spcAft>
            </a:pPr>
            <a:endParaRPr lang="en-US" sz="2400" dirty="0"/>
          </a:p>
        </p:txBody>
      </p:sp>
      <p:pic>
        <p:nvPicPr>
          <p:cNvPr id="6" name="Picture 5"/>
          <p:cNvPicPr>
            <a:picLocks noChangeAspect="1" noChangeArrowheads="1"/>
          </p:cNvPicPr>
          <p:nvPr>
            <p:custDataLst>
              <p:tags r:id="rId3"/>
            </p:custDataLst>
          </p:nvPr>
        </p:nvPicPr>
        <p:blipFill>
          <a:blip r:embed="rId9" cstate="print"/>
          <a:srcRect r="2632"/>
          <a:stretch>
            <a:fillRect/>
          </a:stretch>
        </p:blipFill>
        <p:spPr bwMode="auto">
          <a:xfrm>
            <a:off x="5029200" y="2499519"/>
            <a:ext cx="3429000" cy="35814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7" name="Text Box 6"/>
          <p:cNvSpPr txBox="1">
            <a:spLocks noChangeArrowheads="1"/>
          </p:cNvSpPr>
          <p:nvPr>
            <p:custDataLst>
              <p:tags r:id="rId4"/>
            </p:custDataLst>
          </p:nvPr>
        </p:nvSpPr>
        <p:spPr bwMode="auto">
          <a:xfrm>
            <a:off x="5753100" y="6096000"/>
            <a:ext cx="1981200" cy="274638"/>
          </a:xfrm>
          <a:prstGeom prst="rect">
            <a:avLst/>
          </a:prstGeom>
          <a:noFill/>
          <a:ln w="9525">
            <a:noFill/>
            <a:miter lim="800000"/>
            <a:headEnd/>
            <a:tailEnd/>
          </a:ln>
          <a:effectLst/>
        </p:spPr>
        <p:txBody>
          <a:bodyPr>
            <a:spAutoFit/>
          </a:bodyPr>
          <a:lstStyle/>
          <a:p>
            <a:pPr>
              <a:spcBef>
                <a:spcPct val="50000"/>
              </a:spcBef>
            </a:pPr>
            <a:r>
              <a:rPr lang="en-US" sz="1200" dirty="0" smtClean="0">
                <a:solidFill>
                  <a:schemeClr val="tx1"/>
                </a:solidFill>
              </a:rPr>
              <a:t>SHC Coil Element Failure</a:t>
            </a:r>
            <a:endParaRPr lang="en-US" sz="1200" dirty="0">
              <a:solidFill>
                <a:schemeClr val="tx1"/>
              </a:solidFill>
            </a:endParaRPr>
          </a:p>
        </p:txBody>
      </p:sp>
      <p:pic>
        <p:nvPicPr>
          <p:cNvPr id="8" name="Picture 7" descr="SENSE ARTEFACT ERROR CH 3 SBC 2.JPG"/>
          <p:cNvPicPr>
            <a:picLocks noChangeAspect="1"/>
          </p:cNvPicPr>
          <p:nvPr>
            <p:custDataLst>
              <p:tags r:id="rId5"/>
            </p:custDataLst>
          </p:nvPr>
        </p:nvPicPr>
        <p:blipFill>
          <a:blip r:embed="rId10" cstate="print"/>
          <a:stretch>
            <a:fillRect/>
          </a:stretch>
        </p:blipFill>
        <p:spPr>
          <a:xfrm>
            <a:off x="762000" y="3297964"/>
            <a:ext cx="3810000" cy="2782956"/>
          </a:xfrm>
          <a:prstGeom prst="rect">
            <a:avLst/>
          </a:prstGeom>
          <a:ln w="12700">
            <a:solidFill>
              <a:schemeClr val="tx1"/>
            </a:solidFill>
          </a:ln>
          <a:effectLst>
            <a:outerShdw blurRad="50800" dist="38100" dir="2700000" algn="tl" rotWithShape="0">
              <a:prstClr val="black">
                <a:alpha val="40000"/>
              </a:prstClr>
            </a:outerShdw>
          </a:effectLst>
        </p:spPr>
      </p:pic>
      <p:sp>
        <p:nvSpPr>
          <p:cNvPr id="9" name="Text Box 6_"/>
          <p:cNvSpPr txBox="1">
            <a:spLocks noChangeArrowheads="1"/>
          </p:cNvSpPr>
          <p:nvPr>
            <p:custDataLst>
              <p:tags r:id="rId6"/>
            </p:custDataLst>
          </p:nvPr>
        </p:nvSpPr>
        <p:spPr bwMode="auto">
          <a:xfrm>
            <a:off x="1676400" y="6096000"/>
            <a:ext cx="1981200" cy="274638"/>
          </a:xfrm>
          <a:prstGeom prst="rect">
            <a:avLst/>
          </a:prstGeom>
          <a:noFill/>
          <a:ln w="9525">
            <a:noFill/>
            <a:miter lim="800000"/>
            <a:headEnd/>
            <a:tailEnd/>
          </a:ln>
          <a:effectLst/>
        </p:spPr>
        <p:txBody>
          <a:bodyPr>
            <a:spAutoFit/>
          </a:bodyPr>
          <a:lstStyle/>
          <a:p>
            <a:pPr>
              <a:spcBef>
                <a:spcPct val="50000"/>
              </a:spcBef>
            </a:pPr>
            <a:r>
              <a:rPr lang="en-US" sz="1200" dirty="0" smtClean="0">
                <a:solidFill>
                  <a:schemeClr val="tx1"/>
                </a:solidFill>
              </a:rPr>
              <a:t>SBC Coil Element Failure</a:t>
            </a:r>
            <a:endParaRPr lang="en-US" sz="1200" dirty="0">
              <a:solidFill>
                <a:schemeClr val="tx1"/>
              </a:solidFill>
            </a:endParaRPr>
          </a:p>
        </p:txBody>
      </p:sp>
      <p:sp>
        <p:nvSpPr>
          <p:cNvPr id="10" name="Title 1"/>
          <p:cNvSpPr>
            <a:spLocks noGrp="1"/>
          </p:cNvSpPr>
          <p:nvPr>
            <p:ph type="title"/>
            <p:custDataLst>
              <p:tags r:id="rId7"/>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25</a:t>
            </a:fld>
            <a:endParaRPr lang=""/>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2" name="Text Placeholder 1"/>
          <p:cNvSpPr>
            <a:spLocks noGrp="1"/>
          </p:cNvSpPr>
          <p:nvPr>
            <p:ph type="body" idx="1"/>
            <p:custDataLst>
              <p:tags r:id="rId3"/>
            </p:custDataLst>
          </p:nvPr>
        </p:nvSpPr>
        <p:spPr>
          <a:xfrm>
            <a:off x="392113" y="1714500"/>
            <a:ext cx="3951287"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a:t>Defective coil element leading to SENSE noise breakthrough</a:t>
            </a:r>
          </a:p>
          <a:p>
            <a:endParaRPr lang="en-US" dirty="0"/>
          </a:p>
          <a:p>
            <a:r>
              <a:rPr lang="en-US" dirty="0"/>
              <a:t>Differs from traditional SENSE noise breakthrough which can sometimes be seen in an image by focused location and appearance coinciding with a coil element location</a:t>
            </a:r>
          </a:p>
          <a:p>
            <a:endParaRPr lang="en-US" dirty="0"/>
          </a:p>
        </p:txBody>
      </p:sp>
      <p:pic>
        <p:nvPicPr>
          <p:cNvPr id="6" name="Picture 3" descr="sense2"/>
          <p:cNvPicPr>
            <a:picLocks noGrp="1" noChangeAspect="1" noChangeArrowheads="1"/>
          </p:cNvPicPr>
          <p:nvPr>
            <p:ph idx="4294967295"/>
            <p:custDataLst>
              <p:tags r:id="rId4"/>
            </p:custDataLst>
          </p:nvPr>
        </p:nvPicPr>
        <p:blipFill>
          <a:blip r:embed="rId7" cstate="print">
            <a:lum bright="-6000" contrast="30000"/>
          </a:blip>
          <a:srcRect l="479"/>
          <a:stretch>
            <a:fillRect/>
          </a:stretch>
        </p:blipFill>
        <p:spPr bwMode="auto">
          <a:xfrm>
            <a:off x="4572000" y="2256948"/>
            <a:ext cx="4191000" cy="4220052"/>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8" name="Oval 7"/>
          <p:cNvSpPr/>
          <p:nvPr>
            <p:custDataLst>
              <p:tags r:id="rId5"/>
            </p:custDataLst>
          </p:nvPr>
        </p:nvSpPr>
        <p:spPr bwMode="auto">
          <a:xfrm rot="1304805">
            <a:off x="5499512" y="2432773"/>
            <a:ext cx="2348550" cy="168802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5" name="Slide Number Placeholder 4"/>
          <p:cNvSpPr>
            <a:spLocks noGrp="1"/>
          </p:cNvSpPr>
          <p:nvPr>
            <p:ph type="sldNum" sz="quarter" idx="10"/>
          </p:nvPr>
        </p:nvSpPr>
        <p:spPr/>
        <p:txBody>
          <a:bodyPr/>
          <a:lstStyle/>
          <a:p>
            <a:fld id="{0B4E316A-D996-4C3A-9727-0F02F7692ADE}" type="slidenum">
              <a:rPr lang="" smtClean="0"/>
              <a:pPr/>
              <a:t>26</a:t>
            </a:fld>
            <a:endParaRPr lang=""/>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1714500"/>
            <a:ext cx="8359775" cy="4381500"/>
          </a:xfrm>
          <a:ln w="0"/>
          <a:effectLst/>
        </p:spPr>
        <p:txBody>
          <a:bodyPr wrap="square" lIns="0" tIns="0" rIns="0" bIns="0"/>
          <a:lstStyle/>
          <a:p>
            <a:pPr>
              <a:spcBef>
                <a:spcPts val="0"/>
              </a:spcBef>
              <a:spcAft>
                <a:spcPts val="0"/>
              </a:spcAft>
            </a:pPr>
            <a:r>
              <a:rPr lang="en-US" dirty="0" smtClean="0"/>
              <a:t>Image Inhomogeneities</a:t>
            </a:r>
          </a:p>
          <a:p>
            <a:pPr>
              <a:spcBef>
                <a:spcPts val="0"/>
              </a:spcBef>
              <a:spcAft>
                <a:spcPts val="0"/>
              </a:spcAft>
            </a:pPr>
            <a:endParaRPr lang="en-US" sz="2400" dirty="0" smtClean="0"/>
          </a:p>
          <a:p>
            <a:pPr>
              <a:spcBef>
                <a:spcPts val="0"/>
              </a:spcBef>
              <a:spcAft>
                <a:spcPts val="0"/>
              </a:spcAft>
            </a:pPr>
            <a:endParaRPr lang="en-US" sz="2400" dirty="0" smtClean="0"/>
          </a:p>
          <a:p>
            <a:pPr>
              <a:spcBef>
                <a:spcPts val="0"/>
              </a:spcBef>
              <a:spcAft>
                <a:spcPts val="0"/>
              </a:spcAft>
            </a:pPr>
            <a:endParaRPr lang="en-US" dirty="0"/>
          </a:p>
        </p:txBody>
      </p:sp>
      <p:pic>
        <p:nvPicPr>
          <p:cNvPr id="6" name="Picture 4"/>
          <p:cNvPicPr>
            <a:picLocks noChangeAspect="1" noChangeArrowheads="1"/>
          </p:cNvPicPr>
          <p:nvPr>
            <p:custDataLst>
              <p:tags r:id="rId3"/>
            </p:custDataLst>
          </p:nvPr>
        </p:nvPicPr>
        <p:blipFill>
          <a:blip r:embed="rId9" cstate="print"/>
          <a:srcRect/>
          <a:stretch>
            <a:fillRect/>
          </a:stretch>
        </p:blipFill>
        <p:spPr bwMode="auto">
          <a:xfrm>
            <a:off x="392113" y="2166485"/>
            <a:ext cx="3021012" cy="3925887"/>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7" name="Picture 5"/>
          <p:cNvPicPr>
            <a:picLocks noChangeAspect="1" noChangeArrowheads="1"/>
          </p:cNvPicPr>
          <p:nvPr>
            <p:custDataLst>
              <p:tags r:id="rId4"/>
            </p:custDataLst>
          </p:nvPr>
        </p:nvPicPr>
        <p:blipFill>
          <a:blip r:embed="rId10" cstate="print"/>
          <a:srcRect/>
          <a:stretch>
            <a:fillRect/>
          </a:stretch>
        </p:blipFill>
        <p:spPr bwMode="auto">
          <a:xfrm>
            <a:off x="4572000" y="1219200"/>
            <a:ext cx="3570059" cy="3570059"/>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8" name="Text Box 7"/>
          <p:cNvSpPr txBox="1">
            <a:spLocks noChangeArrowheads="1"/>
          </p:cNvSpPr>
          <p:nvPr>
            <p:custDataLst>
              <p:tags r:id="rId5"/>
            </p:custDataLst>
          </p:nvPr>
        </p:nvSpPr>
        <p:spPr bwMode="auto">
          <a:xfrm>
            <a:off x="686594" y="6096000"/>
            <a:ext cx="2432050" cy="338554"/>
          </a:xfrm>
          <a:prstGeom prst="rect">
            <a:avLst/>
          </a:prstGeom>
          <a:noFill/>
          <a:ln w="9525">
            <a:noFill/>
            <a:miter lim="800000"/>
            <a:headEnd/>
            <a:tailEnd/>
          </a:ln>
          <a:effectLst/>
        </p:spPr>
        <p:txBody>
          <a:bodyPr wrap="square">
            <a:spAutoFit/>
          </a:bodyPr>
          <a:lstStyle/>
          <a:p>
            <a:pPr>
              <a:spcBef>
                <a:spcPts val="500"/>
              </a:spcBef>
              <a:spcAft>
                <a:spcPts val="500"/>
              </a:spcAft>
            </a:pPr>
            <a:r>
              <a:rPr lang="en-US" sz="1600" dirty="0" smtClean="0">
                <a:solidFill>
                  <a:schemeClr val="tx1"/>
                </a:solidFill>
              </a:rPr>
              <a:t>Complete failure of SPIR</a:t>
            </a:r>
            <a:endParaRPr lang="en-US" sz="1600" dirty="0">
              <a:solidFill>
                <a:schemeClr val="tx1"/>
              </a:solidFill>
            </a:endParaRPr>
          </a:p>
        </p:txBody>
      </p:sp>
      <p:sp>
        <p:nvSpPr>
          <p:cNvPr id="9" name="Text Box 6"/>
          <p:cNvSpPr txBox="1">
            <a:spLocks noChangeArrowheads="1"/>
          </p:cNvSpPr>
          <p:nvPr>
            <p:custDataLst>
              <p:tags r:id="rId6"/>
            </p:custDataLst>
          </p:nvPr>
        </p:nvSpPr>
        <p:spPr bwMode="auto">
          <a:xfrm>
            <a:off x="4495800" y="4876800"/>
            <a:ext cx="4191000" cy="1697901"/>
          </a:xfrm>
          <a:prstGeom prst="rect">
            <a:avLst/>
          </a:prstGeom>
          <a:noFill/>
          <a:ln w="9525">
            <a:noFill/>
            <a:miter lim="800000"/>
            <a:headEnd/>
            <a:tailEnd/>
          </a:ln>
          <a:effectLst/>
        </p:spPr>
        <p:txBody>
          <a:bodyPr wrap="square">
            <a:spAutoFit/>
          </a:bodyPr>
          <a:lstStyle/>
          <a:p>
            <a:pPr>
              <a:spcBef>
                <a:spcPts val="500"/>
              </a:spcBef>
              <a:spcAft>
                <a:spcPts val="500"/>
              </a:spcAft>
            </a:pPr>
            <a:r>
              <a:rPr lang="en-US" sz="1600" dirty="0">
                <a:solidFill>
                  <a:schemeClr val="tx1"/>
                </a:solidFill>
              </a:rPr>
              <a:t>In this case, it is proven that the shimming was </a:t>
            </a:r>
            <a:r>
              <a:rPr lang="en-US" sz="1600" dirty="0" smtClean="0">
                <a:solidFill>
                  <a:schemeClr val="tx1"/>
                </a:solidFill>
              </a:rPr>
              <a:t>the problem. </a:t>
            </a:r>
            <a:r>
              <a:rPr lang="en-US" sz="1600" dirty="0">
                <a:solidFill>
                  <a:schemeClr val="tx1"/>
                </a:solidFill>
              </a:rPr>
              <a:t>The phantom images show far too many </a:t>
            </a:r>
            <a:r>
              <a:rPr lang="en-US" sz="1600" dirty="0" smtClean="0">
                <a:solidFill>
                  <a:schemeClr val="tx1"/>
                </a:solidFill>
              </a:rPr>
              <a:t>lines. (Each black/white alternation is one PPM.  2 PPM can cause fat suppression failure.)</a:t>
            </a:r>
          </a:p>
          <a:p>
            <a:pPr>
              <a:spcBef>
                <a:spcPts val="500"/>
              </a:spcBef>
              <a:spcAft>
                <a:spcPts val="500"/>
              </a:spcAft>
            </a:pPr>
            <a:r>
              <a:rPr lang="en-US" sz="1600" dirty="0" smtClean="0">
                <a:solidFill>
                  <a:schemeClr val="tx1"/>
                </a:solidFill>
              </a:rPr>
              <a:t>Normally this is far more subtle</a:t>
            </a:r>
            <a:endParaRPr lang="en-US" sz="1600" dirty="0">
              <a:solidFill>
                <a:schemeClr val="tx1"/>
              </a:solidFill>
            </a:endParaRPr>
          </a:p>
        </p:txBody>
      </p:sp>
      <p:sp>
        <p:nvSpPr>
          <p:cNvPr id="10" name="Title 1"/>
          <p:cNvSpPr>
            <a:spLocks noGrp="1"/>
          </p:cNvSpPr>
          <p:nvPr>
            <p:ph type="title"/>
            <p:custDataLst>
              <p:tags r:id="rId7"/>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27</a:t>
            </a:fld>
            <a:endParaRPr lang=""/>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1676400"/>
            <a:ext cx="8359775" cy="4381500"/>
          </a:xfrm>
          <a:ln w="0"/>
          <a:effectLst/>
        </p:spPr>
        <p:txBody>
          <a:bodyPr wrap="square" lIns="0" tIns="0" rIns="0" bIns="0"/>
          <a:lstStyle/>
          <a:p>
            <a:pPr>
              <a:spcBef>
                <a:spcPts val="0"/>
              </a:spcBef>
              <a:spcAft>
                <a:spcPts val="0"/>
              </a:spcAft>
            </a:pPr>
            <a:r>
              <a:rPr lang="en-US" dirty="0" smtClean="0"/>
              <a:t>Image Inhomogeneities</a:t>
            </a:r>
          </a:p>
          <a:p>
            <a:pPr lvl="1">
              <a:spcBef>
                <a:spcPts val="0"/>
              </a:spcBef>
              <a:spcAft>
                <a:spcPts val="0"/>
              </a:spcAft>
            </a:pPr>
            <a:r>
              <a:rPr lang="en-US" dirty="0" smtClean="0"/>
              <a:t>“Dark spots in SENSE scan”</a:t>
            </a:r>
          </a:p>
          <a:p>
            <a:pPr lvl="1">
              <a:spcBef>
                <a:spcPts val="0"/>
              </a:spcBef>
              <a:spcAft>
                <a:spcPts val="0"/>
              </a:spcAft>
            </a:pPr>
            <a:endParaRPr lang="en-US" dirty="0"/>
          </a:p>
          <a:p>
            <a:pPr lvl="1">
              <a:spcBef>
                <a:spcPts val="0"/>
              </a:spcBef>
              <a:spcAft>
                <a:spcPts val="0"/>
              </a:spcAft>
            </a:pPr>
            <a:endParaRPr lang="en-US" dirty="0" smtClean="0"/>
          </a:p>
          <a:p>
            <a:pPr lvl="1">
              <a:spcBef>
                <a:spcPts val="0"/>
              </a:spcBef>
              <a:spcAft>
                <a:spcPts val="0"/>
              </a:spcAft>
            </a:pPr>
            <a:endParaRPr lang="en-US" dirty="0"/>
          </a:p>
          <a:p>
            <a:pPr lvl="1">
              <a:spcBef>
                <a:spcPts val="0"/>
              </a:spcBef>
              <a:spcAft>
                <a:spcPts val="0"/>
              </a:spcAft>
            </a:pPr>
            <a:endParaRPr lang="en-US" dirty="0" smtClean="0"/>
          </a:p>
          <a:p>
            <a:pPr lvl="1">
              <a:spcBef>
                <a:spcPts val="0"/>
              </a:spcBef>
              <a:spcAft>
                <a:spcPts val="0"/>
              </a:spcAft>
            </a:pPr>
            <a:endParaRPr lang="en-US" dirty="0"/>
          </a:p>
          <a:p>
            <a:pPr lvl="1">
              <a:spcBef>
                <a:spcPts val="0"/>
              </a:spcBef>
              <a:spcAft>
                <a:spcPts val="0"/>
              </a:spcAft>
            </a:pPr>
            <a:endParaRPr lang="en-US" dirty="0" smtClean="0"/>
          </a:p>
          <a:p>
            <a:pPr lvl="1">
              <a:spcBef>
                <a:spcPts val="0"/>
              </a:spcBef>
              <a:spcAft>
                <a:spcPts val="0"/>
              </a:spcAft>
            </a:pPr>
            <a:endParaRPr lang="en-US" dirty="0"/>
          </a:p>
          <a:p>
            <a:pPr lvl="1">
              <a:spcBef>
                <a:spcPts val="0"/>
              </a:spcBef>
              <a:spcAft>
                <a:spcPts val="0"/>
              </a:spcAft>
            </a:pPr>
            <a:endParaRPr lang="en-US" dirty="0" smtClean="0"/>
          </a:p>
          <a:p>
            <a:pPr lvl="1">
              <a:spcBef>
                <a:spcPts val="0"/>
              </a:spcBef>
              <a:spcAft>
                <a:spcPts val="0"/>
              </a:spcAft>
            </a:pPr>
            <a:endParaRPr lang="en-US" dirty="0"/>
          </a:p>
          <a:p>
            <a:pPr lvl="1">
              <a:spcBef>
                <a:spcPts val="0"/>
              </a:spcBef>
              <a:spcAft>
                <a:spcPts val="0"/>
              </a:spcAft>
            </a:pPr>
            <a:endParaRPr lang="en-US" dirty="0" smtClean="0"/>
          </a:p>
          <a:p>
            <a:pPr lvl="1">
              <a:spcBef>
                <a:spcPts val="0"/>
              </a:spcBef>
              <a:spcAft>
                <a:spcPts val="0"/>
              </a:spcAft>
            </a:pPr>
            <a:endParaRPr lang="en-US" dirty="0"/>
          </a:p>
          <a:p>
            <a:pPr marL="254000" lvl="0" indent="-254000">
              <a:lnSpc>
                <a:spcPct val="85000"/>
              </a:lnSpc>
              <a:defRPr/>
            </a:pPr>
            <a:r>
              <a:rPr lang="en-US" dirty="0"/>
              <a:t>Seen with all coils, using SENSE or CLEAR</a:t>
            </a:r>
          </a:p>
          <a:p>
            <a:pPr marL="254000" lvl="0" indent="-254000">
              <a:lnSpc>
                <a:spcPct val="85000"/>
              </a:lnSpc>
              <a:defRPr/>
            </a:pPr>
            <a:r>
              <a:rPr lang="en-US" dirty="0"/>
              <a:t>Ref-scan data suspected</a:t>
            </a:r>
          </a:p>
          <a:p>
            <a:pPr>
              <a:spcBef>
                <a:spcPts val="0"/>
              </a:spcBef>
              <a:spcAft>
                <a:spcPts val="0"/>
              </a:spcAft>
            </a:pPr>
            <a:endParaRPr lang="en-US" dirty="0" smtClean="0"/>
          </a:p>
          <a:p>
            <a:pPr>
              <a:spcBef>
                <a:spcPts val="0"/>
              </a:spcBef>
              <a:spcAft>
                <a:spcPts val="0"/>
              </a:spcAft>
            </a:pPr>
            <a:endParaRPr lang="en-US" dirty="0"/>
          </a:p>
        </p:txBody>
      </p:sp>
      <p:pic>
        <p:nvPicPr>
          <p:cNvPr id="5" name="Picture 4" descr="corsense"/>
          <p:cNvPicPr>
            <a:picLocks noChangeAspect="1" noChangeArrowheads="1"/>
          </p:cNvPicPr>
          <p:nvPr>
            <p:custDataLst>
              <p:tags r:id="rId3"/>
            </p:custDataLst>
          </p:nvPr>
        </p:nvPicPr>
        <p:blipFill>
          <a:blip r:embed="rId7" cstate="print">
            <a:lum bright="18000"/>
          </a:blip>
          <a:srcRect/>
          <a:stretch>
            <a:fillRect/>
          </a:stretch>
        </p:blipFill>
        <p:spPr bwMode="auto">
          <a:xfrm>
            <a:off x="761999" y="2362200"/>
            <a:ext cx="3706151" cy="3421062"/>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6" name="Picture 5" descr="transense"/>
          <p:cNvPicPr>
            <a:picLocks noChangeAspect="1" noChangeArrowheads="1"/>
          </p:cNvPicPr>
          <p:nvPr>
            <p:custDataLst>
              <p:tags r:id="rId4"/>
            </p:custDataLst>
          </p:nvPr>
        </p:nvPicPr>
        <p:blipFill>
          <a:blip r:embed="rId8" cstate="print">
            <a:lum bright="12000"/>
          </a:blip>
          <a:srcRect/>
          <a:stretch>
            <a:fillRect/>
          </a:stretch>
        </p:blipFill>
        <p:spPr bwMode="auto">
          <a:xfrm>
            <a:off x="5037137" y="2362200"/>
            <a:ext cx="3421063" cy="3421062"/>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9" name="Title 1"/>
          <p:cNvSpPr>
            <a:spLocks noGrp="1"/>
          </p:cNvSpPr>
          <p:nvPr>
            <p:ph type="title"/>
            <p:custDataLst>
              <p:tags r:id="rId5"/>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7" name="Slide Number Placeholder 6"/>
          <p:cNvSpPr>
            <a:spLocks noGrp="1"/>
          </p:cNvSpPr>
          <p:nvPr>
            <p:ph type="sldNum" sz="quarter" idx="10"/>
          </p:nvPr>
        </p:nvSpPr>
        <p:spPr/>
        <p:txBody>
          <a:bodyPr/>
          <a:lstStyle/>
          <a:p>
            <a:fld id="{405B044B-C5B2-466D-9976-EFD4ECA532C5}" type="slidenum">
              <a:rPr lang="" smtClean="0"/>
              <a:pPr/>
              <a:t>28</a:t>
            </a:fld>
            <a:endParaRPr lang=""/>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1676400"/>
            <a:ext cx="8359775" cy="4381500"/>
          </a:xfrm>
          <a:ln w="0"/>
          <a:effectLst/>
        </p:spPr>
        <p:txBody>
          <a:bodyPr wrap="square" lIns="0" tIns="0" rIns="0" bIns="0"/>
          <a:lstStyle/>
          <a:p>
            <a:pPr>
              <a:spcBef>
                <a:spcPts val="0"/>
              </a:spcBef>
              <a:spcAft>
                <a:spcPts val="0"/>
              </a:spcAft>
            </a:pPr>
            <a:r>
              <a:rPr lang="en-US" dirty="0" smtClean="0"/>
              <a:t>RF Interference</a:t>
            </a:r>
            <a:r>
              <a:rPr lang="en-US" dirty="0"/>
              <a:t> </a:t>
            </a:r>
            <a:r>
              <a:rPr lang="en-US" dirty="0" smtClean="0"/>
              <a:t>– multiple possible causes</a:t>
            </a:r>
          </a:p>
          <a:p>
            <a:pPr>
              <a:spcBef>
                <a:spcPts val="0"/>
              </a:spcBef>
              <a:spcAft>
                <a:spcPts val="0"/>
              </a:spcAft>
            </a:pPr>
            <a:endParaRPr lang="en-US" dirty="0" smtClean="0"/>
          </a:p>
          <a:p>
            <a:pPr marL="0" indent="0">
              <a:spcBef>
                <a:spcPts val="0"/>
              </a:spcBef>
              <a:spcAft>
                <a:spcPts val="0"/>
              </a:spcAft>
              <a:buNone/>
            </a:pPr>
            <a:endParaRPr lang="en-US" dirty="0"/>
          </a:p>
          <a:p>
            <a:pPr>
              <a:spcBef>
                <a:spcPts val="0"/>
              </a:spcBef>
              <a:spcAft>
                <a:spcPts val="0"/>
              </a:spcAft>
            </a:pPr>
            <a:r>
              <a:rPr lang="en-US" dirty="0" smtClean="0"/>
              <a:t>Spurious signal – dot artifact</a:t>
            </a:r>
          </a:p>
        </p:txBody>
      </p:sp>
      <p:sp>
        <p:nvSpPr>
          <p:cNvPr id="9" name="Title 1"/>
          <p:cNvSpPr>
            <a:spLocks noGrp="1"/>
          </p:cNvSpPr>
          <p:nvPr>
            <p:ph type="title"/>
            <p:custDataLst>
              <p:tags r:id="rId3"/>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grpSp>
        <p:nvGrpSpPr>
          <p:cNvPr id="2" name="Group 9"/>
          <p:cNvGrpSpPr/>
          <p:nvPr/>
        </p:nvGrpSpPr>
        <p:grpSpPr>
          <a:xfrm>
            <a:off x="4800600" y="2157118"/>
            <a:ext cx="3938882" cy="3938882"/>
            <a:chOff x="4191000" y="1905000"/>
            <a:chExt cx="4495800" cy="3962399"/>
          </a:xfrm>
          <a:effectLst>
            <a:outerShdw blurRad="50800" dist="38100" dir="2700000" algn="tl" rotWithShape="0">
              <a:prstClr val="black">
                <a:alpha val="40000"/>
              </a:prstClr>
            </a:outerShdw>
          </a:effectLst>
        </p:grpSpPr>
        <p:pic>
          <p:nvPicPr>
            <p:cNvPr id="11" name="Picture 5" descr="sfmchan2bad2"/>
            <p:cNvPicPr>
              <a:picLocks noChangeAspect="1" noChangeArrowheads="1"/>
            </p:cNvPicPr>
            <p:nvPr>
              <p:custDataLst>
                <p:tags r:id="rId4"/>
              </p:custDataLst>
            </p:nvPr>
          </p:nvPicPr>
          <p:blipFill>
            <a:blip r:embed="rId7" cstate="print">
              <a:lum bright="12000" contrast="12000"/>
            </a:blip>
            <a:srcRect/>
            <a:stretch>
              <a:fillRect/>
            </a:stretch>
          </p:blipFill>
          <p:spPr bwMode="auto">
            <a:xfrm>
              <a:off x="4343400" y="1905000"/>
              <a:ext cx="3930650" cy="3962399"/>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12" name="Oval 11"/>
            <p:cNvSpPr/>
            <p:nvPr>
              <p:custDataLst>
                <p:tags r:id="rId5"/>
              </p:custDataLst>
            </p:nvPr>
          </p:nvSpPr>
          <p:spPr bwMode="auto">
            <a:xfrm>
              <a:off x="4191000" y="2819400"/>
              <a:ext cx="4495800" cy="12954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sp>
        <p:nvSpPr>
          <p:cNvPr id="6" name="Slide Number Placeholder 5"/>
          <p:cNvSpPr>
            <a:spLocks noGrp="1"/>
          </p:cNvSpPr>
          <p:nvPr>
            <p:ph type="sldNum" sz="quarter" idx="10"/>
          </p:nvPr>
        </p:nvSpPr>
        <p:spPr/>
        <p:txBody>
          <a:bodyPr/>
          <a:lstStyle/>
          <a:p>
            <a:fld id="{405B044B-C5B2-466D-9976-EFD4ECA532C5}" type="slidenum">
              <a:rPr lang="" smtClean="0"/>
              <a:pPr/>
              <a:t>29</a:t>
            </a:fld>
            <a:endParaRPr lang=""/>
          </a:p>
        </p:txBody>
      </p:sp>
    </p:spTree>
    <p:custDataLst>
      <p:tags r:id="rId1"/>
    </p:custDataLst>
    <p:extLst>
      <p:ext uri="{BB962C8B-B14F-4D97-AF65-F5344CB8AC3E}">
        <p14:creationId xmlns:p14="http://schemas.microsoft.com/office/powerpoint/2010/main" val="2835188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dirty="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dirty="0" smtClean="0"/>
              <a:t>Meet the Artifacts</a:t>
            </a:r>
            <a:endParaRPr lang="en-US" dirty="0"/>
          </a:p>
        </p:txBody>
      </p:sp>
      <p:pic>
        <p:nvPicPr>
          <p:cNvPr id="7" name="Picture 2" descr="http://lifeworthserving.files.wordpress.com/2011/03/know-your-enemy3.jpg"/>
          <p:cNvPicPr>
            <a:picLocks noChangeAspect="1" noChangeArrowheads="1"/>
          </p:cNvPicPr>
          <p:nvPr>
            <p:custDataLst>
              <p:tags r:id="rId6"/>
            </p:custDataLst>
          </p:nvPr>
        </p:nvPicPr>
        <p:blipFill>
          <a:blip r:embed="rId8" cstate="print"/>
          <a:srcRect/>
          <a:stretch>
            <a:fillRect/>
          </a:stretch>
        </p:blipFill>
        <p:spPr bwMode="auto">
          <a:xfrm>
            <a:off x="4655937" y="3733800"/>
            <a:ext cx="4107063" cy="2650594"/>
          </a:xfrm>
          <a:prstGeom prst="rect">
            <a:avLst/>
          </a:prstGeom>
          <a:noFill/>
          <a:ln w="12700">
            <a:noFill/>
          </a:ln>
          <a:effectLst/>
          <a:scene3d>
            <a:camera prst="orthographicFront"/>
            <a:lightRig rig="threePt" dir="t"/>
          </a:scene3d>
          <a:sp3d extrusionH="76200" contourW="12700">
            <a:bevelT/>
          </a:sp3d>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custDataLst>
              <p:tags r:id="rId2"/>
            </p:custDataLst>
          </p:nvPr>
        </p:nvSpPr>
        <p:spPr bwMode="auto">
          <a:xfrm>
            <a:off x="384544" y="1676400"/>
            <a:ext cx="8239125" cy="40386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254000" indent="-254000">
              <a:lnSpc>
                <a:spcPct val="105000"/>
              </a:lnSpc>
              <a:spcBef>
                <a:spcPct val="20000"/>
              </a:spcBef>
              <a:buSzPct val="100000"/>
              <a:buFontTx/>
              <a:buChar char="•"/>
              <a:defRPr/>
            </a:pPr>
            <a:r>
              <a:rPr lang="en-US" dirty="0"/>
              <a:t>RF Interference – multiple possible causes</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800" b="0" i="0" u="none" strike="noStrike" kern="0" cap="none" spc="0" normalizeH="0" baseline="0" noProof="0" dirty="0" smtClean="0">
              <a:ln>
                <a:noFill/>
              </a:ln>
              <a:solidFill>
                <a:schemeClr val="tx1"/>
              </a:solidFill>
              <a:effectLst/>
              <a:uLnTx/>
              <a:uFillTx/>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r>
              <a:rPr kumimoji="0" lang="en-US" b="0" i="0" u="none" strike="noStrike" kern="0" cap="none" spc="0" normalizeH="0" baseline="0" noProof="0" dirty="0" smtClean="0">
                <a:ln>
                  <a:noFill/>
                </a:ln>
                <a:solidFill>
                  <a:schemeClr val="tx1"/>
                </a:solidFill>
                <a:effectLst/>
                <a:uLnTx/>
                <a:uFillTx/>
                <a:latin typeface="+mn-lt"/>
              </a:rPr>
              <a:t>Cardiac study</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800" b="0" i="0" u="none" strike="noStrike" kern="0" cap="none" spc="0" normalizeH="0" baseline="0" noProof="0" dirty="0" smtClean="0">
              <a:ln>
                <a:noFill/>
              </a:ln>
              <a:solidFill>
                <a:schemeClr val="tx1"/>
              </a:solidFill>
              <a:effectLst/>
              <a:uLnTx/>
              <a:uFillTx/>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r>
              <a:rPr kumimoji="0" lang="en-US" b="0" i="0" u="none" strike="noStrike" kern="0" cap="none" spc="0" normalizeH="0" baseline="0" noProof="0" dirty="0" smtClean="0">
                <a:ln>
                  <a:noFill/>
                </a:ln>
                <a:solidFill>
                  <a:schemeClr val="tx1"/>
                </a:solidFill>
                <a:effectLst/>
                <a:uLnTx/>
                <a:uFillTx/>
                <a:latin typeface="+mn-lt"/>
              </a:rPr>
              <a:t>Line artifact, noise</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800" b="0" i="0" u="none" strike="noStrike" kern="0" cap="none" spc="0" normalizeH="0" baseline="0" noProof="0" dirty="0" smtClean="0">
              <a:ln>
                <a:noFill/>
              </a:ln>
              <a:solidFill>
                <a:schemeClr val="tx1"/>
              </a:solidFill>
              <a:effectLst/>
              <a:uLnTx/>
              <a:uFillTx/>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lang="en-US" sz="800" kern="0" dirty="0">
              <a:solidFill>
                <a:schemeClr val="tx1"/>
              </a:solidFill>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800" b="0" i="0" u="none" strike="noStrike" kern="0" cap="none" spc="0" normalizeH="0" baseline="0" noProof="0" dirty="0" smtClean="0">
              <a:ln>
                <a:noFill/>
              </a:ln>
              <a:solidFill>
                <a:schemeClr val="tx1"/>
              </a:solidFill>
              <a:effectLst/>
              <a:uLnTx/>
              <a:uFillTx/>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r>
              <a:rPr kumimoji="0" lang="en-US" b="0" i="0" u="none" strike="noStrike" kern="0" cap="none" spc="0" normalizeH="0" baseline="0" noProof="0" dirty="0" smtClean="0">
                <a:ln>
                  <a:noFill/>
                </a:ln>
                <a:solidFill>
                  <a:schemeClr val="tx1"/>
                </a:solidFill>
                <a:effectLst/>
                <a:uLnTx/>
                <a:uFillTx/>
                <a:latin typeface="+mn-lt"/>
              </a:rPr>
              <a:t>Exchanged battery, no change</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800" b="0" i="0" u="none" strike="noStrike" kern="0" cap="none" spc="0" normalizeH="0" baseline="0" noProof="0" dirty="0" smtClean="0">
              <a:ln>
                <a:noFill/>
              </a:ln>
              <a:solidFill>
                <a:schemeClr val="tx1"/>
              </a:solidFill>
              <a:effectLst/>
              <a:uLnTx/>
              <a:uFillTx/>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r>
              <a:rPr kumimoji="0" lang="en-US" b="0" i="0" u="none" strike="noStrike" kern="0" cap="none" spc="0" normalizeH="0" baseline="0" noProof="0" dirty="0" smtClean="0">
                <a:ln>
                  <a:noFill/>
                </a:ln>
                <a:solidFill>
                  <a:schemeClr val="tx1"/>
                </a:solidFill>
                <a:effectLst/>
                <a:uLnTx/>
                <a:uFillTx/>
                <a:latin typeface="+mn-lt"/>
              </a:rPr>
              <a:t>Replaced leads, no change</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800" b="0" i="0" u="none" strike="noStrike" kern="0" cap="none" spc="0" normalizeH="0" baseline="0" noProof="0" dirty="0" smtClean="0">
              <a:ln>
                <a:noFill/>
              </a:ln>
              <a:solidFill>
                <a:schemeClr val="tx1"/>
              </a:solidFill>
              <a:effectLst/>
              <a:uLnTx/>
              <a:uFillTx/>
              <a:latin typeface="+mn-lt"/>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r>
              <a:rPr kumimoji="0" lang="en-US" b="0" i="0" u="none" strike="noStrike" kern="0" cap="none" spc="0" normalizeH="0" baseline="0" noProof="0" dirty="0" smtClean="0">
                <a:ln>
                  <a:noFill/>
                </a:ln>
                <a:solidFill>
                  <a:schemeClr val="tx1"/>
                </a:solidFill>
                <a:effectLst/>
                <a:uLnTx/>
                <a:uFillTx/>
                <a:latin typeface="+mn-lt"/>
              </a:rPr>
              <a:t>Replaced VCG module, fixed</a:t>
            </a: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54000" marR="0" lvl="0" indent="-254000" algn="l" defTabSz="914400" rtl="0" eaLnBrk="1" fontAlgn="base" latinLnBrk="0" hangingPunct="1">
              <a:lnSpc>
                <a:spcPct val="105000"/>
              </a:lnSpc>
              <a:spcBef>
                <a:spcPct val="20000"/>
              </a:spcBef>
              <a:spcAft>
                <a:spcPct val="0"/>
              </a:spcAft>
              <a:buClrTx/>
              <a:buSzPct val="100000"/>
              <a:buFontTx/>
              <a:buChar char="•"/>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pic>
        <p:nvPicPr>
          <p:cNvPr id="3" name="Picture 2"/>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572000" y="2705941"/>
            <a:ext cx="4191000" cy="3390059"/>
          </a:xfrm>
          <a:prstGeom prst="rect">
            <a:avLst/>
          </a:prstGeom>
          <a:ln w="12700">
            <a:solidFill>
              <a:schemeClr val="tx1"/>
            </a:solidFill>
          </a:ln>
          <a:effectLst>
            <a:outerShdw blurRad="50800" dist="38100" dir="2700000" algn="tl" rotWithShape="0">
              <a:prstClr val="black">
                <a:alpha val="40000"/>
              </a:prstClr>
            </a:outerShdw>
          </a:effectLst>
        </p:spPr>
      </p:pic>
      <p:sp>
        <p:nvSpPr>
          <p:cNvPr id="8" name="Down Arrow 7"/>
          <p:cNvSpPr/>
          <p:nvPr>
            <p:custDataLst>
              <p:tags r:id="rId4"/>
            </p:custDataLst>
          </p:nvPr>
        </p:nvSpPr>
        <p:spPr bwMode="auto">
          <a:xfrm flipH="1">
            <a:off x="6667500" y="4400970"/>
            <a:ext cx="182881" cy="6858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9" name="Down Arrow 8"/>
          <p:cNvSpPr/>
          <p:nvPr>
            <p:custDataLst>
              <p:tags r:id="rId5"/>
            </p:custDataLst>
          </p:nvPr>
        </p:nvSpPr>
        <p:spPr bwMode="auto">
          <a:xfrm flipH="1">
            <a:off x="6096000" y="4146699"/>
            <a:ext cx="182881" cy="685800"/>
          </a:xfrm>
          <a:prstGeom prst="down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0" name="Down Arrow 9"/>
          <p:cNvSpPr/>
          <p:nvPr>
            <p:custDataLst>
              <p:tags r:id="rId6"/>
            </p:custDataLst>
          </p:nvPr>
        </p:nvSpPr>
        <p:spPr bwMode="auto">
          <a:xfrm flipH="1">
            <a:off x="5441744" y="4648200"/>
            <a:ext cx="182881" cy="6858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1" name="Title 1"/>
          <p:cNvSpPr>
            <a:spLocks noGrp="1"/>
          </p:cNvSpPr>
          <p:nvPr>
            <p:ph type="title"/>
            <p:custDataLst>
              <p:tags r:id="rId7"/>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30</a:t>
            </a:fld>
            <a:endParaRPr lang=""/>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2" name="Text Placeholder 1"/>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a:t>RF Interference – multiple possible causes</a:t>
            </a:r>
          </a:p>
          <a:p>
            <a:r>
              <a:rPr lang="en-GB" dirty="0" err="1"/>
              <a:t>Intera</a:t>
            </a:r>
            <a:r>
              <a:rPr lang="en-GB" dirty="0"/>
              <a:t> Nova 1.5T</a:t>
            </a:r>
          </a:p>
          <a:p>
            <a:r>
              <a:rPr lang="en-GB" dirty="0"/>
              <a:t>R11.1.2.0</a:t>
            </a:r>
          </a:p>
          <a:p>
            <a:r>
              <a:rPr lang="en-GB" dirty="0"/>
              <a:t>Line </a:t>
            </a:r>
            <a:r>
              <a:rPr lang="en-GB" dirty="0" err="1"/>
              <a:t>artifact</a:t>
            </a:r>
            <a:endParaRPr lang="en-GB" dirty="0"/>
          </a:p>
          <a:p>
            <a:r>
              <a:rPr lang="en-GB" dirty="0"/>
              <a:t>With all coils</a:t>
            </a:r>
          </a:p>
          <a:p>
            <a:r>
              <a:rPr lang="en-GB" dirty="0"/>
              <a:t>One slice</a:t>
            </a:r>
          </a:p>
          <a:p>
            <a:r>
              <a:rPr lang="en-GB" dirty="0" smtClean="0"/>
              <a:t>Intermittent</a:t>
            </a:r>
          </a:p>
          <a:p>
            <a:endParaRPr lang="en-GB" dirty="0"/>
          </a:p>
          <a:p>
            <a:endParaRPr lang="en-GB" dirty="0" smtClean="0"/>
          </a:p>
          <a:p>
            <a:r>
              <a:rPr lang="en-GB" dirty="0"/>
              <a:t>Defective filter in gradient cables</a:t>
            </a:r>
            <a:r>
              <a:rPr lang="en-US" dirty="0"/>
              <a:t> </a:t>
            </a:r>
          </a:p>
          <a:p>
            <a:endParaRPr lang="en-GB" dirty="0"/>
          </a:p>
          <a:p>
            <a:endParaRPr lang="en-US" dirty="0"/>
          </a:p>
        </p:txBody>
      </p:sp>
      <p:pic>
        <p:nvPicPr>
          <p:cNvPr id="4" name="Picture 3"/>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572000" y="2325971"/>
            <a:ext cx="3897002" cy="4151029"/>
          </a:xfrm>
          <a:prstGeom prst="rect">
            <a:avLst/>
          </a:prstGeom>
          <a:ln w="12700">
            <a:solidFill>
              <a:schemeClr val="tx1"/>
            </a:solidFill>
          </a:ln>
          <a:effectLst>
            <a:outerShdw blurRad="50800" dist="38100" dir="2700000" algn="tl" rotWithShape="0">
              <a:prstClr val="black">
                <a:alpha val="40000"/>
              </a:prstClr>
            </a:outerShdw>
          </a:effectLst>
        </p:spPr>
      </p:pic>
      <p:sp>
        <p:nvSpPr>
          <p:cNvPr id="6" name="Slide Number Placeholder 5"/>
          <p:cNvSpPr>
            <a:spLocks noGrp="1"/>
          </p:cNvSpPr>
          <p:nvPr>
            <p:ph type="sldNum" sz="quarter" idx="10"/>
          </p:nvPr>
        </p:nvSpPr>
        <p:spPr/>
        <p:txBody>
          <a:bodyPr/>
          <a:lstStyle/>
          <a:p>
            <a:fld id="{0B4E316A-D996-4C3A-9727-0F02F7692ADE}" type="slidenum">
              <a:rPr lang="" smtClean="0"/>
              <a:pPr/>
              <a:t>31</a:t>
            </a:fld>
            <a:endParaRPr lang=""/>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1676400"/>
            <a:ext cx="8359775" cy="4381500"/>
          </a:xfrm>
          <a:ln w="0"/>
          <a:effectLst/>
        </p:spPr>
        <p:txBody>
          <a:bodyPr wrap="square" lIns="0" tIns="0" rIns="0" bIns="0"/>
          <a:lstStyle/>
          <a:p>
            <a:pPr>
              <a:spcBef>
                <a:spcPts val="0"/>
              </a:spcBef>
              <a:spcAft>
                <a:spcPts val="0"/>
              </a:spcAft>
            </a:pPr>
            <a:r>
              <a:rPr lang="en-US" dirty="0" smtClean="0"/>
              <a:t>Band Artifact </a:t>
            </a:r>
          </a:p>
          <a:p>
            <a:pPr>
              <a:spcBef>
                <a:spcPts val="0"/>
              </a:spcBef>
              <a:spcAft>
                <a:spcPts val="0"/>
              </a:spcAft>
            </a:pPr>
            <a:endParaRPr lang="en-US" sz="2400" dirty="0"/>
          </a:p>
          <a:p>
            <a:pPr>
              <a:spcBef>
                <a:spcPts val="0"/>
              </a:spcBef>
              <a:spcAft>
                <a:spcPts val="0"/>
              </a:spcAft>
            </a:pPr>
            <a:endParaRPr lang="en-US" sz="2400" dirty="0" smtClean="0"/>
          </a:p>
          <a:p>
            <a:pPr>
              <a:spcBef>
                <a:spcPts val="0"/>
              </a:spcBef>
              <a:spcAft>
                <a:spcPts val="0"/>
              </a:spcAft>
            </a:pPr>
            <a:endParaRPr lang="en-US" sz="2400" dirty="0"/>
          </a:p>
          <a:p>
            <a:pPr>
              <a:spcBef>
                <a:spcPts val="0"/>
              </a:spcBef>
              <a:spcAft>
                <a:spcPts val="0"/>
              </a:spcAft>
            </a:pPr>
            <a:endParaRPr lang="en-US" sz="2400" dirty="0" smtClean="0"/>
          </a:p>
          <a:p>
            <a:pPr>
              <a:spcBef>
                <a:spcPts val="0"/>
              </a:spcBef>
              <a:spcAft>
                <a:spcPts val="0"/>
              </a:spcAft>
            </a:pPr>
            <a:endParaRPr lang="en-US" sz="2400" dirty="0"/>
          </a:p>
          <a:p>
            <a:pPr>
              <a:spcBef>
                <a:spcPts val="0"/>
              </a:spcBef>
              <a:spcAft>
                <a:spcPts val="0"/>
              </a:spcAft>
            </a:pPr>
            <a:endParaRPr lang="en-US" sz="2400" dirty="0" smtClean="0"/>
          </a:p>
          <a:p>
            <a:pPr>
              <a:spcBef>
                <a:spcPts val="0"/>
              </a:spcBef>
              <a:spcAft>
                <a:spcPts val="0"/>
              </a:spcAft>
            </a:pPr>
            <a:endParaRPr lang="en-US" sz="2400" dirty="0"/>
          </a:p>
          <a:p>
            <a:pPr>
              <a:spcBef>
                <a:spcPts val="0"/>
              </a:spcBef>
              <a:spcAft>
                <a:spcPts val="0"/>
              </a:spcAft>
            </a:pPr>
            <a:endParaRPr lang="en-US" sz="2400" dirty="0" smtClean="0"/>
          </a:p>
          <a:p>
            <a:pPr>
              <a:spcBef>
                <a:spcPts val="0"/>
              </a:spcBef>
              <a:spcAft>
                <a:spcPts val="0"/>
              </a:spcAft>
            </a:pPr>
            <a:endParaRPr lang="en-US" sz="2400" dirty="0"/>
          </a:p>
          <a:p>
            <a:pPr>
              <a:spcBef>
                <a:spcPts val="0"/>
              </a:spcBef>
              <a:spcAft>
                <a:spcPts val="0"/>
              </a:spcAft>
            </a:pPr>
            <a:endParaRPr lang="en-US" sz="2400" dirty="0" smtClean="0"/>
          </a:p>
          <a:p>
            <a:pPr>
              <a:spcBef>
                <a:spcPts val="0"/>
              </a:spcBef>
              <a:spcAft>
                <a:spcPts val="0"/>
              </a:spcAft>
            </a:pPr>
            <a:r>
              <a:rPr lang="en-US" dirty="0"/>
              <a:t>Problem resolved when host computer was replaced</a:t>
            </a:r>
          </a:p>
          <a:p>
            <a:pPr marL="0" indent="0">
              <a:spcBef>
                <a:spcPts val="0"/>
              </a:spcBef>
              <a:spcAft>
                <a:spcPts val="0"/>
              </a:spcAft>
              <a:buNone/>
            </a:pPr>
            <a:r>
              <a:rPr lang="en-US" sz="2400" dirty="0" smtClean="0"/>
              <a:t>	</a:t>
            </a:r>
            <a:r>
              <a:rPr lang="en-US" dirty="0" smtClean="0"/>
              <a:t>	</a:t>
            </a:r>
          </a:p>
          <a:p>
            <a:pPr>
              <a:spcBef>
                <a:spcPts val="0"/>
              </a:spcBef>
              <a:spcAft>
                <a:spcPts val="0"/>
              </a:spcAft>
            </a:pPr>
            <a:endParaRPr lang="en-US" dirty="0" smtClean="0"/>
          </a:p>
          <a:p>
            <a:pPr>
              <a:spcBef>
                <a:spcPts val="0"/>
              </a:spcBef>
              <a:spcAft>
                <a:spcPts val="0"/>
              </a:spcAft>
            </a:pPr>
            <a:endParaRPr lang="en-US" dirty="0"/>
          </a:p>
        </p:txBody>
      </p:sp>
      <p:pic>
        <p:nvPicPr>
          <p:cNvPr id="7" name="Picture 4" descr="gibbo0403200082000100010001"/>
          <p:cNvPicPr>
            <a:picLocks noChangeAspect="1" noChangeArrowheads="1"/>
          </p:cNvPicPr>
          <p:nvPr>
            <p:custDataLst>
              <p:tags r:id="rId3"/>
            </p:custDataLst>
          </p:nvPr>
        </p:nvPicPr>
        <p:blipFill>
          <a:blip r:embed="rId7" cstate="print">
            <a:lum bright="-6000"/>
          </a:blip>
          <a:srcRect/>
          <a:stretch>
            <a:fillRect/>
          </a:stretch>
        </p:blipFill>
        <p:spPr bwMode="auto">
          <a:xfrm>
            <a:off x="4582632" y="2133600"/>
            <a:ext cx="4180367" cy="3474308"/>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8" name="Picture 5" descr="ingle-good"/>
          <p:cNvPicPr>
            <a:picLocks noChangeAspect="1" noChangeArrowheads="1"/>
          </p:cNvPicPr>
          <p:nvPr>
            <p:custDataLst>
              <p:tags r:id="rId4"/>
            </p:custDataLst>
          </p:nvPr>
        </p:nvPicPr>
        <p:blipFill>
          <a:blip r:embed="rId8" cstate="print"/>
          <a:srcRect/>
          <a:stretch>
            <a:fillRect/>
          </a:stretch>
        </p:blipFill>
        <p:spPr bwMode="auto">
          <a:xfrm>
            <a:off x="381000" y="2133600"/>
            <a:ext cx="3943348" cy="3474308"/>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10" name="Title 1"/>
          <p:cNvSpPr>
            <a:spLocks noGrp="1"/>
          </p:cNvSpPr>
          <p:nvPr>
            <p:ph type="title"/>
            <p:custDataLst>
              <p:tags r:id="rId5"/>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Technical/non-applications issues</a:t>
            </a:r>
            <a:endParaRPr lang="en-US" dirty="0"/>
          </a:p>
        </p:txBody>
      </p:sp>
      <p:sp>
        <p:nvSpPr>
          <p:cNvPr id="5" name="Slide Number Placeholder 4"/>
          <p:cNvSpPr>
            <a:spLocks noGrp="1"/>
          </p:cNvSpPr>
          <p:nvPr>
            <p:ph type="sldNum" sz="quarter" idx="10"/>
          </p:nvPr>
        </p:nvSpPr>
        <p:spPr/>
        <p:txBody>
          <a:bodyPr/>
          <a:lstStyle/>
          <a:p>
            <a:fld id="{405B044B-C5B2-466D-9976-EFD4ECA532C5}" type="slidenum">
              <a:rPr lang="" smtClean="0"/>
              <a:pPr/>
              <a:t>32</a:t>
            </a:fld>
            <a:endParaRPr lang=""/>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Environmental	</a:t>
            </a:r>
            <a:br>
              <a:rPr lang="en-US" dirty="0" smtClean="0"/>
            </a:br>
            <a:endParaRPr lang="en-US" dirty="0"/>
          </a:p>
        </p:txBody>
      </p:sp>
      <p:sp>
        <p:nvSpPr>
          <p:cNvPr id="3" name="Content Placeholder 2"/>
          <p:cNvSpPr>
            <a:spLocks noGrp="1"/>
          </p:cNvSpPr>
          <p:nvPr>
            <p:ph idx="1"/>
            <p:custDataLst>
              <p:tags r:id="rId3"/>
            </p:custDataLst>
          </p:nvPr>
        </p:nvSpPr>
        <p:spPr>
          <a:xfrm>
            <a:off x="392113" y="1714500"/>
            <a:ext cx="4179887" cy="4381500"/>
          </a:xfrm>
          <a:ln w="0"/>
          <a:effectLst/>
        </p:spPr>
        <p:txBody>
          <a:bodyPr wrap="square" lIns="0" tIns="0" rIns="0" bIns="0"/>
          <a:lstStyle/>
          <a:p>
            <a:pPr>
              <a:spcBef>
                <a:spcPts val="0"/>
              </a:spcBef>
              <a:spcAft>
                <a:spcPts val="0"/>
              </a:spcAft>
            </a:pPr>
            <a:r>
              <a:rPr lang="en-US" dirty="0" smtClean="0"/>
              <a:t>RF Interference</a:t>
            </a:r>
          </a:p>
          <a:p>
            <a:pPr>
              <a:spcBef>
                <a:spcPts val="0"/>
              </a:spcBef>
              <a:spcAft>
                <a:spcPts val="0"/>
              </a:spcAft>
            </a:pPr>
            <a:endParaRPr lang="en-US" sz="800" dirty="0" smtClean="0"/>
          </a:p>
          <a:p>
            <a:pPr lvl="1">
              <a:spcBef>
                <a:spcPts val="0"/>
              </a:spcBef>
              <a:spcAft>
                <a:spcPts val="0"/>
              </a:spcAft>
            </a:pPr>
            <a:r>
              <a:rPr lang="en-US" dirty="0" smtClean="0"/>
              <a:t>Dots</a:t>
            </a:r>
          </a:p>
          <a:p>
            <a:pPr>
              <a:spcBef>
                <a:spcPts val="0"/>
              </a:spcBef>
              <a:spcAft>
                <a:spcPts val="0"/>
              </a:spcAft>
            </a:pPr>
            <a:endParaRPr lang="en-US" dirty="0"/>
          </a:p>
          <a:p>
            <a:pPr marL="254000" lvl="0" indent="-254000">
              <a:defRPr/>
            </a:pPr>
            <a:r>
              <a:rPr lang="it-IT" dirty="0"/>
              <a:t>Customer installed a mobile respiration device in the MR room</a:t>
            </a:r>
          </a:p>
          <a:p>
            <a:pPr marL="254000" lvl="0" indent="-254000">
              <a:defRPr/>
            </a:pPr>
            <a:endParaRPr lang="it-IT" sz="800" dirty="0" smtClean="0"/>
          </a:p>
          <a:p>
            <a:pPr marL="254000" lvl="0" indent="-254000">
              <a:defRPr/>
            </a:pPr>
            <a:r>
              <a:rPr lang="it-IT" dirty="0" smtClean="0"/>
              <a:t>And</a:t>
            </a:r>
            <a:r>
              <a:rPr lang="it-IT" dirty="0"/>
              <a:t>..?</a:t>
            </a:r>
          </a:p>
          <a:p>
            <a:pPr marL="254000" lvl="0" indent="-254000">
              <a:defRPr/>
            </a:pPr>
            <a:endParaRPr lang="it-IT" sz="800" dirty="0"/>
          </a:p>
          <a:p>
            <a:pPr marL="254000" lvl="0" indent="-254000">
              <a:defRPr/>
            </a:pPr>
            <a:r>
              <a:rPr lang="it-IT" dirty="0"/>
              <a:t>The power cable was plugged to an AC outlet outside the RF cage, and the cable was routed into the RF cage through the wave guides and not through the RF cage filters.</a:t>
            </a:r>
            <a:endParaRPr lang="en-US" dirty="0"/>
          </a:p>
          <a:p>
            <a:pPr>
              <a:spcBef>
                <a:spcPts val="0"/>
              </a:spcBef>
              <a:spcAft>
                <a:spcPts val="0"/>
              </a:spcAft>
            </a:pPr>
            <a:endParaRPr lang="en-US" dirty="0"/>
          </a:p>
        </p:txBody>
      </p:sp>
      <p:pic>
        <p:nvPicPr>
          <p:cNvPr id="6" name="Picture 4" descr="knee_rfBreaktrough"/>
          <p:cNvPicPr>
            <a:picLocks noChangeAspect="1" noChangeArrowheads="1"/>
          </p:cNvPicPr>
          <p:nvPr>
            <p:custDataLst>
              <p:tags r:id="rId4"/>
            </p:custDataLst>
          </p:nvPr>
        </p:nvPicPr>
        <p:blipFill>
          <a:blip r:embed="rId6" cstate="print"/>
          <a:srcRect/>
          <a:stretch>
            <a:fillRect/>
          </a:stretch>
        </p:blipFill>
        <p:spPr bwMode="auto">
          <a:xfrm>
            <a:off x="4572001" y="1905000"/>
            <a:ext cx="4179888" cy="4181582"/>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7" name="Slide Number Placeholder 6"/>
          <p:cNvSpPr>
            <a:spLocks noGrp="1"/>
          </p:cNvSpPr>
          <p:nvPr>
            <p:ph type="sldNum" sz="quarter" idx="10"/>
          </p:nvPr>
        </p:nvSpPr>
        <p:spPr/>
        <p:txBody>
          <a:bodyPr/>
          <a:lstStyle/>
          <a:p>
            <a:fld id="{405B044B-C5B2-466D-9976-EFD4ECA532C5}" type="slidenum">
              <a:rPr lang="" smtClean="0"/>
              <a:pPr/>
              <a:t>33</a:t>
            </a:fld>
            <a:endParaRPr lang=""/>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Environmental	</a:t>
            </a:r>
            <a:br>
              <a:rPr lang="en-US" dirty="0" smtClean="0"/>
            </a:br>
            <a:endParaRPr lang="en-US" dirty="0"/>
          </a:p>
        </p:txBody>
      </p:sp>
      <p:sp>
        <p:nvSpPr>
          <p:cNvPr id="3" name="Content Placeholder 2"/>
          <p:cNvSpPr>
            <a:spLocks noGrp="1"/>
          </p:cNvSpPr>
          <p:nvPr>
            <p:ph idx="1"/>
            <p:custDataLst>
              <p:tags r:id="rId3"/>
            </p:custDataLst>
          </p:nvPr>
        </p:nvSpPr>
        <p:spPr>
          <a:ln w="0"/>
          <a:effectLst/>
        </p:spPr>
        <p:txBody>
          <a:bodyPr wrap="square" lIns="0" tIns="0" rIns="0" bIns="0"/>
          <a:lstStyle/>
          <a:p>
            <a:pPr>
              <a:spcBef>
                <a:spcPts val="0"/>
              </a:spcBef>
              <a:spcAft>
                <a:spcPts val="0"/>
              </a:spcAft>
            </a:pPr>
            <a:r>
              <a:rPr lang="en-US" dirty="0" smtClean="0"/>
              <a:t>RF Interference</a:t>
            </a:r>
          </a:p>
          <a:p>
            <a:pPr>
              <a:spcBef>
                <a:spcPts val="0"/>
              </a:spcBef>
              <a:spcAft>
                <a:spcPts val="0"/>
              </a:spcAft>
            </a:pPr>
            <a:endParaRPr lang="en-US" dirty="0" smtClean="0"/>
          </a:p>
          <a:p>
            <a:pPr>
              <a:spcBef>
                <a:spcPct val="50000"/>
              </a:spcBef>
            </a:pPr>
            <a:r>
              <a:rPr lang="nl-NL" dirty="0" smtClean="0">
                <a:solidFill>
                  <a:schemeClr val="tx1"/>
                </a:solidFill>
              </a:rPr>
              <a:t>Line </a:t>
            </a:r>
            <a:r>
              <a:rPr lang="nl-NL" dirty="0" err="1" smtClean="0">
                <a:solidFill>
                  <a:schemeClr val="tx1"/>
                </a:solidFill>
              </a:rPr>
              <a:t>artifact</a:t>
            </a:r>
            <a:endParaRPr lang="nl-NL" dirty="0" smtClean="0">
              <a:solidFill>
                <a:schemeClr val="tx1"/>
              </a:solidFill>
            </a:endParaRPr>
          </a:p>
          <a:p>
            <a:pPr>
              <a:spcBef>
                <a:spcPct val="50000"/>
              </a:spcBef>
            </a:pPr>
            <a:endParaRPr lang="nl-NL" dirty="0">
              <a:solidFill>
                <a:schemeClr val="tx1"/>
              </a:solidFill>
            </a:endParaRPr>
          </a:p>
          <a:p>
            <a:pPr>
              <a:spcBef>
                <a:spcPct val="50000"/>
              </a:spcBef>
            </a:pPr>
            <a:endParaRPr lang="nl-NL" sz="800" dirty="0" smtClean="0">
              <a:solidFill>
                <a:schemeClr val="tx1"/>
              </a:solidFill>
            </a:endParaRPr>
          </a:p>
          <a:p>
            <a:pPr>
              <a:spcBef>
                <a:spcPct val="50000"/>
              </a:spcBef>
            </a:pPr>
            <a:r>
              <a:rPr lang="nl-NL" dirty="0" err="1" smtClean="0">
                <a:solidFill>
                  <a:schemeClr val="tx1"/>
                </a:solidFill>
              </a:rPr>
              <a:t>Possible</a:t>
            </a:r>
            <a:r>
              <a:rPr lang="nl-NL" dirty="0" smtClean="0">
                <a:solidFill>
                  <a:schemeClr val="tx1"/>
                </a:solidFill>
              </a:rPr>
              <a:t> </a:t>
            </a:r>
            <a:r>
              <a:rPr lang="nl-NL" dirty="0" err="1">
                <a:solidFill>
                  <a:schemeClr val="tx1"/>
                </a:solidFill>
              </a:rPr>
              <a:t>causes</a:t>
            </a:r>
            <a:r>
              <a:rPr lang="nl-NL" dirty="0">
                <a:solidFill>
                  <a:schemeClr val="tx1"/>
                </a:solidFill>
              </a:rPr>
              <a:t>:</a:t>
            </a:r>
          </a:p>
          <a:p>
            <a:pPr lvl="1">
              <a:spcBef>
                <a:spcPct val="50000"/>
              </a:spcBef>
            </a:pPr>
            <a:r>
              <a:rPr lang="nl-NL" dirty="0">
                <a:solidFill>
                  <a:schemeClr val="tx1"/>
                </a:solidFill>
              </a:rPr>
              <a:t> RF door open</a:t>
            </a:r>
          </a:p>
          <a:p>
            <a:pPr lvl="1">
              <a:spcBef>
                <a:spcPct val="50000"/>
              </a:spcBef>
            </a:pPr>
            <a:r>
              <a:rPr lang="nl-NL" dirty="0">
                <a:solidFill>
                  <a:schemeClr val="tx1"/>
                </a:solidFill>
              </a:rPr>
              <a:t> 3</a:t>
            </a:r>
            <a:r>
              <a:rPr lang="nl-NL" baseline="30000" dirty="0">
                <a:solidFill>
                  <a:schemeClr val="tx1"/>
                </a:solidFill>
              </a:rPr>
              <a:t>rd</a:t>
            </a:r>
            <a:r>
              <a:rPr lang="nl-NL" dirty="0">
                <a:solidFill>
                  <a:schemeClr val="tx1"/>
                </a:solidFill>
              </a:rPr>
              <a:t> party equipment</a:t>
            </a:r>
            <a:endParaRPr lang="en-US" dirty="0">
              <a:solidFill>
                <a:schemeClr val="tx1"/>
              </a:solidFill>
            </a:endParaRPr>
          </a:p>
          <a:p>
            <a:pPr>
              <a:spcBef>
                <a:spcPts val="0"/>
              </a:spcBef>
              <a:spcAft>
                <a:spcPts val="0"/>
              </a:spcAft>
            </a:pPr>
            <a:endParaRPr lang="en-US" dirty="0" smtClean="0"/>
          </a:p>
          <a:p>
            <a:pPr>
              <a:spcBef>
                <a:spcPts val="0"/>
              </a:spcBef>
              <a:spcAft>
                <a:spcPts val="0"/>
              </a:spcAft>
            </a:pPr>
            <a:endParaRPr lang="en-US" sz="2400" dirty="0"/>
          </a:p>
        </p:txBody>
      </p:sp>
      <p:grpSp>
        <p:nvGrpSpPr>
          <p:cNvPr id="2" name="Group 1"/>
          <p:cNvGrpSpPr/>
          <p:nvPr/>
        </p:nvGrpSpPr>
        <p:grpSpPr>
          <a:xfrm>
            <a:off x="4571999" y="2164771"/>
            <a:ext cx="3886201" cy="3931229"/>
            <a:chOff x="4724400" y="2209800"/>
            <a:chExt cx="3562350" cy="3603625"/>
          </a:xfrm>
          <a:effectLst>
            <a:outerShdw blurRad="50800" dist="38100" dir="2700000" algn="tl" rotWithShape="0">
              <a:prstClr val="black">
                <a:alpha val="40000"/>
              </a:prstClr>
            </a:outerShdw>
          </a:effectLst>
        </p:grpSpPr>
        <p:pic>
          <p:nvPicPr>
            <p:cNvPr id="7" name="Picture 3" descr="sfmchan2bad"/>
            <p:cNvPicPr>
              <a:picLocks noChangeAspect="1" noChangeArrowheads="1"/>
            </p:cNvPicPr>
            <p:nvPr>
              <p:custDataLst>
                <p:tags r:id="rId4"/>
              </p:custDataLst>
            </p:nvPr>
          </p:nvPicPr>
          <p:blipFill>
            <a:blip r:embed="rId7" cstate="print"/>
            <a:srcRect l="1170" t="1076" r="584" b="1468"/>
            <a:stretch>
              <a:fillRect/>
            </a:stretch>
          </p:blipFill>
          <p:spPr bwMode="auto">
            <a:xfrm>
              <a:off x="4724400" y="2209800"/>
              <a:ext cx="3562350" cy="3603625"/>
            </a:xfrm>
            <a:prstGeom prst="rect">
              <a:avLst/>
            </a:prstGeom>
            <a:noFill/>
            <a:ln w="12700">
              <a:solidFill>
                <a:schemeClr val="tx1"/>
              </a:solidFill>
              <a:miter lim="800000"/>
              <a:headEnd/>
              <a:tailEnd/>
            </a:ln>
          </p:spPr>
        </p:pic>
        <p:sp>
          <p:nvSpPr>
            <p:cNvPr id="8" name="Oval 7"/>
            <p:cNvSpPr/>
            <p:nvPr>
              <p:custDataLst>
                <p:tags r:id="rId5"/>
              </p:custDataLst>
            </p:nvPr>
          </p:nvSpPr>
          <p:spPr bwMode="auto">
            <a:xfrm>
              <a:off x="4800600" y="3048000"/>
              <a:ext cx="3200400" cy="685800"/>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sp>
        <p:nvSpPr>
          <p:cNvPr id="9" name="Slide Number Placeholder 8"/>
          <p:cNvSpPr>
            <a:spLocks noGrp="1"/>
          </p:cNvSpPr>
          <p:nvPr>
            <p:ph type="sldNum" sz="quarter" idx="10"/>
          </p:nvPr>
        </p:nvSpPr>
        <p:spPr/>
        <p:txBody>
          <a:bodyPr/>
          <a:lstStyle/>
          <a:p>
            <a:fld id="{405B044B-C5B2-466D-9976-EFD4ECA532C5}" type="slidenum">
              <a:rPr lang="" smtClean="0"/>
              <a:pPr/>
              <a:t>34</a:t>
            </a:fld>
            <a:endParaRPr lang=""/>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Environmental	</a:t>
            </a:r>
            <a:br>
              <a:rPr lang="en-US" dirty="0" smtClean="0"/>
            </a:br>
            <a:endParaRPr lang="en-US" dirty="0"/>
          </a:p>
        </p:txBody>
      </p:sp>
      <p:sp>
        <p:nvSpPr>
          <p:cNvPr id="3" name="Content Placeholder 2"/>
          <p:cNvSpPr>
            <a:spLocks noGrp="1"/>
          </p:cNvSpPr>
          <p:nvPr>
            <p:ph idx="1"/>
            <p:custDataLst>
              <p:tags r:id="rId3"/>
            </p:custDataLst>
          </p:nvPr>
        </p:nvSpPr>
        <p:spPr>
          <a:xfrm>
            <a:off x="392112" y="1676400"/>
            <a:ext cx="8359775" cy="4800600"/>
          </a:xfrm>
          <a:ln w="0"/>
          <a:effectLst/>
        </p:spPr>
        <p:txBody>
          <a:bodyPr wrap="square" lIns="0" tIns="0" rIns="0" bIns="0"/>
          <a:lstStyle/>
          <a:p>
            <a:pPr>
              <a:spcBef>
                <a:spcPts val="0"/>
              </a:spcBef>
              <a:spcAft>
                <a:spcPts val="0"/>
              </a:spcAft>
            </a:pPr>
            <a:r>
              <a:rPr lang="en-US" dirty="0" smtClean="0"/>
              <a:t>Zebra Stripes</a:t>
            </a:r>
          </a:p>
          <a:p>
            <a:pPr>
              <a:spcBef>
                <a:spcPts val="0"/>
              </a:spcBef>
              <a:spcAft>
                <a:spcPts val="0"/>
              </a:spcAft>
            </a:pPr>
            <a:endParaRPr lang="en-US" dirty="0"/>
          </a:p>
          <a:p>
            <a:pPr>
              <a:spcBef>
                <a:spcPts val="0"/>
              </a:spcBef>
              <a:spcAft>
                <a:spcPts val="0"/>
              </a:spcAft>
            </a:pPr>
            <a:endParaRPr lang="en-US" dirty="0" smtClean="0"/>
          </a:p>
          <a:p>
            <a:pPr>
              <a:spcBef>
                <a:spcPts val="0"/>
              </a:spcBef>
              <a:spcAft>
                <a:spcPts val="0"/>
              </a:spcAft>
            </a:pPr>
            <a:endParaRPr lang="en-US" dirty="0"/>
          </a:p>
          <a:p>
            <a:pPr>
              <a:spcBef>
                <a:spcPts val="0"/>
              </a:spcBef>
              <a:spcAft>
                <a:spcPts val="0"/>
              </a:spcAft>
            </a:pPr>
            <a:endParaRPr lang="en-US" dirty="0" smtClean="0"/>
          </a:p>
          <a:p>
            <a:pPr>
              <a:spcBef>
                <a:spcPts val="0"/>
              </a:spcBef>
              <a:spcAft>
                <a:spcPts val="0"/>
              </a:spcAft>
            </a:pPr>
            <a:endParaRPr lang="en-US" dirty="0"/>
          </a:p>
          <a:p>
            <a:pPr>
              <a:spcBef>
                <a:spcPts val="0"/>
              </a:spcBef>
              <a:spcAft>
                <a:spcPts val="0"/>
              </a:spcAft>
            </a:pPr>
            <a:endParaRPr lang="en-US" dirty="0" smtClean="0"/>
          </a:p>
          <a:p>
            <a:pPr>
              <a:spcBef>
                <a:spcPts val="0"/>
              </a:spcBef>
              <a:spcAft>
                <a:spcPts val="0"/>
              </a:spcAft>
            </a:pPr>
            <a:endParaRPr lang="en-US" dirty="0"/>
          </a:p>
          <a:p>
            <a:pPr>
              <a:spcBef>
                <a:spcPts val="0"/>
              </a:spcBef>
              <a:spcAft>
                <a:spcPts val="0"/>
              </a:spcAft>
            </a:pPr>
            <a:endParaRPr lang="en-US" dirty="0" smtClean="0"/>
          </a:p>
          <a:p>
            <a:pPr>
              <a:spcBef>
                <a:spcPts val="0"/>
              </a:spcBef>
              <a:spcAft>
                <a:spcPts val="0"/>
              </a:spcAft>
            </a:pPr>
            <a:endParaRPr lang="en-US" dirty="0"/>
          </a:p>
          <a:p>
            <a:pPr>
              <a:spcBef>
                <a:spcPts val="0"/>
              </a:spcBef>
              <a:spcAft>
                <a:spcPts val="0"/>
              </a:spcAft>
            </a:pPr>
            <a:endParaRPr lang="en-US" dirty="0" smtClean="0"/>
          </a:p>
          <a:p>
            <a:pPr marL="254000" lvl="0" indent="-254000">
              <a:lnSpc>
                <a:spcPct val="85000"/>
              </a:lnSpc>
              <a:defRPr/>
            </a:pPr>
            <a:endParaRPr lang="en-US" sz="1800" dirty="0" smtClean="0"/>
          </a:p>
          <a:p>
            <a:pPr marL="254000" lvl="0" indent="-254000">
              <a:lnSpc>
                <a:spcPct val="85000"/>
              </a:lnSpc>
              <a:defRPr/>
            </a:pPr>
            <a:endParaRPr lang="en-US" sz="800" dirty="0" smtClean="0"/>
          </a:p>
          <a:p>
            <a:pPr marL="254000" lvl="0" indent="-254000">
              <a:lnSpc>
                <a:spcPct val="85000"/>
              </a:lnSpc>
              <a:defRPr/>
            </a:pPr>
            <a:r>
              <a:rPr lang="en-US" sz="1800" dirty="0" smtClean="0"/>
              <a:t>Seen </a:t>
            </a:r>
            <a:r>
              <a:rPr lang="en-US" sz="1800" dirty="0"/>
              <a:t>after a temporary repair of the false ceiling; tiles not properly mounted</a:t>
            </a:r>
          </a:p>
          <a:p>
            <a:pPr marL="254000" lvl="0" indent="-254000">
              <a:lnSpc>
                <a:spcPct val="85000"/>
              </a:lnSpc>
              <a:defRPr/>
            </a:pPr>
            <a:r>
              <a:rPr lang="en-US" sz="1800" dirty="0"/>
              <a:t>After final repair problem was gone </a:t>
            </a:r>
          </a:p>
          <a:p>
            <a:pPr marL="254000" lvl="0" indent="-254000">
              <a:lnSpc>
                <a:spcPct val="85000"/>
              </a:lnSpc>
              <a:defRPr/>
            </a:pPr>
            <a:r>
              <a:rPr lang="en-US" sz="1800" dirty="0"/>
              <a:t>(FSE meeting the maintenance man was purely coincidental</a:t>
            </a:r>
            <a:r>
              <a:rPr lang="en-US" sz="1800" dirty="0" smtClean="0"/>
              <a:t>)</a:t>
            </a:r>
            <a:endParaRPr lang="en-US" sz="1800" dirty="0"/>
          </a:p>
        </p:txBody>
      </p:sp>
      <p:grpSp>
        <p:nvGrpSpPr>
          <p:cNvPr id="2" name="Group 3"/>
          <p:cNvGrpSpPr/>
          <p:nvPr/>
        </p:nvGrpSpPr>
        <p:grpSpPr>
          <a:xfrm>
            <a:off x="4915574" y="2019974"/>
            <a:ext cx="3542626" cy="3542626"/>
            <a:chOff x="4864100" y="1511300"/>
            <a:chExt cx="3822700" cy="3822700"/>
          </a:xfrm>
          <a:effectLst>
            <a:outerShdw blurRad="50800" dist="38100" dir="2700000" algn="tl" rotWithShape="0">
              <a:prstClr val="black">
                <a:alpha val="40000"/>
              </a:prstClr>
            </a:outerShdw>
          </a:effectLst>
        </p:grpSpPr>
        <p:pic>
          <p:nvPicPr>
            <p:cNvPr id="5" name="Picture 4"/>
            <p:cNvPicPr>
              <a:picLocks noChangeAspect="1" noChangeArrowheads="1"/>
            </p:cNvPicPr>
            <p:nvPr>
              <p:custDataLst>
                <p:tags r:id="rId11"/>
              </p:custDataLst>
            </p:nvPr>
          </p:nvPicPr>
          <p:blipFill>
            <a:blip r:embed="rId19" cstate="print">
              <a:lum bright="6000"/>
            </a:blip>
            <a:srcRect/>
            <a:stretch>
              <a:fillRect/>
            </a:stretch>
          </p:blipFill>
          <p:spPr bwMode="auto">
            <a:xfrm>
              <a:off x="4864100" y="1511300"/>
              <a:ext cx="3822700" cy="3822700"/>
            </a:xfrm>
            <a:prstGeom prst="rect">
              <a:avLst/>
            </a:prstGeom>
            <a:noFill/>
            <a:ln w="12700">
              <a:solidFill>
                <a:schemeClr val="tx1"/>
              </a:solidFill>
              <a:miter lim="800000"/>
              <a:headEnd/>
              <a:tailEnd/>
            </a:ln>
            <a:effectLst/>
          </p:spPr>
        </p:pic>
        <p:sp>
          <p:nvSpPr>
            <p:cNvPr id="9" name="Rectangle 8"/>
            <p:cNvSpPr/>
            <p:nvPr>
              <p:custDataLst>
                <p:tags r:id="rId12"/>
              </p:custDataLst>
            </p:nvPr>
          </p:nvSpPr>
          <p:spPr bwMode="auto">
            <a:xfrm>
              <a:off x="7467600" y="1752600"/>
              <a:ext cx="1143000" cy="4572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0" name="Rectangle 9"/>
            <p:cNvSpPr/>
            <p:nvPr>
              <p:custDataLst>
                <p:tags r:id="rId13"/>
              </p:custDataLst>
            </p:nvPr>
          </p:nvSpPr>
          <p:spPr bwMode="auto">
            <a:xfrm>
              <a:off x="6781800" y="1524000"/>
              <a:ext cx="1828800" cy="3048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3" name="Rectangle 12"/>
            <p:cNvSpPr/>
            <p:nvPr>
              <p:custDataLst>
                <p:tags r:id="rId14"/>
              </p:custDataLst>
            </p:nvPr>
          </p:nvSpPr>
          <p:spPr bwMode="auto">
            <a:xfrm>
              <a:off x="4876800" y="1524000"/>
              <a:ext cx="1371600" cy="4572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5" name="Rectangle 14"/>
            <p:cNvSpPr/>
            <p:nvPr>
              <p:custDataLst>
                <p:tags r:id="rId15"/>
              </p:custDataLst>
            </p:nvPr>
          </p:nvSpPr>
          <p:spPr bwMode="auto">
            <a:xfrm>
              <a:off x="4876800" y="1981200"/>
              <a:ext cx="685800" cy="762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7" name="Rectangle 16"/>
            <p:cNvSpPr/>
            <p:nvPr>
              <p:custDataLst>
                <p:tags r:id="rId16"/>
              </p:custDataLst>
            </p:nvPr>
          </p:nvSpPr>
          <p:spPr bwMode="auto">
            <a:xfrm>
              <a:off x="4876800" y="4572000"/>
              <a:ext cx="838200" cy="762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8" name="Rectangle 17"/>
            <p:cNvSpPr/>
            <p:nvPr>
              <p:custDataLst>
                <p:tags r:id="rId17"/>
              </p:custDataLst>
            </p:nvPr>
          </p:nvSpPr>
          <p:spPr bwMode="auto">
            <a:xfrm>
              <a:off x="5715000" y="4953000"/>
              <a:ext cx="2971800" cy="381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grpSp>
        <p:nvGrpSpPr>
          <p:cNvPr id="4" name="Group 1"/>
          <p:cNvGrpSpPr/>
          <p:nvPr/>
        </p:nvGrpSpPr>
        <p:grpSpPr>
          <a:xfrm>
            <a:off x="762000" y="2019974"/>
            <a:ext cx="3569107" cy="3542626"/>
            <a:chOff x="522288" y="1511300"/>
            <a:chExt cx="3851275" cy="3822700"/>
          </a:xfrm>
          <a:effectLst>
            <a:outerShdw blurRad="50800" dist="38100" dir="2700000" algn="tl" rotWithShape="0">
              <a:prstClr val="black">
                <a:alpha val="40000"/>
              </a:prstClr>
            </a:outerShdw>
          </a:effectLst>
        </p:grpSpPr>
        <p:pic>
          <p:nvPicPr>
            <p:cNvPr id="6" name="Picture 5" descr="scan50007"/>
            <p:cNvPicPr>
              <a:picLocks noChangeAspect="1" noChangeArrowheads="1"/>
            </p:cNvPicPr>
            <p:nvPr>
              <p:custDataLst>
                <p:tags r:id="rId4"/>
              </p:custDataLst>
            </p:nvPr>
          </p:nvPicPr>
          <p:blipFill>
            <a:blip r:embed="rId20" cstate="print">
              <a:lum bright="6000"/>
            </a:blip>
            <a:srcRect/>
            <a:stretch>
              <a:fillRect/>
            </a:stretch>
          </p:blipFill>
          <p:spPr bwMode="auto">
            <a:xfrm>
              <a:off x="522288" y="1511300"/>
              <a:ext cx="3851275" cy="3822700"/>
            </a:xfrm>
            <a:prstGeom prst="rect">
              <a:avLst/>
            </a:prstGeom>
            <a:noFill/>
            <a:ln w="12700">
              <a:solidFill>
                <a:schemeClr val="tx1"/>
              </a:solidFill>
            </a:ln>
          </p:spPr>
        </p:pic>
        <p:sp>
          <p:nvSpPr>
            <p:cNvPr id="7" name="Rectangle 6"/>
            <p:cNvSpPr/>
            <p:nvPr>
              <p:custDataLst>
                <p:tags r:id="rId5"/>
              </p:custDataLst>
            </p:nvPr>
          </p:nvSpPr>
          <p:spPr bwMode="auto">
            <a:xfrm>
              <a:off x="2514600" y="1524000"/>
              <a:ext cx="1828800" cy="3048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8" name="Rectangle 7"/>
            <p:cNvSpPr/>
            <p:nvPr>
              <p:custDataLst>
                <p:tags r:id="rId6"/>
              </p:custDataLst>
            </p:nvPr>
          </p:nvSpPr>
          <p:spPr bwMode="auto">
            <a:xfrm>
              <a:off x="3200400" y="1828800"/>
              <a:ext cx="1143000" cy="4572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2" name="Rectangle 11"/>
            <p:cNvSpPr/>
            <p:nvPr>
              <p:custDataLst>
                <p:tags r:id="rId7"/>
              </p:custDataLst>
            </p:nvPr>
          </p:nvSpPr>
          <p:spPr bwMode="auto">
            <a:xfrm>
              <a:off x="533400" y="1524000"/>
              <a:ext cx="1371600" cy="4572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4" name="Rectangle 13"/>
            <p:cNvSpPr/>
            <p:nvPr>
              <p:custDataLst>
                <p:tags r:id="rId8"/>
              </p:custDataLst>
            </p:nvPr>
          </p:nvSpPr>
          <p:spPr bwMode="auto">
            <a:xfrm>
              <a:off x="533400" y="1981200"/>
              <a:ext cx="685800" cy="762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6" name="Rectangle 15"/>
            <p:cNvSpPr/>
            <p:nvPr>
              <p:custDataLst>
                <p:tags r:id="rId9"/>
              </p:custDataLst>
            </p:nvPr>
          </p:nvSpPr>
          <p:spPr bwMode="auto">
            <a:xfrm>
              <a:off x="533400" y="4572000"/>
              <a:ext cx="838200" cy="762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9" name="Rectangle 18"/>
            <p:cNvSpPr/>
            <p:nvPr>
              <p:custDataLst>
                <p:tags r:id="rId10"/>
              </p:custDataLst>
            </p:nvPr>
          </p:nvSpPr>
          <p:spPr bwMode="auto">
            <a:xfrm>
              <a:off x="1371600" y="4953000"/>
              <a:ext cx="2971800" cy="381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sp>
        <p:nvSpPr>
          <p:cNvPr id="21" name="Slide Number Placeholder 20"/>
          <p:cNvSpPr>
            <a:spLocks noGrp="1"/>
          </p:cNvSpPr>
          <p:nvPr>
            <p:ph type="sldNum" sz="quarter" idx="10"/>
          </p:nvPr>
        </p:nvSpPr>
        <p:spPr/>
        <p:txBody>
          <a:bodyPr/>
          <a:lstStyle/>
          <a:p>
            <a:fld id="{405B044B-C5B2-466D-9976-EFD4ECA532C5}" type="slidenum">
              <a:rPr lang="" smtClean="0"/>
              <a:pPr/>
              <a:t>35</a:t>
            </a:fld>
            <a:endParaRPr lang=""/>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Ways to Minimize Artifacts</a:t>
            </a:r>
            <a:br>
              <a:rPr lang="en-US" dirty="0" smtClean="0"/>
            </a:br>
            <a:r>
              <a:rPr lang="en-US" sz="2400" dirty="0" smtClean="0"/>
              <a:t>Artifacts can never be completely eliminated, after all…</a:t>
            </a:r>
            <a:endParaRPr lang="en-US" sz="2400" dirty="0"/>
          </a:p>
        </p:txBody>
      </p:sp>
      <p:sp>
        <p:nvSpPr>
          <p:cNvPr id="5" name="Rectangle 3"/>
          <p:cNvSpPr>
            <a:spLocks noGrp="1" noChangeArrowheads="1"/>
          </p:cNvSpPr>
          <p:nvPr>
            <p:ph idx="1"/>
            <p:custDataLst>
              <p:tags r:id="rId3"/>
            </p:custDataLst>
          </p:nvPr>
        </p:nvSpPr>
        <p:spPr>
          <a:xfrm>
            <a:off x="392113" y="1676400"/>
            <a:ext cx="8359775" cy="4381500"/>
          </a:xfrm>
          <a:ln w="0"/>
          <a:effectLst/>
        </p:spPr>
        <p:txBody>
          <a:bodyPr wrap="square" lIns="0" tIns="0" rIns="0" bIns="0"/>
          <a:lstStyle/>
          <a:p>
            <a:pPr>
              <a:spcBef>
                <a:spcPts val="0"/>
              </a:spcBef>
              <a:spcAft>
                <a:spcPts val="0"/>
              </a:spcAft>
            </a:pPr>
            <a:r>
              <a:rPr lang="en-GB" sz="2400" i="1" dirty="0" smtClean="0">
                <a:solidFill>
                  <a:schemeClr val="tx1"/>
                </a:solidFill>
              </a:rPr>
              <a:t>Prevent (before)</a:t>
            </a:r>
            <a:endParaRPr lang="en-GB" sz="2400" i="1" dirty="0">
              <a:solidFill>
                <a:schemeClr val="tx1"/>
              </a:solidFill>
            </a:endParaRPr>
          </a:p>
          <a:p>
            <a:pPr lvl="1">
              <a:spcBef>
                <a:spcPts val="0"/>
              </a:spcBef>
              <a:spcAft>
                <a:spcPts val="0"/>
              </a:spcAft>
            </a:pPr>
            <a:r>
              <a:rPr lang="en-GB" dirty="0">
                <a:solidFill>
                  <a:schemeClr val="tx1"/>
                </a:solidFill>
              </a:rPr>
              <a:t>Well adjusted system</a:t>
            </a:r>
          </a:p>
          <a:p>
            <a:pPr lvl="1">
              <a:spcBef>
                <a:spcPts val="0"/>
              </a:spcBef>
              <a:spcAft>
                <a:spcPts val="0"/>
              </a:spcAft>
            </a:pPr>
            <a:r>
              <a:rPr lang="en-GB" dirty="0">
                <a:solidFill>
                  <a:schemeClr val="tx1"/>
                </a:solidFill>
              </a:rPr>
              <a:t>Patient </a:t>
            </a:r>
            <a:r>
              <a:rPr lang="en-GB" dirty="0" smtClean="0">
                <a:solidFill>
                  <a:schemeClr val="tx1"/>
                </a:solidFill>
              </a:rPr>
              <a:t>screening</a:t>
            </a:r>
          </a:p>
          <a:p>
            <a:pPr lvl="1">
              <a:spcBef>
                <a:spcPts val="0"/>
              </a:spcBef>
              <a:spcAft>
                <a:spcPts val="0"/>
              </a:spcAft>
            </a:pPr>
            <a:r>
              <a:rPr lang="en-GB" b="1" dirty="0" smtClean="0">
                <a:solidFill>
                  <a:schemeClr val="tx1"/>
                </a:solidFill>
              </a:rPr>
              <a:t>Proper patient set up</a:t>
            </a:r>
          </a:p>
          <a:p>
            <a:pPr marL="457200" lvl="1" indent="0">
              <a:spcBef>
                <a:spcPts val="0"/>
              </a:spcBef>
              <a:spcAft>
                <a:spcPts val="0"/>
              </a:spcAft>
              <a:buNone/>
            </a:pPr>
            <a:endParaRPr lang="en-GB" dirty="0">
              <a:solidFill>
                <a:schemeClr val="tx1"/>
              </a:solidFill>
            </a:endParaRPr>
          </a:p>
          <a:p>
            <a:pPr>
              <a:spcBef>
                <a:spcPts val="0"/>
              </a:spcBef>
              <a:spcAft>
                <a:spcPts val="0"/>
              </a:spcAft>
            </a:pPr>
            <a:r>
              <a:rPr lang="en-GB" sz="2400" i="1" dirty="0" smtClean="0">
                <a:solidFill>
                  <a:schemeClr val="tx1"/>
                </a:solidFill>
              </a:rPr>
              <a:t>Suppress (during)</a:t>
            </a:r>
            <a:r>
              <a:rPr lang="en-GB" dirty="0" smtClean="0">
                <a:solidFill>
                  <a:schemeClr val="tx1"/>
                </a:solidFill>
              </a:rPr>
              <a:t> or </a:t>
            </a:r>
            <a:r>
              <a:rPr lang="en-GB" dirty="0">
                <a:solidFill>
                  <a:schemeClr val="tx1"/>
                </a:solidFill>
              </a:rPr>
              <a:t>reduce during acquisition of </a:t>
            </a:r>
            <a:r>
              <a:rPr lang="en-GB" dirty="0" smtClean="0">
                <a:solidFill>
                  <a:schemeClr val="tx1"/>
                </a:solidFill>
              </a:rPr>
              <a:t>data</a:t>
            </a:r>
            <a:endParaRPr lang="en-GB" dirty="0">
              <a:solidFill>
                <a:schemeClr val="tx1"/>
              </a:solidFill>
            </a:endParaRPr>
          </a:p>
          <a:p>
            <a:pPr lvl="1">
              <a:spcBef>
                <a:spcPts val="0"/>
              </a:spcBef>
              <a:spcAft>
                <a:spcPts val="0"/>
              </a:spcAft>
            </a:pPr>
            <a:r>
              <a:rPr lang="en-GB" dirty="0">
                <a:solidFill>
                  <a:schemeClr val="tx1"/>
                </a:solidFill>
              </a:rPr>
              <a:t>Use of </a:t>
            </a:r>
            <a:r>
              <a:rPr lang="en-GB" dirty="0" smtClean="0">
                <a:solidFill>
                  <a:schemeClr val="tx1"/>
                </a:solidFill>
              </a:rPr>
              <a:t>artifact </a:t>
            </a:r>
            <a:r>
              <a:rPr lang="en-GB" dirty="0">
                <a:solidFill>
                  <a:schemeClr val="tx1"/>
                </a:solidFill>
              </a:rPr>
              <a:t>reduction techniques (triggering, gating, </a:t>
            </a:r>
            <a:r>
              <a:rPr lang="en-GB" dirty="0" smtClean="0">
                <a:solidFill>
                  <a:schemeClr val="tx1"/>
                </a:solidFill>
              </a:rPr>
              <a:t>REST…)</a:t>
            </a:r>
            <a:endParaRPr lang="en-GB" dirty="0">
              <a:solidFill>
                <a:schemeClr val="tx1"/>
              </a:solidFill>
            </a:endParaRPr>
          </a:p>
          <a:p>
            <a:pPr lvl="1">
              <a:spcBef>
                <a:spcPts val="0"/>
              </a:spcBef>
              <a:spcAft>
                <a:spcPts val="0"/>
              </a:spcAft>
            </a:pPr>
            <a:r>
              <a:rPr lang="en-GB" dirty="0">
                <a:solidFill>
                  <a:schemeClr val="tx1"/>
                </a:solidFill>
              </a:rPr>
              <a:t>Appropriate scan parameters settings (FOV, offsets</a:t>
            </a:r>
            <a:r>
              <a:rPr lang="en-GB" dirty="0" smtClean="0">
                <a:solidFill>
                  <a:schemeClr val="tx1"/>
                </a:solidFill>
              </a:rPr>
              <a:t>,..)</a:t>
            </a:r>
            <a:endParaRPr lang="en-GB" dirty="0">
              <a:solidFill>
                <a:schemeClr val="tx1"/>
              </a:solidFill>
            </a:endParaRPr>
          </a:p>
        </p:txBody>
      </p:sp>
      <p:sp>
        <p:nvSpPr>
          <p:cNvPr id="6" name="Slide Number Placeholder 5"/>
          <p:cNvSpPr>
            <a:spLocks noGrp="1"/>
          </p:cNvSpPr>
          <p:nvPr>
            <p:ph type="sldNum" sz="quarter" idx="10"/>
          </p:nvPr>
        </p:nvSpPr>
        <p:spPr/>
        <p:txBody>
          <a:bodyPr/>
          <a:lstStyle/>
          <a:p>
            <a:fld id="{405B044B-C5B2-466D-9976-EFD4ECA532C5}" type="slidenum">
              <a:rPr lang="" smtClean="0"/>
              <a:pPr/>
              <a:t>36</a:t>
            </a:fld>
            <a:endParaRPr lang=""/>
          </a:p>
        </p:txBody>
      </p:sp>
    </p:spTree>
    <p:custDataLst>
      <p:tags r:id="rId1"/>
    </p:custDataLst>
    <p:extLst>
      <p:ext uri="{BB962C8B-B14F-4D97-AF65-F5344CB8AC3E}">
        <p14:creationId xmlns:p14="http://schemas.microsoft.com/office/powerpoint/2010/main" val="2492462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1676400"/>
            <a:ext cx="8359775" cy="4381500"/>
          </a:xfrm>
          <a:ln w="0"/>
          <a:effectLst/>
        </p:spPr>
        <p:txBody>
          <a:bodyPr wrap="square" lIns="0" tIns="0" rIns="0" bIns="0"/>
          <a:lstStyle/>
          <a:p>
            <a:pPr>
              <a:spcBef>
                <a:spcPts val="0"/>
              </a:spcBef>
              <a:spcAft>
                <a:spcPts val="0"/>
              </a:spcAft>
            </a:pPr>
            <a:r>
              <a:rPr lang="en-US" dirty="0" smtClean="0"/>
              <a:t>Reconstruction</a:t>
            </a:r>
          </a:p>
          <a:p>
            <a:pPr lvl="1">
              <a:spcBef>
                <a:spcPts val="0"/>
              </a:spcBef>
              <a:spcAft>
                <a:spcPts val="0"/>
              </a:spcAft>
            </a:pPr>
            <a:r>
              <a:rPr lang="en-US" dirty="0" smtClean="0"/>
              <a:t>Also known as:</a:t>
            </a:r>
          </a:p>
          <a:p>
            <a:pPr lvl="2">
              <a:spcBef>
                <a:spcPts val="0"/>
              </a:spcBef>
              <a:spcAft>
                <a:spcPts val="0"/>
              </a:spcAft>
            </a:pPr>
            <a:r>
              <a:rPr lang="en-US" sz="2000" dirty="0" smtClean="0"/>
              <a:t>Gibb’s artifact</a:t>
            </a:r>
          </a:p>
          <a:p>
            <a:pPr lvl="2">
              <a:spcBef>
                <a:spcPts val="0"/>
              </a:spcBef>
              <a:spcAft>
                <a:spcPts val="0"/>
              </a:spcAft>
            </a:pPr>
            <a:r>
              <a:rPr lang="en-US" sz="2000" dirty="0" smtClean="0"/>
              <a:t>Ringing artifact</a:t>
            </a:r>
          </a:p>
          <a:p>
            <a:pPr lvl="2">
              <a:spcBef>
                <a:spcPts val="0"/>
              </a:spcBef>
              <a:spcAft>
                <a:spcPts val="0"/>
              </a:spcAft>
            </a:pPr>
            <a:r>
              <a:rPr lang="en-US" sz="2000" dirty="0" smtClean="0"/>
              <a:t>Spectral leakage</a:t>
            </a:r>
          </a:p>
          <a:p>
            <a:pPr lvl="2">
              <a:spcBef>
                <a:spcPts val="0"/>
              </a:spcBef>
              <a:spcAft>
                <a:spcPts val="0"/>
              </a:spcAft>
            </a:pPr>
            <a:endParaRPr lang="en-US" sz="800" dirty="0" smtClean="0"/>
          </a:p>
          <a:p>
            <a:pPr lvl="1">
              <a:spcBef>
                <a:spcPts val="0"/>
              </a:spcBef>
              <a:spcAft>
                <a:spcPts val="0"/>
              </a:spcAft>
            </a:pPr>
            <a:r>
              <a:rPr lang="en-US" dirty="0" smtClean="0"/>
              <a:t>Seen with low matrix</a:t>
            </a:r>
          </a:p>
          <a:p>
            <a:pPr lvl="1">
              <a:spcBef>
                <a:spcPts val="0"/>
              </a:spcBef>
              <a:spcAft>
                <a:spcPts val="0"/>
              </a:spcAft>
            </a:pPr>
            <a:r>
              <a:rPr lang="en-US" dirty="0" smtClean="0"/>
              <a:t>Phase matrix &lt;&lt;100%</a:t>
            </a:r>
          </a:p>
          <a:p>
            <a:pPr>
              <a:spcBef>
                <a:spcPts val="0"/>
              </a:spcBef>
              <a:spcAft>
                <a:spcPts val="0"/>
              </a:spcAft>
            </a:pPr>
            <a:endParaRPr lang="en-US" sz="2400" dirty="0" smtClean="0"/>
          </a:p>
          <a:p>
            <a:pPr>
              <a:spcBef>
                <a:spcPts val="0"/>
              </a:spcBef>
              <a:spcAft>
                <a:spcPts val="0"/>
              </a:spcAft>
            </a:pPr>
            <a:endParaRPr lang="en-US" sz="2400" dirty="0"/>
          </a:p>
        </p:txBody>
      </p:sp>
      <p:grpSp>
        <p:nvGrpSpPr>
          <p:cNvPr id="2" name="Group 10"/>
          <p:cNvGrpSpPr>
            <a:grpSpLocks noChangeAspect="1"/>
          </p:cNvGrpSpPr>
          <p:nvPr/>
        </p:nvGrpSpPr>
        <p:grpSpPr bwMode="auto">
          <a:xfrm>
            <a:off x="5539382" y="1219200"/>
            <a:ext cx="2842618" cy="2743200"/>
            <a:chOff x="3312" y="1323"/>
            <a:chExt cx="1902" cy="1820"/>
          </a:xfrm>
        </p:grpSpPr>
        <p:sp>
          <p:nvSpPr>
            <p:cNvPr id="7" name="Freeform 4"/>
            <p:cNvSpPr>
              <a:spLocks/>
            </p:cNvSpPr>
            <p:nvPr/>
          </p:nvSpPr>
          <p:spPr bwMode="auto">
            <a:xfrm>
              <a:off x="3807" y="1323"/>
              <a:ext cx="1392" cy="474"/>
            </a:xfrm>
            <a:custGeom>
              <a:avLst/>
              <a:gdLst/>
              <a:ahLst/>
              <a:cxnLst>
                <a:cxn ang="0">
                  <a:pos x="0" y="0"/>
                </a:cxn>
                <a:cxn ang="0">
                  <a:pos x="675" y="0"/>
                </a:cxn>
                <a:cxn ang="0">
                  <a:pos x="675" y="474"/>
                </a:cxn>
                <a:cxn ang="0">
                  <a:pos x="1392" y="474"/>
                </a:cxn>
              </a:cxnLst>
              <a:rect l="0" t="0" r="r" b="b"/>
              <a:pathLst>
                <a:path w="1392" h="474">
                  <a:moveTo>
                    <a:pt x="0" y="0"/>
                  </a:moveTo>
                  <a:lnTo>
                    <a:pt x="675" y="0"/>
                  </a:lnTo>
                  <a:lnTo>
                    <a:pt x="675" y="474"/>
                  </a:lnTo>
                  <a:lnTo>
                    <a:pt x="1392" y="474"/>
                  </a:lnTo>
                </a:path>
              </a:pathLst>
            </a:custGeom>
            <a:noFill/>
            <a:ln w="31750">
              <a:solidFill>
                <a:srgbClr val="FF0000"/>
              </a:solidFill>
              <a:round/>
              <a:headEnd type="none" w="med" len="med"/>
              <a:tailEnd type="none" w="med" len="med"/>
            </a:ln>
            <a:effectLst/>
          </p:spPr>
          <p:txBody>
            <a:bodyPr wrap="none" anchor="ctr"/>
            <a:lstStyle/>
            <a:p>
              <a:endParaRPr lang="en-US" dirty="0"/>
            </a:p>
          </p:txBody>
        </p:sp>
        <p:sp>
          <p:nvSpPr>
            <p:cNvPr id="8" name="Freeform 5"/>
            <p:cNvSpPr>
              <a:spLocks/>
            </p:cNvSpPr>
            <p:nvPr/>
          </p:nvSpPr>
          <p:spPr bwMode="auto">
            <a:xfrm>
              <a:off x="3792" y="2357"/>
              <a:ext cx="1422" cy="763"/>
            </a:xfrm>
            <a:custGeom>
              <a:avLst/>
              <a:gdLst/>
              <a:ahLst/>
              <a:cxnLst>
                <a:cxn ang="0">
                  <a:pos x="0" y="168"/>
                </a:cxn>
                <a:cxn ang="0">
                  <a:pos x="69" y="117"/>
                </a:cxn>
                <a:cxn ang="0">
                  <a:pos x="168" y="210"/>
                </a:cxn>
                <a:cxn ang="0">
                  <a:pos x="306" y="81"/>
                </a:cxn>
                <a:cxn ang="0">
                  <a:pos x="450" y="213"/>
                </a:cxn>
                <a:cxn ang="0">
                  <a:pos x="696" y="78"/>
                </a:cxn>
                <a:cxn ang="0">
                  <a:pos x="747" y="684"/>
                </a:cxn>
                <a:cxn ang="0">
                  <a:pos x="1002" y="555"/>
                </a:cxn>
                <a:cxn ang="0">
                  <a:pos x="1155" y="684"/>
                </a:cxn>
                <a:cxn ang="0">
                  <a:pos x="1272" y="552"/>
                </a:cxn>
                <a:cxn ang="0">
                  <a:pos x="1368" y="642"/>
                </a:cxn>
                <a:cxn ang="0">
                  <a:pos x="1422" y="630"/>
                </a:cxn>
              </a:cxnLst>
              <a:rect l="0" t="0" r="r" b="b"/>
              <a:pathLst>
                <a:path w="1422" h="763">
                  <a:moveTo>
                    <a:pt x="0" y="168"/>
                  </a:moveTo>
                  <a:cubicBezTo>
                    <a:pt x="11" y="160"/>
                    <a:pt x="41" y="110"/>
                    <a:pt x="69" y="117"/>
                  </a:cubicBezTo>
                  <a:cubicBezTo>
                    <a:pt x="97" y="124"/>
                    <a:pt x="129" y="216"/>
                    <a:pt x="168" y="210"/>
                  </a:cubicBezTo>
                  <a:cubicBezTo>
                    <a:pt x="207" y="204"/>
                    <a:pt x="259" y="80"/>
                    <a:pt x="306" y="81"/>
                  </a:cubicBezTo>
                  <a:cubicBezTo>
                    <a:pt x="353" y="82"/>
                    <a:pt x="385" y="214"/>
                    <a:pt x="450" y="213"/>
                  </a:cubicBezTo>
                  <a:cubicBezTo>
                    <a:pt x="515" y="212"/>
                    <a:pt x="647" y="0"/>
                    <a:pt x="696" y="78"/>
                  </a:cubicBezTo>
                  <a:cubicBezTo>
                    <a:pt x="747" y="163"/>
                    <a:pt x="696" y="605"/>
                    <a:pt x="747" y="684"/>
                  </a:cubicBezTo>
                  <a:cubicBezTo>
                    <a:pt x="798" y="763"/>
                    <a:pt x="934" y="555"/>
                    <a:pt x="1002" y="555"/>
                  </a:cubicBezTo>
                  <a:cubicBezTo>
                    <a:pt x="1070" y="555"/>
                    <a:pt x="1110" y="684"/>
                    <a:pt x="1155" y="684"/>
                  </a:cubicBezTo>
                  <a:cubicBezTo>
                    <a:pt x="1200" y="684"/>
                    <a:pt x="1237" y="559"/>
                    <a:pt x="1272" y="552"/>
                  </a:cubicBezTo>
                  <a:cubicBezTo>
                    <a:pt x="1307" y="545"/>
                    <a:pt x="1343" y="629"/>
                    <a:pt x="1368" y="642"/>
                  </a:cubicBezTo>
                  <a:cubicBezTo>
                    <a:pt x="1393" y="655"/>
                    <a:pt x="1411" y="632"/>
                    <a:pt x="1422" y="630"/>
                  </a:cubicBezTo>
                </a:path>
              </a:pathLst>
            </a:custGeom>
            <a:noFill/>
            <a:ln w="31750">
              <a:solidFill>
                <a:srgbClr val="009900"/>
              </a:solidFill>
              <a:round/>
              <a:headEnd type="none" w="med" len="med"/>
              <a:tailEnd type="none" w="med" len="med"/>
            </a:ln>
            <a:effectLst/>
          </p:spPr>
          <p:txBody>
            <a:bodyPr wrap="none" anchor="ctr"/>
            <a:lstStyle/>
            <a:p>
              <a:endParaRPr lang="en-US" dirty="0"/>
            </a:p>
          </p:txBody>
        </p:sp>
        <p:sp>
          <p:nvSpPr>
            <p:cNvPr id="9" name="Line 6"/>
            <p:cNvSpPr>
              <a:spLocks noChangeShapeType="1"/>
            </p:cNvSpPr>
            <p:nvPr/>
          </p:nvSpPr>
          <p:spPr bwMode="auto">
            <a:xfrm>
              <a:off x="4476" y="2016"/>
              <a:ext cx="0" cy="336"/>
            </a:xfrm>
            <a:prstGeom prst="line">
              <a:avLst/>
            </a:prstGeom>
            <a:noFill/>
            <a:ln w="31750">
              <a:solidFill>
                <a:srgbClr val="00FFFF"/>
              </a:solidFill>
              <a:round/>
              <a:headEnd/>
              <a:tailEnd type="triangle" w="med" len="med"/>
            </a:ln>
            <a:effectLst/>
          </p:spPr>
          <p:txBody>
            <a:bodyPr wrap="none" anchor="ctr"/>
            <a:lstStyle/>
            <a:p>
              <a:endParaRPr lang="en-US" dirty="0"/>
            </a:p>
          </p:txBody>
        </p:sp>
        <p:sp>
          <p:nvSpPr>
            <p:cNvPr id="10" name="Text Box 7"/>
            <p:cNvSpPr txBox="1">
              <a:spLocks noChangeArrowheads="1"/>
            </p:cNvSpPr>
            <p:nvPr/>
          </p:nvSpPr>
          <p:spPr bwMode="auto">
            <a:xfrm>
              <a:off x="3948" y="1994"/>
              <a:ext cx="546" cy="355"/>
            </a:xfrm>
            <a:prstGeom prst="rect">
              <a:avLst/>
            </a:prstGeom>
            <a:noFill/>
            <a:ln w="12700">
              <a:noFill/>
              <a:miter lim="800000"/>
              <a:headEnd/>
              <a:tailEnd/>
            </a:ln>
            <a:effectLst/>
          </p:spPr>
          <p:txBody>
            <a:bodyPr wrap="none">
              <a:spAutoFit/>
            </a:bodyPr>
            <a:lstStyle/>
            <a:p>
              <a:pPr marL="279400" indent="-279400" defTabSz="766763">
                <a:lnSpc>
                  <a:spcPct val="120000"/>
                </a:lnSpc>
                <a:buClr>
                  <a:schemeClr val="accent1"/>
                </a:buClr>
                <a:tabLst>
                  <a:tab pos="2381250" algn="l"/>
                </a:tabLst>
              </a:pPr>
              <a:r>
                <a:rPr lang="en-US" sz="2200" dirty="0">
                  <a:solidFill>
                    <a:srgbClr val="0070C0"/>
                  </a:solidFill>
                </a:rPr>
                <a:t>FFT</a:t>
              </a:r>
            </a:p>
          </p:txBody>
        </p:sp>
        <p:sp>
          <p:nvSpPr>
            <p:cNvPr id="11" name="Text Box 8"/>
            <p:cNvSpPr txBox="1">
              <a:spLocks noChangeArrowheads="1"/>
            </p:cNvSpPr>
            <p:nvPr/>
          </p:nvSpPr>
          <p:spPr bwMode="auto">
            <a:xfrm>
              <a:off x="3312" y="1467"/>
              <a:ext cx="999" cy="464"/>
            </a:xfrm>
            <a:prstGeom prst="rect">
              <a:avLst/>
            </a:prstGeom>
            <a:noFill/>
            <a:ln w="12700">
              <a:noFill/>
              <a:miter lim="800000"/>
              <a:headEnd/>
              <a:tailEnd/>
            </a:ln>
            <a:effectLst/>
          </p:spPr>
          <p:txBody>
            <a:bodyPr wrap="none">
              <a:spAutoFit/>
            </a:bodyPr>
            <a:lstStyle/>
            <a:p>
              <a:pPr marL="279400" indent="-279400" defTabSz="766763">
                <a:lnSpc>
                  <a:spcPct val="120000"/>
                </a:lnSpc>
                <a:buClr>
                  <a:schemeClr val="accent1"/>
                </a:buClr>
                <a:tabLst>
                  <a:tab pos="2381250" algn="l"/>
                </a:tabLst>
              </a:pPr>
              <a:r>
                <a:rPr lang="en-US" sz="1400" dirty="0">
                  <a:solidFill>
                    <a:srgbClr val="0070C0"/>
                  </a:solidFill>
                </a:rPr>
                <a:t>Contrast jump</a:t>
              </a:r>
            </a:p>
            <a:p>
              <a:pPr marL="279400" indent="-279400" defTabSz="766763">
                <a:lnSpc>
                  <a:spcPct val="120000"/>
                </a:lnSpc>
                <a:buClr>
                  <a:schemeClr val="accent1"/>
                </a:buClr>
                <a:tabLst>
                  <a:tab pos="2381250" algn="l"/>
                </a:tabLst>
              </a:pPr>
              <a:r>
                <a:rPr lang="en-US" sz="1400" dirty="0">
                  <a:solidFill>
                    <a:srgbClr val="0070C0"/>
                  </a:solidFill>
                </a:rPr>
                <a:t>in object</a:t>
              </a:r>
            </a:p>
          </p:txBody>
        </p:sp>
        <p:sp>
          <p:nvSpPr>
            <p:cNvPr id="12" name="Text Box 9"/>
            <p:cNvSpPr txBox="1">
              <a:spLocks noChangeArrowheads="1"/>
            </p:cNvSpPr>
            <p:nvPr/>
          </p:nvSpPr>
          <p:spPr bwMode="auto">
            <a:xfrm>
              <a:off x="3312" y="2679"/>
              <a:ext cx="923" cy="464"/>
            </a:xfrm>
            <a:prstGeom prst="rect">
              <a:avLst/>
            </a:prstGeom>
            <a:noFill/>
            <a:ln w="12700">
              <a:noFill/>
              <a:miter lim="800000"/>
              <a:headEnd/>
              <a:tailEnd/>
            </a:ln>
            <a:effectLst/>
          </p:spPr>
          <p:txBody>
            <a:bodyPr wrap="none">
              <a:spAutoFit/>
            </a:bodyPr>
            <a:lstStyle/>
            <a:p>
              <a:pPr marL="279400" indent="-279400" defTabSz="766763">
                <a:lnSpc>
                  <a:spcPct val="120000"/>
                </a:lnSpc>
                <a:buClr>
                  <a:schemeClr val="accent1"/>
                </a:buClr>
                <a:tabLst>
                  <a:tab pos="2381250" algn="l"/>
                </a:tabLst>
              </a:pPr>
              <a:r>
                <a:rPr lang="en-US" sz="1400" dirty="0">
                  <a:solidFill>
                    <a:srgbClr val="0070C0"/>
                  </a:solidFill>
                </a:rPr>
                <a:t>Appearance </a:t>
              </a:r>
            </a:p>
            <a:p>
              <a:pPr marL="279400" indent="-279400" defTabSz="766763">
                <a:lnSpc>
                  <a:spcPct val="120000"/>
                </a:lnSpc>
                <a:buClr>
                  <a:schemeClr val="accent1"/>
                </a:buClr>
                <a:tabLst>
                  <a:tab pos="2381250" algn="l"/>
                </a:tabLst>
              </a:pPr>
              <a:r>
                <a:rPr lang="en-US" sz="1400" dirty="0">
                  <a:solidFill>
                    <a:srgbClr val="0070C0"/>
                  </a:solidFill>
                </a:rPr>
                <a:t>in image</a:t>
              </a:r>
            </a:p>
          </p:txBody>
        </p:sp>
      </p:grpSp>
      <p:pic>
        <p:nvPicPr>
          <p:cNvPr id="13" name="Picture 11" descr="instability"/>
          <p:cNvPicPr preferRelativeResize="0">
            <a:picLocks noChangeArrowheads="1"/>
          </p:cNvPicPr>
          <p:nvPr>
            <p:custDataLst>
              <p:tags r:id="rId3"/>
            </p:custDataLst>
          </p:nvPr>
        </p:nvPicPr>
        <p:blipFill>
          <a:blip r:embed="rId7" cstate="print"/>
          <a:srcRect/>
          <a:stretch>
            <a:fillRect/>
          </a:stretch>
        </p:blipFill>
        <p:spPr bwMode="auto">
          <a:xfrm>
            <a:off x="4876800" y="4060736"/>
            <a:ext cx="2530475" cy="2406739"/>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14" name="Picture 12" descr="Ringing"/>
          <p:cNvPicPr>
            <a:picLocks noChangeAspect="1" noChangeArrowheads="1"/>
          </p:cNvPicPr>
          <p:nvPr>
            <p:custDataLst>
              <p:tags r:id="rId4"/>
            </p:custDataLst>
          </p:nvPr>
        </p:nvPicPr>
        <p:blipFill>
          <a:blip r:embed="rId8" cstate="print">
            <a:lum contrast="6000"/>
          </a:blip>
          <a:srcRect/>
          <a:stretch>
            <a:fillRect/>
          </a:stretch>
        </p:blipFill>
        <p:spPr bwMode="auto">
          <a:xfrm>
            <a:off x="1752600" y="4073747"/>
            <a:ext cx="2513047" cy="240325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15" name="Title 1"/>
          <p:cNvSpPr>
            <a:spLocks noGrp="1"/>
          </p:cNvSpPr>
          <p:nvPr>
            <p:ph type="title"/>
            <p:custDataLst>
              <p:tags r:id="rId5"/>
            </p:custDataLst>
          </p:nvPr>
        </p:nvSpPr>
        <p:spPr>
          <a:xfrm>
            <a:off x="392113" y="565150"/>
            <a:ext cx="8359775" cy="914400"/>
          </a:xfrm>
          <a:ln w="0"/>
          <a:effectLst/>
        </p:spPr>
        <p:txBody>
          <a:bodyPr wrap="square" lIns="0" tIns="0" rIns="0" bIns="0" anchor="t"/>
          <a:lstStyle/>
          <a:p>
            <a:pPr>
              <a:spcBef>
                <a:spcPts val="0"/>
              </a:spcBef>
              <a:spcAft>
                <a:spcPts val="0"/>
              </a:spcAft>
            </a:pPr>
            <a:r>
              <a:rPr lang="en-US" dirty="0" smtClean="0"/>
              <a:t>It’s just physics!</a:t>
            </a:r>
            <a:endParaRPr lang="en-US" dirty="0"/>
          </a:p>
        </p:txBody>
      </p:sp>
      <p:sp>
        <p:nvSpPr>
          <p:cNvPr id="6" name="Slide Number Placeholder 5"/>
          <p:cNvSpPr>
            <a:spLocks noGrp="1"/>
          </p:cNvSpPr>
          <p:nvPr>
            <p:ph type="sldNum" sz="quarter" idx="10"/>
          </p:nvPr>
        </p:nvSpPr>
        <p:spPr/>
        <p:txBody>
          <a:bodyPr/>
          <a:lstStyle/>
          <a:p>
            <a:fld id="{405B044B-C5B2-466D-9976-EFD4ECA532C5}" type="slidenum">
              <a:rPr lang="" smtClean="0"/>
              <a:pPr/>
              <a:t>37</a:t>
            </a:fld>
            <a:endParaRPr lang=""/>
          </a:p>
        </p:txBody>
      </p:sp>
    </p:spTree>
    <p:custDataLst>
      <p:tags r:id="rId1"/>
    </p:custDataLst>
    <p:extLst>
      <p:ext uri="{BB962C8B-B14F-4D97-AF65-F5344CB8AC3E}">
        <p14:creationId xmlns:p14="http://schemas.microsoft.com/office/powerpoint/2010/main" val="261723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It’s just physics!</a:t>
            </a:r>
            <a:endParaRPr lang="en-US" dirty="0"/>
          </a:p>
        </p:txBody>
      </p:sp>
      <p:pic>
        <p:nvPicPr>
          <p:cNvPr id="8" name="Picture 7" descr="WIP anti rfc 120 te 15 1 sup SENSE_Sl211.png"/>
          <p:cNvPicPr>
            <a:picLocks noChangeAspect="1"/>
          </p:cNvPicPr>
          <p:nvPr>
            <p:custDataLst>
              <p:tags r:id="rId3"/>
            </p:custDataLst>
          </p:nvPr>
        </p:nvPicPr>
        <p:blipFill>
          <a:blip r:embed="rId8" cstate="print"/>
          <a:stretch>
            <a:fillRect/>
          </a:stretch>
        </p:blipFill>
        <p:spPr>
          <a:xfrm>
            <a:off x="396787" y="2895600"/>
            <a:ext cx="4175213" cy="3175591"/>
          </a:xfrm>
          <a:prstGeom prst="rect">
            <a:avLst/>
          </a:prstGeom>
          <a:ln w="12700">
            <a:solidFill>
              <a:schemeClr val="tx1"/>
            </a:solidFill>
          </a:ln>
          <a:effectLst>
            <a:outerShdw blurRad="50800" dist="38100" dir="2700000" algn="tl" rotWithShape="0">
              <a:prstClr val="black">
                <a:alpha val="40000"/>
              </a:prstClr>
            </a:outerShdw>
          </a:effectLst>
        </p:spPr>
      </p:pic>
      <p:pic>
        <p:nvPicPr>
          <p:cNvPr id="9" name="Picture 8" descr="ax mpr 2 1_Sl27.png"/>
          <p:cNvPicPr>
            <a:picLocks noChangeAspect="1"/>
          </p:cNvPicPr>
          <p:nvPr>
            <p:custDataLst>
              <p:tags r:id="rId4"/>
            </p:custDataLst>
          </p:nvPr>
        </p:nvPicPr>
        <p:blipFill>
          <a:blip r:embed="rId9" cstate="print"/>
          <a:stretch>
            <a:fillRect/>
          </a:stretch>
        </p:blipFill>
        <p:spPr>
          <a:xfrm>
            <a:off x="4572000" y="2890077"/>
            <a:ext cx="4175212" cy="3181114"/>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11" descr="instability"/>
          <p:cNvPicPr preferRelativeResize="0">
            <a:picLocks noChangeArrowheads="1"/>
          </p:cNvPicPr>
          <p:nvPr>
            <p:custDataLst>
              <p:tags r:id="rId5"/>
            </p:custDataLst>
          </p:nvPr>
        </p:nvPicPr>
        <p:blipFill>
          <a:blip r:embed="rId10" cstate="print"/>
          <a:srcRect/>
          <a:stretch>
            <a:fillRect/>
          </a:stretch>
        </p:blipFill>
        <p:spPr bwMode="auto">
          <a:xfrm>
            <a:off x="6481580" y="533400"/>
            <a:ext cx="1976620" cy="1879966"/>
          </a:xfrm>
          <a:prstGeom prst="rect">
            <a:avLst/>
          </a:prstGeom>
          <a:noFill/>
          <a:ln w="9525">
            <a:solidFill>
              <a:schemeClr val="tx1"/>
            </a:solidFill>
            <a:miter lim="800000"/>
            <a:headEnd/>
            <a:tailEnd/>
          </a:ln>
          <a:effectLst/>
        </p:spPr>
      </p:pic>
      <p:pic>
        <p:nvPicPr>
          <p:cNvPr id="11" name="Picture 12" descr="Ringing"/>
          <p:cNvPicPr>
            <a:picLocks noChangeAspect="1" noChangeArrowheads="1"/>
          </p:cNvPicPr>
          <p:nvPr>
            <p:custDataLst>
              <p:tags r:id="rId6"/>
            </p:custDataLst>
          </p:nvPr>
        </p:nvPicPr>
        <p:blipFill>
          <a:blip r:embed="rId11" cstate="print">
            <a:lum contrast="6000"/>
          </a:blip>
          <a:srcRect/>
          <a:stretch>
            <a:fillRect/>
          </a:stretch>
        </p:blipFill>
        <p:spPr bwMode="auto">
          <a:xfrm>
            <a:off x="4572000" y="535466"/>
            <a:ext cx="1963006" cy="1877243"/>
          </a:xfrm>
          <a:prstGeom prst="rect">
            <a:avLst/>
          </a:prstGeom>
          <a:noFill/>
          <a:ln w="9525">
            <a:solidFill>
              <a:schemeClr val="tx1"/>
            </a:solidFill>
            <a:miter lim="800000"/>
            <a:headEnd/>
            <a:tailEnd/>
          </a:ln>
        </p:spPr>
      </p:pic>
      <p:sp>
        <p:nvSpPr>
          <p:cNvPr id="4" name="Slide Number Placeholder 3"/>
          <p:cNvSpPr>
            <a:spLocks noGrp="1"/>
          </p:cNvSpPr>
          <p:nvPr>
            <p:ph type="sldNum" sz="quarter" idx="10"/>
          </p:nvPr>
        </p:nvSpPr>
        <p:spPr/>
        <p:txBody>
          <a:bodyPr/>
          <a:lstStyle/>
          <a:p>
            <a:fld id="{405B044B-C5B2-466D-9976-EFD4ECA532C5}" type="slidenum">
              <a:rPr lang="" smtClean="0"/>
              <a:pPr/>
              <a:t>38</a:t>
            </a:fld>
            <a:endParaRPr lang=""/>
          </a:p>
        </p:txBody>
      </p:sp>
    </p:spTree>
    <p:custDataLst>
      <p:tags r:id="rId1"/>
    </p:custDataLst>
    <p:extLst>
      <p:ext uri="{BB962C8B-B14F-4D97-AF65-F5344CB8AC3E}">
        <p14:creationId xmlns:p14="http://schemas.microsoft.com/office/powerpoint/2010/main" val="1443144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It’s </a:t>
            </a:r>
            <a:r>
              <a:rPr lang="en-US" dirty="0"/>
              <a:t>just physics!</a:t>
            </a:r>
          </a:p>
        </p:txBody>
      </p:sp>
      <p:sp>
        <p:nvSpPr>
          <p:cNvPr id="134147" name="Rectangle 3"/>
          <p:cNvSpPr>
            <a:spLocks noGrp="1" noChangeArrowheads="1"/>
          </p:cNvSpPr>
          <p:nvPr>
            <p:ph idx="1"/>
            <p:custDataLst>
              <p:tags r:id="rId3"/>
            </p:custDataLst>
          </p:nvPr>
        </p:nvSpPr>
        <p:spPr>
          <a:xfrm>
            <a:off x="392112" y="1714500"/>
            <a:ext cx="8359775" cy="4381500"/>
          </a:xfrm>
          <a:ln w="0"/>
          <a:effectLst/>
        </p:spPr>
        <p:txBody>
          <a:bodyPr wrap="square" lIns="0" tIns="0" rIns="0" bIns="0"/>
          <a:lstStyle/>
          <a:p>
            <a:pPr>
              <a:spcBef>
                <a:spcPts val="0"/>
              </a:spcBef>
              <a:spcAft>
                <a:spcPts val="0"/>
              </a:spcAft>
            </a:pPr>
            <a:r>
              <a:rPr lang="en-US" dirty="0"/>
              <a:t>Half Field of View ghost </a:t>
            </a:r>
            <a:endParaRPr lang="en-US" dirty="0" smtClean="0"/>
          </a:p>
          <a:p>
            <a:pPr>
              <a:spcBef>
                <a:spcPts val="0"/>
              </a:spcBef>
              <a:spcAft>
                <a:spcPts val="0"/>
              </a:spcAft>
            </a:pPr>
            <a:r>
              <a:rPr lang="en-US" dirty="0" smtClean="0"/>
              <a:t>Also </a:t>
            </a:r>
            <a:r>
              <a:rPr lang="en-US" dirty="0"/>
              <a:t>known as:</a:t>
            </a:r>
          </a:p>
          <a:p>
            <a:pPr lvl="1">
              <a:spcBef>
                <a:spcPts val="0"/>
              </a:spcBef>
              <a:spcAft>
                <a:spcPts val="0"/>
              </a:spcAft>
            </a:pPr>
            <a:r>
              <a:rPr lang="en-US" sz="1800" dirty="0" err="1"/>
              <a:t>Nyquist</a:t>
            </a:r>
            <a:r>
              <a:rPr lang="en-US" sz="1800" dirty="0"/>
              <a:t> ghost</a:t>
            </a:r>
          </a:p>
          <a:p>
            <a:pPr lvl="1">
              <a:spcBef>
                <a:spcPts val="0"/>
              </a:spcBef>
              <a:spcAft>
                <a:spcPts val="0"/>
              </a:spcAft>
            </a:pPr>
            <a:r>
              <a:rPr lang="en-US" sz="1800" dirty="0"/>
              <a:t>N/2 ghost (N = scan matrix)</a:t>
            </a:r>
          </a:p>
          <a:p>
            <a:pPr>
              <a:spcBef>
                <a:spcPts val="0"/>
              </a:spcBef>
              <a:spcAft>
                <a:spcPts val="0"/>
              </a:spcAft>
            </a:pPr>
            <a:r>
              <a:rPr lang="en-US" dirty="0"/>
              <a:t>Typical </a:t>
            </a:r>
            <a:r>
              <a:rPr lang="en-US" dirty="0" smtClean="0"/>
              <a:t>artifact </a:t>
            </a:r>
            <a:r>
              <a:rPr lang="en-US" dirty="0"/>
              <a:t>in EPI</a:t>
            </a:r>
          </a:p>
          <a:p>
            <a:pPr>
              <a:spcBef>
                <a:spcPts val="0"/>
              </a:spcBef>
              <a:spcAft>
                <a:spcPts val="0"/>
              </a:spcAft>
            </a:pPr>
            <a:r>
              <a:rPr lang="en-US" dirty="0"/>
              <a:t>Single shot EPI: ghost shifted over ½ </a:t>
            </a:r>
            <a:r>
              <a:rPr lang="en-US" dirty="0" err="1"/>
              <a:t>FoV</a:t>
            </a:r>
            <a:r>
              <a:rPr lang="en-US" dirty="0"/>
              <a:t> in phase encoding direction</a:t>
            </a:r>
          </a:p>
          <a:p>
            <a:pPr>
              <a:spcBef>
                <a:spcPts val="0"/>
              </a:spcBef>
              <a:spcAft>
                <a:spcPts val="0"/>
              </a:spcAft>
            </a:pPr>
            <a:r>
              <a:rPr lang="en-US" dirty="0"/>
              <a:t>Multi shot EPI: ghost shifted over </a:t>
            </a:r>
            <a:r>
              <a:rPr lang="en-US" dirty="0" err="1"/>
              <a:t>FoV</a:t>
            </a:r>
            <a:r>
              <a:rPr lang="en-US" dirty="0"/>
              <a:t>/2*#</a:t>
            </a:r>
            <a:r>
              <a:rPr lang="en-US" dirty="0" err="1"/>
              <a:t>sh</a:t>
            </a:r>
            <a:r>
              <a:rPr lang="en-US" dirty="0"/>
              <a:t>, more complex pattern</a:t>
            </a:r>
          </a:p>
        </p:txBody>
      </p:sp>
      <p:pic>
        <p:nvPicPr>
          <p:cNvPr id="134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938" y="4267200"/>
            <a:ext cx="1981200"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5363" y="4267200"/>
            <a:ext cx="1981200"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7725" y="4267200"/>
            <a:ext cx="1981200"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1" name="Text Box 7"/>
          <p:cNvSpPr txBox="1">
            <a:spLocks noChangeArrowheads="1"/>
          </p:cNvSpPr>
          <p:nvPr/>
        </p:nvSpPr>
        <p:spPr bwMode="auto">
          <a:xfrm>
            <a:off x="1520825" y="6248400"/>
            <a:ext cx="1298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1400" dirty="0" smtClean="0">
                <a:solidFill>
                  <a:schemeClr val="tx1"/>
                </a:solidFill>
                <a:latin typeface="Arial" pitchFamily="34" charset="0"/>
              </a:rPr>
              <a:t>No ghosting</a:t>
            </a:r>
          </a:p>
        </p:txBody>
      </p:sp>
      <p:sp>
        <p:nvSpPr>
          <p:cNvPr id="134152" name="Text Box 8"/>
          <p:cNvSpPr txBox="1">
            <a:spLocks noChangeArrowheads="1"/>
          </p:cNvSpPr>
          <p:nvPr/>
        </p:nvSpPr>
        <p:spPr bwMode="auto">
          <a:xfrm>
            <a:off x="3581400" y="6258580"/>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1400" dirty="0" smtClean="0">
                <a:solidFill>
                  <a:schemeClr val="tx1"/>
                </a:solidFill>
                <a:latin typeface="Arial" pitchFamily="34" charset="0"/>
              </a:rPr>
              <a:t>Ghosting in a single shot EPI</a:t>
            </a:r>
          </a:p>
        </p:txBody>
      </p:sp>
      <p:sp>
        <p:nvSpPr>
          <p:cNvPr id="134153" name="Text Box 9"/>
          <p:cNvSpPr txBox="1">
            <a:spLocks noChangeArrowheads="1"/>
          </p:cNvSpPr>
          <p:nvPr/>
        </p:nvSpPr>
        <p:spPr bwMode="auto">
          <a:xfrm>
            <a:off x="5981700" y="6258580"/>
            <a:ext cx="2019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400" dirty="0" smtClean="0">
                <a:solidFill>
                  <a:schemeClr val="tx1"/>
                </a:solidFill>
                <a:latin typeface="Arial" pitchFamily="34" charset="0"/>
              </a:rPr>
              <a:t>Ghosting in a 4 shot interleaved EPI</a:t>
            </a:r>
          </a:p>
        </p:txBody>
      </p:sp>
      <p:sp>
        <p:nvSpPr>
          <p:cNvPr id="4" name="Slide Number Placeholder 3"/>
          <p:cNvSpPr>
            <a:spLocks noGrp="1"/>
          </p:cNvSpPr>
          <p:nvPr>
            <p:ph type="sldNum" sz="quarter" idx="10"/>
          </p:nvPr>
        </p:nvSpPr>
        <p:spPr/>
        <p:txBody>
          <a:bodyPr/>
          <a:lstStyle/>
          <a:p>
            <a:fld id="{405B044B-C5B2-466D-9976-EFD4ECA532C5}" type="slidenum">
              <a:rPr lang="" smtClean="0"/>
              <a:pPr/>
              <a:t>39</a:t>
            </a:fld>
            <a:endParaRPr lang=""/>
          </a:p>
        </p:txBody>
      </p:sp>
    </p:spTree>
    <p:custDataLst>
      <p:tags r:id="rId1"/>
    </p:custDataLst>
    <p:extLst>
      <p:ext uri="{BB962C8B-B14F-4D97-AF65-F5344CB8AC3E}">
        <p14:creationId xmlns:p14="http://schemas.microsoft.com/office/powerpoint/2010/main" val="1030203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latin typeface="Arial" pitchFamily="34" charset="0"/>
                <a:cs typeface="Arial" pitchFamily="34" charset="0"/>
              </a:rPr>
              <a:t>Outline</a:t>
            </a:r>
            <a:r>
              <a:rPr lang="en-US" dirty="0" smtClean="0"/>
              <a:t>	</a:t>
            </a:r>
            <a:endParaRPr lang="en-US" dirty="0"/>
          </a:p>
        </p:txBody>
      </p:sp>
      <p:sp>
        <p:nvSpPr>
          <p:cNvPr id="3" name="Content Placeholder 2"/>
          <p:cNvSpPr>
            <a:spLocks noGrp="1"/>
          </p:cNvSpPr>
          <p:nvPr>
            <p:ph idx="1"/>
            <p:custDataLst>
              <p:tags r:id="rId3"/>
            </p:custDataLst>
          </p:nvPr>
        </p:nvSpPr>
        <p:spPr>
          <a:ln w="0"/>
          <a:effectLst/>
        </p:spPr>
        <p:txBody>
          <a:bodyPr wrap="square" lIns="0" tIns="0" rIns="0" bIns="0"/>
          <a:lstStyle/>
          <a:p>
            <a:pPr>
              <a:spcBef>
                <a:spcPts val="600"/>
              </a:spcBef>
              <a:spcAft>
                <a:spcPts val="0"/>
              </a:spcAft>
            </a:pPr>
            <a:r>
              <a:rPr lang="en-US" b="1" u="sng" dirty="0" smtClean="0"/>
              <a:t>Artifact</a:t>
            </a:r>
            <a:r>
              <a:rPr lang="en-US" dirty="0" smtClean="0"/>
              <a:t>: </a:t>
            </a:r>
            <a:r>
              <a:rPr lang="en-US" dirty="0" smtClean="0">
                <a:cs typeface="Arial" pitchFamily="34" charset="0"/>
              </a:rPr>
              <a:t>Any irregularity noted in an MR image which is related to the imaging process rather than to an anatomical or physiological abnormality.</a:t>
            </a:r>
          </a:p>
          <a:p>
            <a:pPr>
              <a:spcBef>
                <a:spcPts val="0"/>
              </a:spcBef>
              <a:spcAft>
                <a:spcPts val="0"/>
              </a:spcAft>
            </a:pPr>
            <a:endParaRPr lang="en-US" dirty="0" smtClean="0">
              <a:cs typeface="Arial" pitchFamily="34" charset="0"/>
            </a:endParaRPr>
          </a:p>
          <a:p>
            <a:pPr lvl="1">
              <a:spcBef>
                <a:spcPts val="0"/>
              </a:spcBef>
              <a:spcAft>
                <a:spcPts val="0"/>
              </a:spcAft>
            </a:pPr>
            <a:r>
              <a:rPr lang="en-US" dirty="0" smtClean="0"/>
              <a:t>Categories</a:t>
            </a:r>
          </a:p>
          <a:p>
            <a:pPr lvl="1">
              <a:spcBef>
                <a:spcPts val="0"/>
              </a:spcBef>
              <a:spcAft>
                <a:spcPts val="0"/>
              </a:spcAft>
              <a:buNone/>
            </a:pPr>
            <a:endParaRPr lang="en-US" dirty="0" smtClean="0"/>
          </a:p>
          <a:p>
            <a:pPr lvl="1">
              <a:spcBef>
                <a:spcPts val="0"/>
              </a:spcBef>
              <a:spcAft>
                <a:spcPts val="0"/>
              </a:spcAft>
            </a:pPr>
            <a:r>
              <a:rPr lang="en-US" dirty="0" smtClean="0"/>
              <a:t>Causes</a:t>
            </a:r>
            <a:endParaRPr lang="en-US" dirty="0"/>
          </a:p>
        </p:txBody>
      </p:sp>
      <p:pic>
        <p:nvPicPr>
          <p:cNvPr id="54276" name="Picture 4" descr="http://images.radiopaedia.org/images/1654117/80507d388bb2c85b2129a30c91af20.png"/>
          <p:cNvPicPr>
            <a:picLocks noChangeAspect="1" noChangeArrowheads="1"/>
          </p:cNvPicPr>
          <p:nvPr>
            <p:custDataLst>
              <p:tags r:id="rId4"/>
            </p:custDataLst>
          </p:nvPr>
        </p:nvPicPr>
        <p:blipFill>
          <a:blip r:embed="rId6" cstate="print"/>
          <a:srcRect/>
          <a:stretch>
            <a:fillRect/>
          </a:stretch>
        </p:blipFill>
        <p:spPr bwMode="auto">
          <a:xfrm>
            <a:off x="4892041" y="2910840"/>
            <a:ext cx="3566159" cy="356616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6" name="Slide Number Placeholder 5"/>
          <p:cNvSpPr>
            <a:spLocks noGrp="1"/>
          </p:cNvSpPr>
          <p:nvPr>
            <p:ph type="sldNum" sz="quarter" idx="10"/>
          </p:nvPr>
        </p:nvSpPr>
        <p:spPr/>
        <p:txBody>
          <a:bodyPr/>
          <a:lstStyle/>
          <a:p>
            <a:fld id="{405B044B-C5B2-466D-9976-EFD4ECA532C5}" type="slidenum">
              <a:rPr lang="" smtClean="0"/>
              <a:pPr/>
              <a:t>4</a:t>
            </a:fld>
            <a:endParaRPr lang=""/>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It’s just physics! </a:t>
            </a:r>
            <a:br>
              <a:rPr lang="en-US" dirty="0" smtClean="0"/>
            </a:br>
            <a:r>
              <a:rPr lang="en-US" dirty="0" smtClean="0"/>
              <a:t>Check 3T AW</a:t>
            </a:r>
            <a:endParaRPr lang="en-US" dirty="0"/>
          </a:p>
        </p:txBody>
      </p:sp>
      <p:sp>
        <p:nvSpPr>
          <p:cNvPr id="3" name="Content Placeholder 2"/>
          <p:cNvSpPr>
            <a:spLocks noGrp="1"/>
          </p:cNvSpPr>
          <p:nvPr>
            <p:ph idx="1"/>
            <p:custDataLst>
              <p:tags r:id="rId3"/>
            </p:custDataLst>
          </p:nvPr>
        </p:nvSpPr>
        <p:spPr>
          <a:xfrm>
            <a:off x="392112" y="1714500"/>
            <a:ext cx="8359775" cy="4762500"/>
          </a:xfrm>
          <a:ln w="0"/>
          <a:effectLst/>
        </p:spPr>
        <p:txBody>
          <a:bodyPr wrap="square" lIns="0" tIns="0" rIns="0" bIns="0"/>
          <a:lstStyle/>
          <a:p>
            <a:pPr>
              <a:spcBef>
                <a:spcPts val="0"/>
              </a:spcBef>
              <a:spcAft>
                <a:spcPts val="0"/>
              </a:spcAft>
            </a:pPr>
            <a:r>
              <a:rPr lang="en-US" dirty="0" smtClean="0"/>
              <a:t>Quadrupole Effect</a:t>
            </a:r>
          </a:p>
          <a:p>
            <a:pPr marL="256032" indent="-256032">
              <a:lnSpc>
                <a:spcPct val="85000"/>
              </a:lnSpc>
              <a:spcBef>
                <a:spcPct val="15000"/>
              </a:spcBef>
            </a:pPr>
            <a:endParaRPr lang="en-US" sz="1800" dirty="0" smtClean="0">
              <a:solidFill>
                <a:schemeClr val="tx1"/>
              </a:solidFill>
            </a:endParaRPr>
          </a:p>
          <a:p>
            <a:pPr marL="256032" indent="-256032">
              <a:lnSpc>
                <a:spcPct val="85000"/>
              </a:lnSpc>
              <a:spcBef>
                <a:spcPct val="15000"/>
              </a:spcBef>
            </a:pPr>
            <a:endParaRPr lang="en-US" sz="1800" dirty="0" smtClean="0">
              <a:solidFill>
                <a:schemeClr val="tx1"/>
              </a:solidFill>
            </a:endParaRPr>
          </a:p>
          <a:p>
            <a:pPr marL="256032" indent="-256032">
              <a:lnSpc>
                <a:spcPct val="85000"/>
              </a:lnSpc>
              <a:spcBef>
                <a:spcPct val="15000"/>
              </a:spcBef>
            </a:pPr>
            <a:endParaRPr lang="en-US" sz="1800" dirty="0" smtClean="0">
              <a:solidFill>
                <a:schemeClr val="tx1"/>
              </a:solidFill>
            </a:endParaRPr>
          </a:p>
          <a:p>
            <a:pPr marL="256032" indent="-256032">
              <a:lnSpc>
                <a:spcPct val="85000"/>
              </a:lnSpc>
              <a:spcBef>
                <a:spcPct val="15000"/>
              </a:spcBef>
            </a:pPr>
            <a:endParaRPr lang="en-US" sz="1800" dirty="0">
              <a:solidFill>
                <a:schemeClr val="tx1"/>
              </a:solidFill>
            </a:endParaRPr>
          </a:p>
          <a:p>
            <a:pPr marL="256032" indent="-256032">
              <a:lnSpc>
                <a:spcPct val="85000"/>
              </a:lnSpc>
              <a:spcBef>
                <a:spcPct val="15000"/>
              </a:spcBef>
            </a:pPr>
            <a:r>
              <a:rPr lang="en-US" sz="1800" dirty="0" smtClean="0">
                <a:solidFill>
                  <a:schemeClr val="tx1"/>
                </a:solidFill>
              </a:rPr>
              <a:t>Certain body parts exhibit eddy currents when placed in a RF magnetic field</a:t>
            </a:r>
          </a:p>
          <a:p>
            <a:pPr marL="256032" indent="-256032">
              <a:lnSpc>
                <a:spcPct val="85000"/>
              </a:lnSpc>
              <a:spcBef>
                <a:spcPct val="15000"/>
              </a:spcBef>
            </a:pPr>
            <a:endParaRPr lang="en-US" sz="1800" dirty="0" smtClean="0">
              <a:solidFill>
                <a:schemeClr val="tx1"/>
              </a:solidFill>
            </a:endParaRPr>
          </a:p>
          <a:p>
            <a:pPr marL="256032" indent="-256032">
              <a:lnSpc>
                <a:spcPct val="85000"/>
              </a:lnSpc>
              <a:spcBef>
                <a:spcPct val="15000"/>
              </a:spcBef>
            </a:pPr>
            <a:r>
              <a:rPr lang="en-US" sz="1800" dirty="0" smtClean="0">
                <a:solidFill>
                  <a:schemeClr val="tx1"/>
                </a:solidFill>
              </a:rPr>
              <a:t>Often within the periphery of the torso</a:t>
            </a:r>
          </a:p>
          <a:p>
            <a:pPr marL="256032" indent="-256032">
              <a:lnSpc>
                <a:spcPct val="85000"/>
              </a:lnSpc>
              <a:spcBef>
                <a:spcPct val="15000"/>
              </a:spcBef>
            </a:pPr>
            <a:endParaRPr lang="en-US" sz="1800" dirty="0" smtClean="0">
              <a:solidFill>
                <a:schemeClr val="tx1"/>
              </a:solidFill>
            </a:endParaRPr>
          </a:p>
          <a:p>
            <a:pPr marL="256032" indent="-256032">
              <a:lnSpc>
                <a:spcPct val="85000"/>
              </a:lnSpc>
              <a:spcBef>
                <a:spcPct val="15000"/>
              </a:spcBef>
            </a:pPr>
            <a:r>
              <a:rPr lang="en-US" sz="1800" dirty="0" smtClean="0">
                <a:solidFill>
                  <a:schemeClr val="tx1"/>
                </a:solidFill>
              </a:rPr>
              <a:t>Magnitude of currents depends on tissue composition and field strength</a:t>
            </a:r>
          </a:p>
          <a:p>
            <a:pPr marL="742950" lvl="1" indent="-285750">
              <a:lnSpc>
                <a:spcPct val="85000"/>
              </a:lnSpc>
              <a:spcBef>
                <a:spcPct val="15000"/>
              </a:spcBef>
            </a:pPr>
            <a:r>
              <a:rPr lang="en-US" sz="1800" dirty="0" smtClean="0">
                <a:solidFill>
                  <a:schemeClr val="tx1"/>
                </a:solidFill>
              </a:rPr>
              <a:t>Patient dependent</a:t>
            </a:r>
          </a:p>
          <a:p>
            <a:pPr marL="742950" lvl="1" indent="-285750">
              <a:lnSpc>
                <a:spcPct val="85000"/>
              </a:lnSpc>
              <a:spcBef>
                <a:spcPct val="15000"/>
              </a:spcBef>
            </a:pPr>
            <a:r>
              <a:rPr lang="en-US" sz="1800" dirty="0" smtClean="0">
                <a:solidFill>
                  <a:schemeClr val="tx1"/>
                </a:solidFill>
              </a:rPr>
              <a:t>Body area dependent</a:t>
            </a:r>
          </a:p>
          <a:p>
            <a:pPr marL="742950" lvl="1" indent="-285750">
              <a:lnSpc>
                <a:spcPct val="85000"/>
              </a:lnSpc>
              <a:spcBef>
                <a:spcPct val="15000"/>
              </a:spcBef>
            </a:pPr>
            <a:r>
              <a:rPr lang="en-US" sz="1800" dirty="0" smtClean="0">
                <a:solidFill>
                  <a:schemeClr val="tx1"/>
                </a:solidFill>
              </a:rPr>
              <a:t>The effect worsens with increasing field strength</a:t>
            </a:r>
          </a:p>
          <a:p>
            <a:pPr marL="742950" lvl="1" indent="-285750">
              <a:lnSpc>
                <a:spcPct val="85000"/>
              </a:lnSpc>
              <a:spcBef>
                <a:spcPct val="15000"/>
              </a:spcBef>
            </a:pPr>
            <a:endParaRPr lang="en-US" sz="1800" dirty="0" smtClean="0">
              <a:solidFill>
                <a:schemeClr val="tx1"/>
              </a:solidFill>
            </a:endParaRPr>
          </a:p>
          <a:p>
            <a:pPr marL="256032" indent="-256032">
              <a:lnSpc>
                <a:spcPct val="85000"/>
              </a:lnSpc>
              <a:spcBef>
                <a:spcPct val="15000"/>
              </a:spcBef>
            </a:pPr>
            <a:r>
              <a:rPr lang="en-US" sz="1800" dirty="0" smtClean="0">
                <a:solidFill>
                  <a:schemeClr val="tx1"/>
                </a:solidFill>
              </a:rPr>
              <a:t>Appearance</a:t>
            </a:r>
          </a:p>
          <a:p>
            <a:pPr marL="742950" lvl="1" indent="-285750">
              <a:lnSpc>
                <a:spcPct val="95000"/>
              </a:lnSpc>
            </a:pPr>
            <a:r>
              <a:rPr lang="en-US" sz="1800" dirty="0" smtClean="0">
                <a:solidFill>
                  <a:schemeClr val="tx1"/>
                </a:solidFill>
              </a:rPr>
              <a:t>Left / right SI differences in coronal plane</a:t>
            </a:r>
          </a:p>
          <a:p>
            <a:pPr marL="742950" lvl="1" indent="-285750">
              <a:lnSpc>
                <a:spcPct val="95000"/>
              </a:lnSpc>
            </a:pPr>
            <a:r>
              <a:rPr lang="en-US" sz="1800" dirty="0" smtClean="0">
                <a:solidFill>
                  <a:schemeClr val="tx1"/>
                </a:solidFill>
              </a:rPr>
              <a:t>Diagonal SI differences in transverse plane</a:t>
            </a:r>
          </a:p>
          <a:p>
            <a:pPr marL="742950" lvl="1" indent="-285750">
              <a:lnSpc>
                <a:spcPct val="95000"/>
              </a:lnSpc>
            </a:pPr>
            <a:endParaRPr lang="en-US" sz="1800" dirty="0">
              <a:solidFill>
                <a:schemeClr val="tx1"/>
              </a:solidFill>
            </a:endParaRPr>
          </a:p>
          <a:p>
            <a:pPr marL="742950" lvl="1" indent="-285750">
              <a:lnSpc>
                <a:spcPct val="95000"/>
              </a:lnSpc>
            </a:pPr>
            <a:endParaRPr lang="en-US" sz="1800" dirty="0" smtClean="0">
              <a:solidFill>
                <a:schemeClr val="tx1"/>
              </a:solidFill>
            </a:endParaRPr>
          </a:p>
          <a:p>
            <a:pPr>
              <a:spcBef>
                <a:spcPts val="0"/>
              </a:spcBef>
              <a:spcAft>
                <a:spcPts val="0"/>
              </a:spcAft>
            </a:pPr>
            <a:endParaRPr lang="en-US" sz="2400" dirty="0"/>
          </a:p>
        </p:txBody>
      </p:sp>
      <p:grpSp>
        <p:nvGrpSpPr>
          <p:cNvPr id="2" name="Group 1"/>
          <p:cNvGrpSpPr/>
          <p:nvPr/>
        </p:nvGrpSpPr>
        <p:grpSpPr>
          <a:xfrm>
            <a:off x="5105400" y="533400"/>
            <a:ext cx="3657600" cy="2497873"/>
            <a:chOff x="5715000" y="228600"/>
            <a:chExt cx="3124200" cy="2133600"/>
          </a:xfrm>
          <a:effectLst>
            <a:outerShdw blurRad="50800" dist="38100" dir="2700000" algn="tl" rotWithShape="0">
              <a:prstClr val="black">
                <a:alpha val="40000"/>
              </a:prstClr>
            </a:outerShdw>
          </a:effectLst>
        </p:grpSpPr>
        <p:pic>
          <p:nvPicPr>
            <p:cNvPr id="6" name="Picture 4" descr="SPIR_TRA"/>
            <p:cNvPicPr>
              <a:picLocks noChangeAspect="1" noChangeArrowheads="1"/>
            </p:cNvPicPr>
            <p:nvPr>
              <p:custDataLst>
                <p:tags r:id="rId4"/>
              </p:custDataLst>
            </p:nvPr>
          </p:nvPicPr>
          <p:blipFill>
            <a:blip r:embed="rId10" cstate="print">
              <a:lum bright="12000"/>
            </a:blip>
            <a:srcRect t="3107" b="6215"/>
            <a:stretch>
              <a:fillRect/>
            </a:stretch>
          </p:blipFill>
          <p:spPr bwMode="auto">
            <a:xfrm>
              <a:off x="5715000" y="228600"/>
              <a:ext cx="3124200" cy="2133600"/>
            </a:xfrm>
            <a:prstGeom prst="rect">
              <a:avLst/>
            </a:prstGeom>
            <a:noFill/>
            <a:ln w="12700">
              <a:solidFill>
                <a:schemeClr val="tx1"/>
              </a:solidFill>
              <a:miter lim="800000"/>
              <a:headEnd/>
              <a:tailEnd/>
            </a:ln>
          </p:spPr>
        </p:pic>
        <p:sp>
          <p:nvSpPr>
            <p:cNvPr id="7" name="Right Arrow 6"/>
            <p:cNvSpPr/>
            <p:nvPr>
              <p:custDataLst>
                <p:tags r:id="rId5"/>
              </p:custDataLst>
            </p:nvPr>
          </p:nvSpPr>
          <p:spPr bwMode="auto">
            <a:xfrm rot="16200000">
              <a:off x="5994538" y="2082663"/>
              <a:ext cx="279124" cy="228600"/>
            </a:xfrm>
            <a:prstGeom prst="rightArrow">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8" name="Right Arrow 7"/>
            <p:cNvSpPr/>
            <p:nvPr>
              <p:custDataLst>
                <p:tags r:id="rId6"/>
              </p:custDataLst>
            </p:nvPr>
          </p:nvSpPr>
          <p:spPr bwMode="auto">
            <a:xfrm rot="5400000">
              <a:off x="8280538" y="279538"/>
              <a:ext cx="279124" cy="228600"/>
            </a:xfrm>
            <a:prstGeom prst="rightArrow">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9" name="Right Arrow 8"/>
            <p:cNvSpPr/>
            <p:nvPr>
              <p:custDataLst>
                <p:tags r:id="rId7"/>
              </p:custDataLst>
            </p:nvPr>
          </p:nvSpPr>
          <p:spPr bwMode="auto">
            <a:xfrm rot="16200000">
              <a:off x="8204338" y="2108338"/>
              <a:ext cx="279124" cy="228600"/>
            </a:xfrm>
            <a:prstGeom prst="right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0" name="Right Arrow 9"/>
            <p:cNvSpPr/>
            <p:nvPr>
              <p:custDataLst>
                <p:tags r:id="rId8"/>
              </p:custDataLst>
            </p:nvPr>
          </p:nvSpPr>
          <p:spPr bwMode="auto">
            <a:xfrm rot="5400000">
              <a:off x="5994538" y="253862"/>
              <a:ext cx="279124" cy="228600"/>
            </a:xfrm>
            <a:prstGeom prst="right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grpSp>
      <p:sp>
        <p:nvSpPr>
          <p:cNvPr id="12" name="Slide Number Placeholder 11"/>
          <p:cNvSpPr>
            <a:spLocks noGrp="1"/>
          </p:cNvSpPr>
          <p:nvPr>
            <p:ph type="sldNum" sz="quarter" idx="10"/>
          </p:nvPr>
        </p:nvSpPr>
        <p:spPr/>
        <p:txBody>
          <a:bodyPr/>
          <a:lstStyle/>
          <a:p>
            <a:fld id="{405B044B-C5B2-466D-9976-EFD4ECA532C5}" type="slidenum">
              <a:rPr lang="" smtClean="0"/>
              <a:pPr/>
              <a:t>40</a:t>
            </a:fld>
            <a:endParaRPr lang=""/>
          </a:p>
        </p:txBody>
      </p:sp>
    </p:spTree>
    <p:custDataLst>
      <p:tags r:id="rId1"/>
    </p:custDataLst>
    <p:extLst>
      <p:ext uri="{BB962C8B-B14F-4D97-AF65-F5344CB8AC3E}">
        <p14:creationId xmlns:p14="http://schemas.microsoft.com/office/powerpoint/2010/main" val="40171411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Information required for investigation IQ problems</a:t>
            </a:r>
            <a:endParaRPr lang="en-US" dirty="0"/>
          </a:p>
        </p:txBody>
      </p:sp>
      <p:sp>
        <p:nvSpPr>
          <p:cNvPr id="3" name="Content Placeholder 2"/>
          <p:cNvSpPr>
            <a:spLocks noGrp="1"/>
          </p:cNvSpPr>
          <p:nvPr>
            <p:ph idx="1"/>
            <p:custDataLst>
              <p:tags r:id="rId3"/>
            </p:custDataLst>
          </p:nvPr>
        </p:nvSpPr>
        <p:spPr>
          <a:xfrm>
            <a:off x="392112" y="1714500"/>
            <a:ext cx="8359775" cy="4381500"/>
          </a:xfrm>
          <a:ln w="0"/>
          <a:effectLst/>
        </p:spPr>
        <p:txBody>
          <a:bodyPr wrap="square" lIns="0" tIns="0" rIns="0" bIns="0"/>
          <a:lstStyle/>
          <a:p>
            <a:pPr>
              <a:spcBef>
                <a:spcPts val="0"/>
              </a:spcBef>
              <a:spcAft>
                <a:spcPts val="0"/>
              </a:spcAft>
            </a:pPr>
            <a:r>
              <a:rPr lang="en-US" dirty="0" smtClean="0"/>
              <a:t>Complete DICOM dataset including Survey and other scans from scanner (otherwise protocol investigation not possible)</a:t>
            </a:r>
          </a:p>
          <a:p>
            <a:pPr>
              <a:spcBef>
                <a:spcPts val="0"/>
              </a:spcBef>
              <a:spcAft>
                <a:spcPts val="0"/>
              </a:spcAft>
            </a:pPr>
            <a:r>
              <a:rPr lang="en-US" dirty="0" smtClean="0"/>
              <a:t>Clear description of problem</a:t>
            </a:r>
          </a:p>
          <a:p>
            <a:pPr lvl="1">
              <a:spcBef>
                <a:spcPts val="0"/>
              </a:spcBef>
              <a:spcAft>
                <a:spcPts val="0"/>
              </a:spcAft>
            </a:pPr>
            <a:r>
              <a:rPr lang="en-US" dirty="0" smtClean="0"/>
              <a:t>Screen grab to show artifact</a:t>
            </a:r>
          </a:p>
          <a:p>
            <a:pPr lvl="1">
              <a:spcBef>
                <a:spcPts val="0"/>
              </a:spcBef>
              <a:spcAft>
                <a:spcPts val="0"/>
              </a:spcAft>
            </a:pPr>
            <a:r>
              <a:rPr lang="en-US" dirty="0" smtClean="0"/>
              <a:t>Intermittent or reproducible</a:t>
            </a:r>
          </a:p>
          <a:p>
            <a:pPr lvl="1">
              <a:spcBef>
                <a:spcPts val="0"/>
              </a:spcBef>
              <a:spcAft>
                <a:spcPts val="0"/>
              </a:spcAft>
            </a:pPr>
            <a:r>
              <a:rPr lang="en-US" dirty="0" smtClean="0"/>
              <a:t>Relation with coil(s)/patient types/scan techniques</a:t>
            </a:r>
          </a:p>
          <a:p>
            <a:pPr>
              <a:spcBef>
                <a:spcPts val="0"/>
              </a:spcBef>
              <a:spcAft>
                <a:spcPts val="0"/>
              </a:spcAft>
            </a:pPr>
            <a:r>
              <a:rPr lang="en-US" dirty="0" smtClean="0"/>
              <a:t>Describe the workflow in case it is workflow dependent</a:t>
            </a:r>
          </a:p>
          <a:p>
            <a:pPr>
              <a:spcBef>
                <a:spcPts val="0"/>
              </a:spcBef>
              <a:spcAft>
                <a:spcPts val="0"/>
              </a:spcAft>
            </a:pPr>
            <a:r>
              <a:rPr lang="en-US" dirty="0" smtClean="0"/>
              <a:t>What actions have already been performed</a:t>
            </a:r>
          </a:p>
          <a:p>
            <a:pPr>
              <a:spcBef>
                <a:spcPts val="0"/>
              </a:spcBef>
              <a:spcAft>
                <a:spcPts val="0"/>
              </a:spcAft>
            </a:pPr>
            <a:r>
              <a:rPr lang="en-US" dirty="0" smtClean="0"/>
              <a:t>Include Field strength, SW release nr, SP</a:t>
            </a:r>
          </a:p>
          <a:p>
            <a:pPr>
              <a:spcBef>
                <a:spcPts val="0"/>
              </a:spcBef>
              <a:spcAft>
                <a:spcPts val="0"/>
              </a:spcAft>
            </a:pPr>
            <a:r>
              <a:rPr lang="en-US" dirty="0" smtClean="0"/>
              <a:t>Name of application specialist involved</a:t>
            </a:r>
          </a:p>
          <a:p>
            <a:pPr>
              <a:spcBef>
                <a:spcPts val="0"/>
              </a:spcBef>
              <a:spcAft>
                <a:spcPts val="0"/>
              </a:spcAft>
            </a:pPr>
            <a:r>
              <a:rPr lang="en-US" dirty="0" smtClean="0"/>
              <a:t>Corresponding VIPER or mercury numbers</a:t>
            </a:r>
          </a:p>
          <a:p>
            <a:pPr lvl="1">
              <a:spcBef>
                <a:spcPts val="0"/>
              </a:spcBef>
              <a:spcAft>
                <a:spcPts val="0"/>
              </a:spcAft>
            </a:pPr>
            <a:endParaRPr lang="en-US" dirty="0"/>
          </a:p>
        </p:txBody>
      </p:sp>
      <p:sp>
        <p:nvSpPr>
          <p:cNvPr id="6" name="Slide Number Placeholder 5"/>
          <p:cNvSpPr>
            <a:spLocks noGrp="1"/>
          </p:cNvSpPr>
          <p:nvPr>
            <p:ph type="sldNum" sz="quarter" idx="10"/>
          </p:nvPr>
        </p:nvSpPr>
        <p:spPr/>
        <p:txBody>
          <a:bodyPr/>
          <a:lstStyle/>
          <a:p>
            <a:fld id="{405B044B-C5B2-466D-9976-EFD4ECA532C5}" type="slidenum">
              <a:rPr lang="" smtClean="0"/>
              <a:pPr/>
              <a:t>41</a:t>
            </a:fld>
            <a:endParaRPr lang=""/>
          </a:p>
        </p:txBody>
      </p:sp>
    </p:spTree>
    <p:custDataLst>
      <p:tags r:id="rId1"/>
    </p:custDataLst>
    <p:extLst>
      <p:ext uri="{BB962C8B-B14F-4D97-AF65-F5344CB8AC3E}">
        <p14:creationId xmlns:p14="http://schemas.microsoft.com/office/powerpoint/2010/main" val="23522334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pPr>
              <a:spcBef>
                <a:spcPts val="0"/>
              </a:spcBef>
              <a:spcAft>
                <a:spcPts val="0"/>
              </a:spcAft>
            </a:pPr>
            <a:r>
              <a:rPr lang="en-US" sz="1900" dirty="0" smtClean="0"/>
              <a:t>MR Field Support &amp; Education</a:t>
            </a:r>
            <a:endParaRPr lang="en-US" sz="1900" dirty="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pPr>
              <a:spcBef>
                <a:spcPts val="0"/>
              </a:spcBef>
              <a:spcAft>
                <a:spcPts val="0"/>
              </a:spcAft>
            </a:pPr>
            <a:endParaRPr lang="en-US"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pPr>
              <a:spcBef>
                <a:spcPts val="0"/>
              </a:spcBef>
              <a:spcAft>
                <a:spcPts val="0"/>
              </a:spcAft>
            </a:pPr>
            <a:r>
              <a:rPr lang="en-US" sz="1900" smtClean="0"/>
              <a:t>Week 21 2013</a:t>
            </a:r>
            <a:endParaRPr lang="en-US" sz="1900" dirty="0"/>
          </a:p>
        </p:txBody>
      </p:sp>
      <p:pic>
        <p:nvPicPr>
          <p:cNvPr id="5122" name="Picture 2" descr="http://accionesdebolsa.com/wp-content/uploads/2011/09/latam.png"/>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3779912" y="2563845"/>
            <a:ext cx="4210050" cy="37719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6"/>
            </p:custDataLst>
          </p:nvPr>
        </p:nvSpPr>
        <p:spPr>
          <a:xfrm>
            <a:off x="683568" y="3356992"/>
            <a:ext cx="4320480" cy="1384995"/>
          </a:xfrm>
          <a:prstGeom prst="rect">
            <a:avLst/>
          </a:prstGeom>
          <a:noFill/>
        </p:spPr>
        <p:txBody>
          <a:bodyPr wrap="square" rtlCol="0">
            <a:spAutoFit/>
          </a:bodyPr>
          <a:lstStyle/>
          <a:p>
            <a:r>
              <a:rPr lang="en-US" sz="2800" dirty="0" smtClean="0">
                <a:solidFill>
                  <a:schemeClr val="accent2"/>
                </a:solidFill>
              </a:rPr>
              <a:t>Teaming up to create </a:t>
            </a:r>
            <a:r>
              <a:rPr lang="en-US" sz="2800" dirty="0">
                <a:solidFill>
                  <a:schemeClr val="accent2"/>
                </a:solidFill>
              </a:rPr>
              <a:t> </a:t>
            </a:r>
            <a:r>
              <a:rPr lang="en-US" sz="2800" dirty="0" smtClean="0">
                <a:solidFill>
                  <a:schemeClr val="accent2"/>
                </a:solidFill>
              </a:rPr>
              <a:t>  loyal </a:t>
            </a:r>
            <a:r>
              <a:rPr lang="en-US" sz="2800" dirty="0" err="1" smtClean="0">
                <a:solidFill>
                  <a:schemeClr val="accent2"/>
                </a:solidFill>
              </a:rPr>
              <a:t>Ingenia</a:t>
            </a:r>
            <a:r>
              <a:rPr lang="en-US" sz="2800" dirty="0" smtClean="0">
                <a:solidFill>
                  <a:schemeClr val="accent2"/>
                </a:solidFill>
              </a:rPr>
              <a:t> customers, </a:t>
            </a:r>
          </a:p>
          <a:p>
            <a:r>
              <a:rPr lang="en-US" sz="2800" i="1" dirty="0" smtClean="0">
                <a:solidFill>
                  <a:schemeClr val="accent2"/>
                </a:solidFill>
              </a:rPr>
              <a:t>delighted from the start</a:t>
            </a:r>
            <a:endParaRPr lang="en-US" sz="2800" i="1" dirty="0">
              <a:solidFill>
                <a:schemeClr val="accent2"/>
              </a:solidFill>
            </a:endParaRPr>
          </a:p>
        </p:txBody>
      </p:sp>
      <p:sp>
        <p:nvSpPr>
          <p:cNvPr id="8" name="TextBox 7"/>
          <p:cNvSpPr txBox="1"/>
          <p:nvPr>
            <p:custDataLst>
              <p:tags r:id="rId7"/>
            </p:custDataLst>
          </p:nvPr>
        </p:nvSpPr>
        <p:spPr>
          <a:xfrm>
            <a:off x="686024" y="5013176"/>
            <a:ext cx="4472956" cy="400110"/>
          </a:xfrm>
          <a:prstGeom prst="rect">
            <a:avLst/>
          </a:prstGeom>
          <a:noFill/>
        </p:spPr>
        <p:txBody>
          <a:bodyPr wrap="none" rtlCol="0">
            <a:spAutoFit/>
          </a:bodyPr>
          <a:lstStyle/>
          <a:p>
            <a:r>
              <a:rPr lang="en-US" dirty="0" smtClean="0"/>
              <a:t>Asdrubal Mata, Arne van de </a:t>
            </a:r>
            <a:r>
              <a:rPr lang="en-US" dirty="0" err="1" smtClean="0"/>
              <a:t>Wijdeven</a:t>
            </a:r>
            <a:endParaRPr lang="en-US" dirty="0"/>
          </a:p>
        </p:txBody>
      </p:sp>
      <p:sp>
        <p:nvSpPr>
          <p:cNvPr id="2" name="Rounded Rectangle 1"/>
          <p:cNvSpPr/>
          <p:nvPr>
            <p:custDataLst>
              <p:tags r:id="rId8"/>
            </p:custDataLst>
          </p:nvPr>
        </p:nvSpPr>
        <p:spPr bwMode="auto">
          <a:xfrm>
            <a:off x="5580113" y="6097910"/>
            <a:ext cx="3456384" cy="7200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Reviewed and</a:t>
            </a:r>
            <a:r>
              <a:rPr kumimoji="0" lang="en-US" sz="1200" b="0" i="0" u="none" strike="noStrike" cap="none" normalizeH="0" dirty="0" smtClean="0">
                <a:ln>
                  <a:noFill/>
                </a:ln>
                <a:solidFill>
                  <a:srgbClr val="000000"/>
                </a:solidFill>
                <a:effectLst/>
                <a:latin typeface="Arial" charset="0"/>
              </a:rPr>
              <a:t> approved</a:t>
            </a:r>
            <a:r>
              <a:rPr kumimoji="0" lang="en-US" sz="1200" b="0" i="0" u="none" strike="noStrike" cap="none" normalizeH="0" baseline="0" dirty="0" smtClean="0">
                <a:ln>
                  <a:noFill/>
                </a:ln>
                <a:solidFill>
                  <a:srgbClr val="000000"/>
                </a:solidFill>
                <a:effectLst/>
                <a:latin typeface="Arial" charset="0"/>
              </a:rPr>
              <a:t> by Eric Jean GM MR &amp; John </a:t>
            </a:r>
            <a:r>
              <a:rPr kumimoji="0" lang="en-US" sz="1200" b="0" i="0" u="none" strike="noStrike" cap="none" normalizeH="0" baseline="0" dirty="0" err="1" smtClean="0">
                <a:ln>
                  <a:noFill/>
                </a:ln>
                <a:solidFill>
                  <a:srgbClr val="000000"/>
                </a:solidFill>
                <a:effectLst/>
                <a:latin typeface="Arial" charset="0"/>
              </a:rPr>
              <a:t>Olierook</a:t>
            </a:r>
            <a:r>
              <a:rPr kumimoji="0" lang="en-US" sz="1200" b="0" i="0" u="none" strike="noStrike" cap="none" normalizeH="0" baseline="0" dirty="0" smtClean="0">
                <a:ln>
                  <a:noFill/>
                </a:ln>
                <a:solidFill>
                  <a:srgbClr val="000000"/>
                </a:solidFill>
                <a:effectLst/>
                <a:latin typeface="Arial" charset="0"/>
              </a:rPr>
              <a:t> leader MR Customer Service </a:t>
            </a:r>
            <a:r>
              <a:rPr kumimoji="0" lang="en-US" sz="1200" b="0" i="0" u="none" strike="noStrike" cap="none" normalizeH="0" baseline="0" dirty="0" err="1" smtClean="0">
                <a:ln>
                  <a:noFill/>
                </a:ln>
                <a:solidFill>
                  <a:srgbClr val="000000"/>
                </a:solidFill>
                <a:effectLst/>
                <a:latin typeface="Arial" charset="0"/>
              </a:rPr>
              <a:t>dd</a:t>
            </a:r>
            <a:r>
              <a:rPr kumimoji="0" lang="en-US" sz="1200" b="0" i="0" u="none" strike="noStrike" cap="none" normalizeH="0" baseline="0" dirty="0" smtClean="0">
                <a:ln>
                  <a:noFill/>
                </a:ln>
                <a:solidFill>
                  <a:srgbClr val="000000"/>
                </a:solidFill>
                <a:effectLst/>
                <a:latin typeface="Arial" charset="0"/>
              </a:rPr>
              <a:t> Nov 15 2012</a:t>
            </a:r>
          </a:p>
        </p:txBody>
      </p:sp>
    </p:spTree>
    <p:custDataLst>
      <p:tags r:id="rId1"/>
    </p:custDataLst>
    <p:extLst>
      <p:ext uri="{BB962C8B-B14F-4D97-AF65-F5344CB8AC3E}">
        <p14:creationId xmlns:p14="http://schemas.microsoft.com/office/powerpoint/2010/main" val="3078435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proposal</a:t>
            </a:r>
            <a:endParaRPr lang="en-US" dirty="0"/>
          </a:p>
        </p:txBody>
      </p:sp>
      <p:sp>
        <p:nvSpPr>
          <p:cNvPr id="3" name="TextBox 2"/>
          <p:cNvSpPr txBox="1"/>
          <p:nvPr/>
        </p:nvSpPr>
        <p:spPr>
          <a:xfrm>
            <a:off x="427435" y="1342504"/>
            <a:ext cx="8352928" cy="4832092"/>
          </a:xfrm>
          <a:prstGeom prst="rect">
            <a:avLst/>
          </a:prstGeom>
          <a:noFill/>
          <a:ln w="3175">
            <a:solidFill>
              <a:schemeClr val="bg2"/>
            </a:solidFill>
          </a:ln>
        </p:spPr>
        <p:txBody>
          <a:bodyPr wrap="square" rtlCol="0">
            <a:spAutoFit/>
          </a:bodyPr>
          <a:lstStyle/>
          <a:p>
            <a:pPr marL="342900" indent="-342900">
              <a:buFont typeface="Arial" pitchFamily="34" charset="0"/>
              <a:buChar char="•"/>
            </a:pPr>
            <a:r>
              <a:rPr lang="en-US" sz="1600" dirty="0" smtClean="0"/>
              <a:t>Create promoters out of existing and new </a:t>
            </a:r>
            <a:r>
              <a:rPr lang="en-US" sz="1600" dirty="0" err="1" smtClean="0"/>
              <a:t>Ingenia</a:t>
            </a:r>
            <a:r>
              <a:rPr lang="en-US" sz="1600" dirty="0" smtClean="0"/>
              <a:t> users</a:t>
            </a:r>
          </a:p>
          <a:p>
            <a:pPr marL="798513" lvl="1" indent="-342900">
              <a:buFont typeface="Arial" pitchFamily="34" charset="0"/>
              <a:buChar char="•"/>
            </a:pPr>
            <a:r>
              <a:rPr lang="en-US" sz="1200" dirty="0" smtClean="0"/>
              <a:t>Ensure unconditioned siting process, good installation &amp; documentation, handover and follow up with technical assessments to drive reliability and uptime</a:t>
            </a:r>
          </a:p>
          <a:p>
            <a:pPr marL="798513" lvl="1" indent="-342900">
              <a:buFont typeface="Arial" pitchFamily="34" charset="0"/>
              <a:buChar char="•"/>
            </a:pPr>
            <a:r>
              <a:rPr lang="en-US" sz="1200" dirty="0" smtClean="0"/>
              <a:t>Assess existing protocols/ customer expectations/ wishes before installing and ensure out of the box protocols meet these requirements</a:t>
            </a:r>
          </a:p>
          <a:p>
            <a:pPr marL="798513" lvl="1" indent="-342900">
              <a:buFont typeface="Arial" pitchFamily="34" charset="0"/>
              <a:buChar char="•"/>
            </a:pPr>
            <a:r>
              <a:rPr lang="en-US" sz="1200" dirty="0" smtClean="0"/>
              <a:t>Delight customer with delivering onsite support to operators for workflow experience and to radiologists for IQ improvements</a:t>
            </a:r>
          </a:p>
          <a:p>
            <a:pPr marL="798513" lvl="1" indent="-342900">
              <a:buFont typeface="Arial" pitchFamily="34" charset="0"/>
              <a:buChar char="•"/>
            </a:pPr>
            <a:r>
              <a:rPr lang="en-US" sz="1200" dirty="0" smtClean="0"/>
              <a:t>Fast field feedback on issues and complaints to ensure high response time and delivering upon expected quality of repair</a:t>
            </a:r>
          </a:p>
          <a:p>
            <a:pPr marL="798513" lvl="1" indent="-342900">
              <a:buFont typeface="Arial" pitchFamily="34" charset="0"/>
              <a:buChar char="•"/>
            </a:pPr>
            <a:r>
              <a:rPr lang="en-US" sz="1200" dirty="0" smtClean="0"/>
              <a:t>Regular management presence to check in on temperature</a:t>
            </a:r>
          </a:p>
          <a:p>
            <a:pPr marL="342900" indent="-342900">
              <a:buFont typeface="Arial" pitchFamily="34" charset="0"/>
              <a:buChar char="•"/>
            </a:pPr>
            <a:endParaRPr lang="en-US" sz="1600" dirty="0" smtClean="0"/>
          </a:p>
          <a:p>
            <a:pPr marL="342900" indent="-342900">
              <a:buFont typeface="Arial" pitchFamily="34" charset="0"/>
              <a:buChar char="•"/>
            </a:pPr>
            <a:r>
              <a:rPr lang="en-US" sz="1600" dirty="0" smtClean="0"/>
              <a:t>Elevate capability of local field service and applications organization</a:t>
            </a:r>
          </a:p>
          <a:p>
            <a:pPr marL="798513" lvl="1" indent="-342900">
              <a:buFont typeface="Arial" pitchFamily="34" charset="0"/>
              <a:buChar char="•"/>
            </a:pPr>
            <a:r>
              <a:rPr lang="en-US" sz="1200" dirty="0" smtClean="0"/>
              <a:t>Build up team of BIU and </a:t>
            </a:r>
            <a:r>
              <a:rPr lang="en-US" sz="1200" dirty="0" err="1" smtClean="0"/>
              <a:t>Latam</a:t>
            </a:r>
            <a:r>
              <a:rPr lang="en-US" sz="1200" dirty="0" smtClean="0"/>
              <a:t> into a core operational team. Pull together and report out to steering team with BU/</a:t>
            </a:r>
            <a:r>
              <a:rPr lang="en-US" sz="1200" dirty="0" err="1" smtClean="0"/>
              <a:t>Latam</a:t>
            </a:r>
            <a:r>
              <a:rPr lang="en-US" sz="1200" dirty="0" smtClean="0"/>
              <a:t>/CS/OPS/</a:t>
            </a:r>
            <a:r>
              <a:rPr lang="en-US" sz="1200" dirty="0" err="1" smtClean="0"/>
              <a:t>Gailing</a:t>
            </a:r>
            <a:r>
              <a:rPr lang="en-US" sz="1200" dirty="0" smtClean="0"/>
              <a:t>/SPS management</a:t>
            </a:r>
          </a:p>
          <a:p>
            <a:pPr marL="798513" lvl="1" indent="-342900">
              <a:buFont typeface="Arial" pitchFamily="34" charset="0"/>
              <a:buChar char="•"/>
            </a:pPr>
            <a:r>
              <a:rPr lang="en-US" sz="1200" dirty="0" smtClean="0"/>
              <a:t>Involve BU experts to remotely bring all FSEs and application resources up to speed on </a:t>
            </a:r>
            <a:r>
              <a:rPr lang="en-US" sz="1200" dirty="0" err="1" smtClean="0"/>
              <a:t>Ingenia</a:t>
            </a:r>
            <a:r>
              <a:rPr lang="en-US" sz="1200" dirty="0" smtClean="0"/>
              <a:t> learning/ FAQ/ system behaviors/ differences to </a:t>
            </a:r>
            <a:r>
              <a:rPr lang="en-US" sz="1200" dirty="0" err="1" smtClean="0"/>
              <a:t>Achieva</a:t>
            </a:r>
            <a:r>
              <a:rPr lang="en-US" sz="1200" dirty="0" smtClean="0"/>
              <a:t>/</a:t>
            </a:r>
            <a:r>
              <a:rPr lang="en-US" sz="1200" dirty="0" err="1" smtClean="0"/>
              <a:t>Intera</a:t>
            </a:r>
            <a:r>
              <a:rPr lang="en-US" sz="1200" dirty="0" smtClean="0"/>
              <a:t>/Panorama. Repeat frequently.</a:t>
            </a:r>
          </a:p>
          <a:p>
            <a:pPr marL="798513" lvl="1" indent="-342900">
              <a:buFont typeface="Arial" pitchFamily="34" charset="0"/>
              <a:buChar char="•"/>
            </a:pPr>
            <a:r>
              <a:rPr lang="en-US" sz="1200" dirty="0" smtClean="0"/>
              <a:t>During tours team up BIU and </a:t>
            </a:r>
            <a:r>
              <a:rPr lang="en-US" sz="1200" dirty="0" err="1" smtClean="0"/>
              <a:t>Latam</a:t>
            </a:r>
            <a:r>
              <a:rPr lang="en-US" sz="1200" dirty="0" smtClean="0"/>
              <a:t> experts to build the confidence in maintaining and supporting </a:t>
            </a:r>
            <a:r>
              <a:rPr lang="en-US" sz="1200" dirty="0" err="1" smtClean="0"/>
              <a:t>Ingenia</a:t>
            </a:r>
            <a:endParaRPr lang="en-US" sz="1200" dirty="0" smtClean="0"/>
          </a:p>
          <a:p>
            <a:pPr marL="798513" lvl="1" indent="-342900">
              <a:buFont typeface="Arial" pitchFamily="34" charset="0"/>
              <a:buChar char="•"/>
            </a:pPr>
            <a:r>
              <a:rPr lang="en-US" sz="1200" dirty="0" smtClean="0"/>
              <a:t>Use system time once available to train real life customer issues (spike training, spurious training, ……)</a:t>
            </a:r>
          </a:p>
          <a:p>
            <a:pPr marL="342900" indent="-342900">
              <a:buFont typeface="Arial" pitchFamily="34" charset="0"/>
              <a:buChar char="•"/>
            </a:pPr>
            <a:endParaRPr lang="en-US" sz="1600" dirty="0" smtClean="0"/>
          </a:p>
          <a:p>
            <a:pPr marL="342900" indent="-342900">
              <a:buFont typeface="Arial" pitchFamily="34" charset="0"/>
              <a:buChar char="•"/>
            </a:pPr>
            <a:r>
              <a:rPr lang="en-US" sz="1600" dirty="0" smtClean="0"/>
              <a:t>Drive sales for new </a:t>
            </a:r>
            <a:r>
              <a:rPr lang="en-US" sz="1600" dirty="0" err="1" smtClean="0"/>
              <a:t>Ingenias</a:t>
            </a:r>
            <a:r>
              <a:rPr lang="en-US" sz="1600" dirty="0" smtClean="0"/>
              <a:t> in </a:t>
            </a:r>
            <a:r>
              <a:rPr lang="en-US" sz="1600" dirty="0" err="1" smtClean="0"/>
              <a:t>Latam</a:t>
            </a:r>
            <a:r>
              <a:rPr lang="en-US" sz="1600" dirty="0" smtClean="0"/>
              <a:t> and improving brand image</a:t>
            </a:r>
          </a:p>
          <a:p>
            <a:pPr marL="798513" lvl="1" indent="-342900">
              <a:buFont typeface="Arial" pitchFamily="34" charset="0"/>
              <a:buChar char="•"/>
            </a:pPr>
            <a:r>
              <a:rPr lang="en-US" sz="1200" dirty="0" smtClean="0"/>
              <a:t>Already now, we managed to get SMS and GE users to start using our wide bore platform. These would be extremely strong </a:t>
            </a:r>
            <a:r>
              <a:rPr lang="en-US" sz="1200" dirty="0" err="1" smtClean="0"/>
              <a:t>showsites</a:t>
            </a:r>
            <a:endParaRPr lang="en-US" sz="1200" dirty="0" smtClean="0"/>
          </a:p>
          <a:p>
            <a:pPr marL="798513" lvl="1" indent="-342900">
              <a:buFont typeface="Arial" pitchFamily="34" charset="0"/>
              <a:buChar char="•"/>
            </a:pPr>
            <a:r>
              <a:rPr lang="en-US" sz="1200" dirty="0" smtClean="0"/>
              <a:t>Promoter sites need to become show sites and have “guaranteed” operator capability and well trained FSEs</a:t>
            </a:r>
          </a:p>
          <a:p>
            <a:pPr marL="798513" lvl="1" indent="-342900">
              <a:buFont typeface="Arial" pitchFamily="34" charset="0"/>
              <a:buChar char="•"/>
            </a:pPr>
            <a:r>
              <a:rPr lang="en-US" sz="1200" dirty="0" smtClean="0"/>
              <a:t>Frequent customer contacts bring indications for sales opportunities</a:t>
            </a:r>
          </a:p>
        </p:txBody>
      </p:sp>
      <p:sp>
        <p:nvSpPr>
          <p:cNvPr id="6" name="Slide Number Placeholder 5"/>
          <p:cNvSpPr>
            <a:spLocks noGrp="1"/>
          </p:cNvSpPr>
          <p:nvPr>
            <p:ph type="sldNum" sz="quarter" idx="10"/>
          </p:nvPr>
        </p:nvSpPr>
        <p:spPr/>
        <p:txBody>
          <a:bodyPr/>
          <a:lstStyle/>
          <a:p>
            <a:fld id="{0B4E316A-D996-4C3A-9727-0F02F7692ADE}" type="slidenum">
              <a:rPr lang="" smtClean="0"/>
              <a:pPr/>
              <a:t>43</a:t>
            </a:fld>
            <a:endParaRPr lang=""/>
          </a:p>
        </p:txBody>
      </p:sp>
    </p:spTree>
    <p:extLst>
      <p:ext uri="{BB962C8B-B14F-4D97-AF65-F5344CB8AC3E}">
        <p14:creationId xmlns:p14="http://schemas.microsoft.com/office/powerpoint/2010/main" val="32453247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Local expert system tools</a:t>
            </a:r>
            <a:endParaRPr lang="en-US" dirty="0"/>
          </a:p>
        </p:txBody>
      </p:sp>
      <p:sp>
        <p:nvSpPr>
          <p:cNvPr id="3" name="Text Placeholder 2"/>
          <p:cNvSpPr>
            <a:spLocks noGrp="1"/>
          </p:cNvSpPr>
          <p:nvPr>
            <p:ph type="body" idx="1"/>
            <p:custDataLst>
              <p:tags r:id="rId3"/>
            </p:custDataLst>
          </p:nvPr>
        </p:nvSpPr>
        <p:spPr>
          <a:xfrm>
            <a:off x="392113" y="1484784"/>
            <a:ext cx="8359775" cy="4611216"/>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Screen grabs (Alt + Print Screen), Use Windows </a:t>
            </a:r>
            <a:r>
              <a:rPr lang="en-US" dirty="0" err="1" smtClean="0"/>
              <a:t>Mspaint</a:t>
            </a:r>
            <a:endParaRPr lang="en-US" dirty="0" smtClean="0"/>
          </a:p>
          <a:p>
            <a:r>
              <a:rPr lang="en-US" dirty="0" smtClean="0"/>
              <a:t>Movie files of user actions, Use Windows Media Encoder</a:t>
            </a:r>
          </a:p>
          <a:p>
            <a:r>
              <a:rPr lang="en-US" dirty="0" smtClean="0"/>
              <a:t>DICOM export data set to Disk Files (and compress the E:\Dicom folder)</a:t>
            </a:r>
          </a:p>
          <a:p>
            <a:r>
              <a:rPr lang="en-US" dirty="0" smtClean="0"/>
              <a:t>Command prompt for executing commands</a:t>
            </a:r>
          </a:p>
          <a:p>
            <a:pPr lvl="1"/>
            <a:r>
              <a:rPr lang="en-US" sz="1600" dirty="0" err="1" smtClean="0"/>
              <a:t>Logd</a:t>
            </a:r>
            <a:r>
              <a:rPr lang="en-US" sz="1600" dirty="0" smtClean="0"/>
              <a:t> (real time logging)</a:t>
            </a:r>
          </a:p>
          <a:p>
            <a:pPr lvl="1"/>
            <a:r>
              <a:rPr lang="en-US" sz="1600" dirty="0" err="1" smtClean="0"/>
              <a:t>Permproc</a:t>
            </a:r>
            <a:r>
              <a:rPr lang="en-US" sz="1600" dirty="0" smtClean="0"/>
              <a:t> commands</a:t>
            </a:r>
          </a:p>
          <a:p>
            <a:pPr lvl="1"/>
            <a:r>
              <a:rPr lang="en-US" sz="1600" dirty="0" smtClean="0"/>
              <a:t>Activate_configuration.pl (without reboot, is faster)</a:t>
            </a:r>
          </a:p>
          <a:p>
            <a:r>
              <a:rPr lang="en-US" dirty="0" smtClean="0"/>
              <a:t>Logging tools and interpretation, see next slides</a:t>
            </a:r>
          </a:p>
          <a:p>
            <a:r>
              <a:rPr lang="en-US" dirty="0" smtClean="0"/>
              <a:t>Advanced diagnostic tools:</a:t>
            </a:r>
          </a:p>
          <a:p>
            <a:pPr lvl="1"/>
            <a:r>
              <a:rPr lang="en-US" sz="1600" dirty="0" smtClean="0"/>
              <a:t>RF chain diagnostics</a:t>
            </a:r>
          </a:p>
          <a:p>
            <a:pPr lvl="1"/>
            <a:r>
              <a:rPr lang="en-US" sz="1600" dirty="0" smtClean="0"/>
              <a:t>Gradient diagnostics</a:t>
            </a:r>
          </a:p>
          <a:p>
            <a:pPr lvl="1"/>
            <a:r>
              <a:rPr lang="en-US" sz="1600" dirty="0" smtClean="0"/>
              <a:t>Noise analysis and measurements</a:t>
            </a:r>
          </a:p>
          <a:p>
            <a:pPr lvl="1"/>
            <a:r>
              <a:rPr lang="en-US" sz="1600" dirty="0" smtClean="0"/>
              <a:t>Spike searching</a:t>
            </a:r>
          </a:p>
          <a:p>
            <a:pPr lvl="1"/>
            <a:r>
              <a:rPr lang="en-US" sz="1600" dirty="0" smtClean="0"/>
              <a:t>Spurious searching</a:t>
            </a:r>
          </a:p>
          <a:p>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44</a:t>
            </a:fld>
            <a:endParaRPr lang=""/>
          </a:p>
        </p:txBody>
      </p:sp>
    </p:spTree>
    <p:custDataLst>
      <p:tags r:id="rId1"/>
    </p:custDataLst>
    <p:extLst>
      <p:ext uri="{BB962C8B-B14F-4D97-AF65-F5344CB8AC3E}">
        <p14:creationId xmlns:p14="http://schemas.microsoft.com/office/powerpoint/2010/main" val="2208725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Remote expert tooling</a:t>
            </a:r>
            <a:endParaRPr lang="en-US" dirty="0"/>
          </a:p>
        </p:txBody>
      </p:sp>
      <p:sp>
        <p:nvSpPr>
          <p:cNvPr id="3" name="Text Placeholder 2"/>
          <p:cNvSpPr>
            <a:spLocks noGrp="1"/>
          </p:cNvSpPr>
          <p:nvPr>
            <p:ph type="body" idx="1"/>
            <p:custDataLst>
              <p:tags r:id="rId3"/>
            </p:custDataLst>
          </p:nvPr>
        </p:nvSpPr>
        <p:spPr>
          <a:xfrm>
            <a:off x="392113" y="1412776"/>
            <a:ext cx="8359775" cy="4896544"/>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RADAR: to check system (trend) info (delay of 1 or more days)</a:t>
            </a:r>
          </a:p>
          <a:p>
            <a:r>
              <a:rPr lang="en-US" dirty="0" smtClean="0"/>
              <a:t>M2M: to get alerts and check magnet/cooling parameters (delay 15 min)</a:t>
            </a:r>
          </a:p>
          <a:p>
            <a:r>
              <a:rPr lang="en-US" dirty="0" smtClean="0"/>
              <a:t>RSN: to check and download real time info</a:t>
            </a:r>
          </a:p>
          <a:p>
            <a:r>
              <a:rPr lang="en-US" dirty="0" smtClean="0"/>
              <a:t>FSF: to check and configure</a:t>
            </a:r>
          </a:p>
          <a:p>
            <a:r>
              <a:rPr lang="en-US" dirty="0" smtClean="0"/>
              <a:t>s-FTP: to download/upload files</a:t>
            </a:r>
          </a:p>
          <a:p>
            <a:r>
              <a:rPr lang="en-US" dirty="0" smtClean="0"/>
              <a:t>SSH: command line interface to browse/execute commands</a:t>
            </a:r>
          </a:p>
          <a:p>
            <a:r>
              <a:rPr lang="en-US" dirty="0"/>
              <a:t>Coil analyzer tool v2.0: check coil connection errors (use </a:t>
            </a:r>
            <a:r>
              <a:rPr lang="en-US" dirty="0" err="1"/>
              <a:t>logstat</a:t>
            </a:r>
            <a:r>
              <a:rPr lang="en-US" dirty="0"/>
              <a:t> files)</a:t>
            </a:r>
          </a:p>
          <a:p>
            <a:r>
              <a:rPr lang="en-US" dirty="0" smtClean="0"/>
              <a:t>Field </a:t>
            </a:r>
            <a:r>
              <a:rPr lang="en-US" dirty="0"/>
              <a:t>Data View:</a:t>
            </a:r>
          </a:p>
          <a:p>
            <a:pPr lvl="1"/>
            <a:r>
              <a:rPr lang="en-US" sz="1600" dirty="0" err="1"/>
              <a:t>Ingenia</a:t>
            </a:r>
            <a:r>
              <a:rPr lang="en-US" sz="1600" dirty="0"/>
              <a:t> Analysis</a:t>
            </a:r>
          </a:p>
          <a:p>
            <a:pPr lvl="1"/>
            <a:r>
              <a:rPr lang="en-US" sz="1600" dirty="0"/>
              <a:t>High Activity sites</a:t>
            </a:r>
          </a:p>
          <a:p>
            <a:pPr lvl="1"/>
            <a:r>
              <a:rPr lang="en-US" sz="1600" dirty="0"/>
              <a:t>Traffic board </a:t>
            </a:r>
            <a:r>
              <a:rPr lang="en-US" sz="1600" dirty="0" err="1"/>
              <a:t>Ingenia</a:t>
            </a:r>
            <a:endParaRPr lang="en-US" sz="1600" dirty="0"/>
          </a:p>
          <a:p>
            <a:pPr lvl="1"/>
            <a:r>
              <a:rPr lang="en-US" sz="1600" dirty="0"/>
              <a:t>Customer temperature dashboard</a:t>
            </a:r>
          </a:p>
          <a:p>
            <a:pPr lvl="1"/>
            <a:r>
              <a:rPr lang="en-US" sz="1600" dirty="0"/>
              <a:t>System </a:t>
            </a:r>
            <a:r>
              <a:rPr lang="en-US" sz="1600" dirty="0" smtClean="0"/>
              <a:t>costs overviews</a:t>
            </a:r>
            <a:endParaRPr lang="en-US" sz="1600" dirty="0"/>
          </a:p>
          <a:p>
            <a:pPr lvl="1"/>
            <a:r>
              <a:rPr lang="en-US" sz="1600" dirty="0"/>
              <a:t>And lot’s of more </a:t>
            </a:r>
            <a:r>
              <a:rPr lang="en-US" sz="1600" dirty="0" smtClean="0"/>
              <a:t>info…..</a:t>
            </a:r>
            <a:endParaRPr lang="en-US" sz="1600" dirty="0"/>
          </a:p>
          <a:p>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45</a:t>
            </a:fld>
            <a:endParaRPr lang=""/>
          </a:p>
        </p:txBody>
      </p:sp>
    </p:spTree>
    <p:custDataLst>
      <p:tags r:id="rId1"/>
    </p:custDataLst>
    <p:extLst>
      <p:ext uri="{BB962C8B-B14F-4D97-AF65-F5344CB8AC3E}">
        <p14:creationId xmlns:p14="http://schemas.microsoft.com/office/powerpoint/2010/main" val="1446753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Magnetic Disk 7"/>
          <p:cNvSpPr/>
          <p:nvPr>
            <p:custDataLst>
              <p:tags r:id="rId2"/>
            </p:custDataLst>
          </p:nvPr>
        </p:nvSpPr>
        <p:spPr bwMode="auto">
          <a:xfrm>
            <a:off x="2555776" y="4309355"/>
            <a:ext cx="1224136" cy="847837"/>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charset="0"/>
              </a:rPr>
              <a:t>SAP: CS-DWH</a:t>
            </a:r>
            <a:endParaRPr kumimoji="0" lang="en-US" sz="1200" b="0" i="0" u="none" strike="noStrike" cap="none" normalizeH="0" baseline="0" dirty="0" smtClean="0">
              <a:ln>
                <a:noFill/>
              </a:ln>
              <a:solidFill>
                <a:srgbClr val="000000"/>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7" name="Flowchart: Magnetic Disk 6"/>
          <p:cNvSpPr/>
          <p:nvPr>
            <p:custDataLst>
              <p:tags r:id="rId3"/>
            </p:custDataLst>
          </p:nvPr>
        </p:nvSpPr>
        <p:spPr bwMode="auto">
          <a:xfrm>
            <a:off x="2555776" y="3645023"/>
            <a:ext cx="1224136" cy="81821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latin typeface="Arial" charset="0"/>
              </a:rPr>
              <a:t>SAP: BW</a:t>
            </a:r>
            <a:endParaRPr kumimoji="0" lang="en-US" sz="1200" b="0" i="0" u="none" strike="noStrike" cap="none" normalizeH="0" baseline="0" dirty="0" smtClean="0">
              <a:ln>
                <a:noFill/>
              </a:ln>
              <a:solidFill>
                <a:srgbClr val="000000"/>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9" name="Left-Right Arrow 8"/>
          <p:cNvSpPr/>
          <p:nvPr>
            <p:custDataLst>
              <p:tags r:id="rId4"/>
            </p:custDataLst>
          </p:nvPr>
        </p:nvSpPr>
        <p:spPr bwMode="auto">
          <a:xfrm>
            <a:off x="2555776" y="1196752"/>
            <a:ext cx="1152128" cy="576064"/>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rPr>
              <a:t>RSN</a:t>
            </a:r>
          </a:p>
        </p:txBody>
      </p:sp>
      <p:sp>
        <p:nvSpPr>
          <p:cNvPr id="10" name="Left-Right Arrow 9"/>
          <p:cNvSpPr/>
          <p:nvPr>
            <p:custDataLst>
              <p:tags r:id="rId5"/>
            </p:custDataLst>
          </p:nvPr>
        </p:nvSpPr>
        <p:spPr bwMode="auto">
          <a:xfrm>
            <a:off x="2555776" y="2492896"/>
            <a:ext cx="1152128" cy="576064"/>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rPr>
              <a:t>M2M</a:t>
            </a:r>
          </a:p>
        </p:txBody>
      </p:sp>
      <p:sp>
        <p:nvSpPr>
          <p:cNvPr id="11" name="Flowchart: Multidocument 10"/>
          <p:cNvSpPr/>
          <p:nvPr>
            <p:custDataLst>
              <p:tags r:id="rId6"/>
            </p:custDataLst>
          </p:nvPr>
        </p:nvSpPr>
        <p:spPr bwMode="auto">
          <a:xfrm>
            <a:off x="5004048" y="1124744"/>
            <a:ext cx="1584176" cy="720080"/>
          </a:xfrm>
          <a:prstGeom prst="flowChartMultidocumen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RADAR</a:t>
            </a:r>
          </a:p>
        </p:txBody>
      </p:sp>
      <p:sp>
        <p:nvSpPr>
          <p:cNvPr id="12" name="Flowchart: Multidocument 11"/>
          <p:cNvSpPr/>
          <p:nvPr>
            <p:custDataLst>
              <p:tags r:id="rId7"/>
            </p:custDataLst>
          </p:nvPr>
        </p:nvSpPr>
        <p:spPr bwMode="auto">
          <a:xfrm>
            <a:off x="5004048" y="2202727"/>
            <a:ext cx="1584176" cy="775816"/>
          </a:xfrm>
          <a:prstGeom prst="flowChartMultidocumen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NetForum</a:t>
            </a:r>
          </a:p>
        </p:txBody>
      </p:sp>
      <p:sp>
        <p:nvSpPr>
          <p:cNvPr id="13" name="Flowchart: Multidocument 12"/>
          <p:cNvSpPr/>
          <p:nvPr>
            <p:custDataLst>
              <p:tags r:id="rId8"/>
            </p:custDataLst>
          </p:nvPr>
        </p:nvSpPr>
        <p:spPr bwMode="auto">
          <a:xfrm>
            <a:off x="7236296" y="1096876"/>
            <a:ext cx="1584176" cy="775816"/>
          </a:xfrm>
          <a:prstGeom prst="flowChartMultidocumen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Field</a:t>
            </a:r>
            <a:r>
              <a:rPr kumimoji="0" lang="en-US" sz="2000" b="0" i="0" u="none" strike="noStrike" cap="none" normalizeH="0" dirty="0" smtClean="0">
                <a:ln>
                  <a:noFill/>
                </a:ln>
                <a:solidFill>
                  <a:srgbClr val="000000"/>
                </a:solidFill>
                <a:effectLst/>
                <a:latin typeface="Arial" charset="0"/>
              </a:rPr>
              <a:t> data view</a:t>
            </a:r>
            <a:endParaRPr kumimoji="0" lang="en-US" sz="2000" b="0" i="0" u="none" strike="noStrike" cap="none" normalizeH="0" baseline="0" dirty="0" smtClean="0">
              <a:ln>
                <a:noFill/>
              </a:ln>
              <a:solidFill>
                <a:srgbClr val="000000"/>
              </a:solidFill>
              <a:effectLst/>
              <a:latin typeface="Arial" charset="0"/>
            </a:endParaRPr>
          </a:p>
        </p:txBody>
      </p:sp>
      <p:sp>
        <p:nvSpPr>
          <p:cNvPr id="14" name="Flowchart: Multidocument 13"/>
          <p:cNvSpPr/>
          <p:nvPr>
            <p:custDataLst>
              <p:tags r:id="rId9"/>
            </p:custDataLst>
          </p:nvPr>
        </p:nvSpPr>
        <p:spPr bwMode="auto">
          <a:xfrm>
            <a:off x="5004048" y="4005064"/>
            <a:ext cx="1584176" cy="720080"/>
          </a:xfrm>
          <a:prstGeom prst="flowChartMultidocumen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HAS</a:t>
            </a:r>
          </a:p>
        </p:txBody>
      </p:sp>
      <p:cxnSp>
        <p:nvCxnSpPr>
          <p:cNvPr id="21" name="Straight Arrow Connector 20"/>
          <p:cNvCxnSpPr>
            <a:stCxn id="9" idx="7"/>
            <a:endCxn id="11" idx="1"/>
          </p:cNvCxnSpPr>
          <p:nvPr>
            <p:custDataLst>
              <p:tags r:id="rId10"/>
            </p:custDataLst>
          </p:nvPr>
        </p:nvCxnSpPr>
        <p:spPr bwMode="auto">
          <a:xfrm>
            <a:off x="3707904" y="1484784"/>
            <a:ext cx="129614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11" idx="3"/>
            <a:endCxn id="13" idx="1"/>
          </p:cNvCxnSpPr>
          <p:nvPr>
            <p:custDataLst>
              <p:tags r:id="rId11"/>
            </p:custDataLst>
          </p:nvPr>
        </p:nvCxnSpPr>
        <p:spPr bwMode="auto">
          <a:xfrm>
            <a:off x="6588224" y="1484784"/>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Flowchart: Magnetic Disk 5"/>
          <p:cNvSpPr/>
          <p:nvPr>
            <p:custDataLst>
              <p:tags r:id="rId12"/>
            </p:custDataLst>
          </p:nvPr>
        </p:nvSpPr>
        <p:spPr bwMode="auto">
          <a:xfrm>
            <a:off x="467544" y="1700808"/>
            <a:ext cx="1152128" cy="936104"/>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All connected Systems</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cxnSp>
        <p:nvCxnSpPr>
          <p:cNvPr id="51" name="Straight Connector 50"/>
          <p:cNvCxnSpPr/>
          <p:nvPr>
            <p:custDataLst>
              <p:tags r:id="rId13"/>
            </p:custDataLst>
          </p:nvPr>
        </p:nvCxnSpPr>
        <p:spPr bwMode="auto">
          <a:xfrm>
            <a:off x="1979712" y="116632"/>
            <a:ext cx="0" cy="6624736"/>
          </a:xfrm>
          <a:prstGeom prst="line">
            <a:avLst/>
          </a:prstGeom>
          <a:ln>
            <a:prstDash val="sys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7" name="Elbow Connector 56"/>
          <p:cNvCxnSpPr/>
          <p:nvPr>
            <p:custDataLst>
              <p:tags r:id="rId14"/>
            </p:custDataLst>
          </p:nvPr>
        </p:nvCxnSpPr>
        <p:spPr bwMode="auto">
          <a:xfrm flipV="1">
            <a:off x="3791447" y="1837518"/>
            <a:ext cx="4138313" cy="1912997"/>
          </a:xfrm>
          <a:prstGeom prst="bentConnector2">
            <a:avLst/>
          </a:prstGeom>
          <a:solidFill>
            <a:schemeClr val="accent1"/>
          </a:solidFill>
          <a:ln w="9525" cap="flat" cmpd="sng" algn="ctr">
            <a:solidFill>
              <a:schemeClr val="tx1"/>
            </a:solidFill>
            <a:prstDash val="solid"/>
            <a:round/>
            <a:headEnd type="none" w="med" len="med"/>
            <a:tailEnd type="arrow"/>
          </a:ln>
          <a:effectLst/>
        </p:spPr>
      </p:cxnSp>
      <p:cxnSp>
        <p:nvCxnSpPr>
          <p:cNvPr id="67" name="Elbow Connector 66"/>
          <p:cNvCxnSpPr>
            <a:stCxn id="9" idx="7"/>
            <a:endCxn id="12" idx="1"/>
          </p:cNvCxnSpPr>
          <p:nvPr>
            <p:custDataLst>
              <p:tags r:id="rId15"/>
            </p:custDataLst>
          </p:nvPr>
        </p:nvCxnSpPr>
        <p:spPr bwMode="auto">
          <a:xfrm>
            <a:off x="3707904" y="1484784"/>
            <a:ext cx="1296144" cy="1105851"/>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81" name="Elbow Connector 80"/>
          <p:cNvCxnSpPr/>
          <p:nvPr>
            <p:custDataLst>
              <p:tags r:id="rId16"/>
            </p:custDataLst>
          </p:nvPr>
        </p:nvCxnSpPr>
        <p:spPr bwMode="auto">
          <a:xfrm>
            <a:off x="3742889" y="3751503"/>
            <a:ext cx="2125207" cy="248753"/>
          </a:xfrm>
          <a:prstGeom prst="bentConnector2">
            <a:avLst/>
          </a:prstGeom>
          <a:solidFill>
            <a:schemeClr val="accent1"/>
          </a:solidFill>
          <a:ln w="9525" cap="flat" cmpd="sng" algn="ctr">
            <a:solidFill>
              <a:schemeClr val="tx1"/>
            </a:solidFill>
            <a:prstDash val="solid"/>
            <a:round/>
            <a:headEnd type="none" w="med" len="med"/>
            <a:tailEnd type="arrow"/>
          </a:ln>
          <a:effectLst/>
        </p:spPr>
      </p:cxnSp>
      <p:cxnSp>
        <p:nvCxnSpPr>
          <p:cNvPr id="96" name="Elbow Connector 95"/>
          <p:cNvCxnSpPr>
            <a:stCxn id="6" idx="4"/>
            <a:endCxn id="10" idx="3"/>
          </p:cNvCxnSpPr>
          <p:nvPr>
            <p:custDataLst>
              <p:tags r:id="rId17"/>
            </p:custDataLst>
          </p:nvPr>
        </p:nvCxnSpPr>
        <p:spPr bwMode="auto">
          <a:xfrm>
            <a:off x="1619672" y="2168860"/>
            <a:ext cx="936104" cy="612068"/>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98" name="Elbow Connector 97"/>
          <p:cNvCxnSpPr>
            <a:stCxn id="6" idx="4"/>
            <a:endCxn id="9" idx="3"/>
          </p:cNvCxnSpPr>
          <p:nvPr>
            <p:custDataLst>
              <p:tags r:id="rId18"/>
            </p:custDataLst>
          </p:nvPr>
        </p:nvCxnSpPr>
        <p:spPr bwMode="auto">
          <a:xfrm flipV="1">
            <a:off x="1619672" y="1484784"/>
            <a:ext cx="936104" cy="684076"/>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103" name="Elbow Connector 102"/>
          <p:cNvCxnSpPr>
            <a:endCxn id="14" idx="2"/>
          </p:cNvCxnSpPr>
          <p:nvPr>
            <p:custDataLst>
              <p:tags r:id="rId19"/>
            </p:custDataLst>
          </p:nvPr>
        </p:nvCxnSpPr>
        <p:spPr bwMode="auto">
          <a:xfrm flipV="1">
            <a:off x="3791447" y="4697874"/>
            <a:ext cx="1894530" cy="243294"/>
          </a:xfrm>
          <a:prstGeom prst="bentConnector2">
            <a:avLst/>
          </a:prstGeom>
          <a:solidFill>
            <a:schemeClr val="accent1"/>
          </a:solidFill>
          <a:ln w="9525" cap="flat" cmpd="sng" algn="ctr">
            <a:solidFill>
              <a:schemeClr val="tx1"/>
            </a:solidFill>
            <a:prstDash val="solid"/>
            <a:round/>
            <a:headEnd type="none" w="med" len="med"/>
            <a:tailEnd type="arrow"/>
          </a:ln>
          <a:effectLst/>
        </p:spPr>
      </p:cxnSp>
      <p:sp>
        <p:nvSpPr>
          <p:cNvPr id="106" name="TextBox 105"/>
          <p:cNvSpPr txBox="1"/>
          <p:nvPr>
            <p:custDataLst>
              <p:tags r:id="rId20"/>
            </p:custDataLst>
          </p:nvPr>
        </p:nvSpPr>
        <p:spPr>
          <a:xfrm>
            <a:off x="1619672" y="1894950"/>
            <a:ext cx="432048" cy="307777"/>
          </a:xfrm>
          <a:prstGeom prst="rect">
            <a:avLst/>
          </a:prstGeom>
          <a:noFill/>
        </p:spPr>
        <p:txBody>
          <a:bodyPr wrap="square" rtlCol="0">
            <a:spAutoFit/>
          </a:bodyPr>
          <a:lstStyle/>
          <a:p>
            <a:pPr algn="ctr"/>
            <a:r>
              <a:rPr lang="en-US" sz="1400" dirty="0" smtClean="0"/>
              <a:t>1</a:t>
            </a:r>
            <a:endParaRPr lang="en-US" sz="1400" dirty="0"/>
          </a:p>
        </p:txBody>
      </p:sp>
      <p:sp>
        <p:nvSpPr>
          <p:cNvPr id="107" name="TextBox 106"/>
          <p:cNvSpPr txBox="1"/>
          <p:nvPr>
            <p:custDataLst>
              <p:tags r:id="rId21"/>
            </p:custDataLst>
          </p:nvPr>
        </p:nvSpPr>
        <p:spPr>
          <a:xfrm>
            <a:off x="2267744" y="5397023"/>
            <a:ext cx="6264696" cy="1200329"/>
          </a:xfrm>
          <a:prstGeom prst="rect">
            <a:avLst/>
          </a:prstGeom>
          <a:noFill/>
        </p:spPr>
        <p:txBody>
          <a:bodyPr wrap="square" rtlCol="0">
            <a:spAutoFit/>
          </a:bodyPr>
          <a:lstStyle/>
          <a:p>
            <a:r>
              <a:rPr lang="en-US" sz="1200" dirty="0" smtClean="0"/>
              <a:t>1 FSE and RSN Champion (local team)</a:t>
            </a:r>
          </a:p>
          <a:p>
            <a:r>
              <a:rPr lang="en-US" sz="1200" dirty="0" smtClean="0"/>
              <a:t>2 ISCS</a:t>
            </a:r>
          </a:p>
          <a:p>
            <a:r>
              <a:rPr lang="en-US" sz="1200" dirty="0" smtClean="0"/>
              <a:t>3 GCS</a:t>
            </a:r>
          </a:p>
          <a:p>
            <a:r>
              <a:rPr lang="en-US" sz="1200" dirty="0" smtClean="0"/>
              <a:t>4 CS program manager</a:t>
            </a:r>
          </a:p>
          <a:p>
            <a:r>
              <a:rPr lang="en-US" sz="1200" dirty="0" smtClean="0"/>
              <a:t>5 ICR</a:t>
            </a:r>
          </a:p>
          <a:p>
            <a:r>
              <a:rPr lang="en-US" sz="1200" dirty="0" smtClean="0"/>
              <a:t>6 IT</a:t>
            </a:r>
            <a:endParaRPr lang="en-US" sz="1200" dirty="0"/>
          </a:p>
        </p:txBody>
      </p:sp>
      <p:sp>
        <p:nvSpPr>
          <p:cNvPr id="108" name="TextBox 107"/>
          <p:cNvSpPr txBox="1"/>
          <p:nvPr>
            <p:custDataLst>
              <p:tags r:id="rId22"/>
            </p:custDataLst>
          </p:nvPr>
        </p:nvSpPr>
        <p:spPr>
          <a:xfrm>
            <a:off x="3779912" y="1177007"/>
            <a:ext cx="432048" cy="307777"/>
          </a:xfrm>
          <a:prstGeom prst="rect">
            <a:avLst/>
          </a:prstGeom>
          <a:noFill/>
        </p:spPr>
        <p:txBody>
          <a:bodyPr wrap="square" rtlCol="0">
            <a:spAutoFit/>
          </a:bodyPr>
          <a:lstStyle/>
          <a:p>
            <a:pPr algn="ctr"/>
            <a:r>
              <a:rPr lang="en-US" sz="1400" dirty="0" smtClean="0"/>
              <a:t>2</a:t>
            </a:r>
            <a:endParaRPr lang="en-US" sz="1400" dirty="0"/>
          </a:p>
        </p:txBody>
      </p:sp>
      <p:sp>
        <p:nvSpPr>
          <p:cNvPr id="109" name="TextBox 108"/>
          <p:cNvSpPr txBox="1"/>
          <p:nvPr>
            <p:custDataLst>
              <p:tags r:id="rId23"/>
            </p:custDataLst>
          </p:nvPr>
        </p:nvSpPr>
        <p:spPr>
          <a:xfrm>
            <a:off x="3919488" y="2014971"/>
            <a:ext cx="432048" cy="307777"/>
          </a:xfrm>
          <a:prstGeom prst="rect">
            <a:avLst/>
          </a:prstGeom>
          <a:noFill/>
        </p:spPr>
        <p:txBody>
          <a:bodyPr wrap="square" rtlCol="0">
            <a:spAutoFit/>
          </a:bodyPr>
          <a:lstStyle/>
          <a:p>
            <a:pPr algn="ctr"/>
            <a:r>
              <a:rPr lang="en-US" sz="1400" dirty="0" smtClean="0"/>
              <a:t>3</a:t>
            </a:r>
            <a:endParaRPr lang="en-US" sz="1400" dirty="0"/>
          </a:p>
        </p:txBody>
      </p:sp>
      <p:sp>
        <p:nvSpPr>
          <p:cNvPr id="110" name="TextBox 109"/>
          <p:cNvSpPr txBox="1"/>
          <p:nvPr>
            <p:custDataLst>
              <p:tags r:id="rId24"/>
            </p:custDataLst>
          </p:nvPr>
        </p:nvSpPr>
        <p:spPr>
          <a:xfrm>
            <a:off x="5076056" y="3730018"/>
            <a:ext cx="432048" cy="307777"/>
          </a:xfrm>
          <a:prstGeom prst="rect">
            <a:avLst/>
          </a:prstGeom>
          <a:noFill/>
        </p:spPr>
        <p:txBody>
          <a:bodyPr wrap="square" rtlCol="0">
            <a:spAutoFit/>
          </a:bodyPr>
          <a:lstStyle/>
          <a:p>
            <a:pPr algn="ctr"/>
            <a:r>
              <a:rPr lang="en-US" sz="1400" dirty="0" smtClean="0"/>
              <a:t>4</a:t>
            </a:r>
            <a:endParaRPr lang="en-US" sz="1400" dirty="0"/>
          </a:p>
        </p:txBody>
      </p:sp>
      <p:sp>
        <p:nvSpPr>
          <p:cNvPr id="111" name="TextBox 110"/>
          <p:cNvSpPr txBox="1"/>
          <p:nvPr>
            <p:custDataLst>
              <p:tags r:id="rId25"/>
            </p:custDataLst>
          </p:nvPr>
        </p:nvSpPr>
        <p:spPr>
          <a:xfrm>
            <a:off x="6696236" y="1178330"/>
            <a:ext cx="432048" cy="307777"/>
          </a:xfrm>
          <a:prstGeom prst="rect">
            <a:avLst/>
          </a:prstGeom>
          <a:noFill/>
        </p:spPr>
        <p:txBody>
          <a:bodyPr wrap="square" rtlCol="0">
            <a:spAutoFit/>
          </a:bodyPr>
          <a:lstStyle/>
          <a:p>
            <a:pPr algn="ctr"/>
            <a:r>
              <a:rPr lang="en-US" sz="1400" dirty="0" smtClean="0"/>
              <a:t>4</a:t>
            </a:r>
            <a:endParaRPr lang="en-US" sz="1400" dirty="0"/>
          </a:p>
        </p:txBody>
      </p:sp>
      <p:sp>
        <p:nvSpPr>
          <p:cNvPr id="114" name="TextBox 113"/>
          <p:cNvSpPr txBox="1"/>
          <p:nvPr>
            <p:custDataLst>
              <p:tags r:id="rId26"/>
            </p:custDataLst>
          </p:nvPr>
        </p:nvSpPr>
        <p:spPr>
          <a:xfrm>
            <a:off x="4522688" y="4601879"/>
            <a:ext cx="432048" cy="307777"/>
          </a:xfrm>
          <a:prstGeom prst="rect">
            <a:avLst/>
          </a:prstGeom>
          <a:noFill/>
        </p:spPr>
        <p:txBody>
          <a:bodyPr wrap="square" rtlCol="0">
            <a:spAutoFit/>
          </a:bodyPr>
          <a:lstStyle/>
          <a:p>
            <a:pPr algn="ctr"/>
            <a:r>
              <a:rPr lang="en-US" sz="1400" dirty="0" smtClean="0"/>
              <a:t>6</a:t>
            </a:r>
            <a:endParaRPr lang="en-US" sz="1400" dirty="0"/>
          </a:p>
        </p:txBody>
      </p:sp>
      <p:cxnSp>
        <p:nvCxnSpPr>
          <p:cNvPr id="33" name="Elbow Connector 32"/>
          <p:cNvCxnSpPr/>
          <p:nvPr>
            <p:custDataLst>
              <p:tags r:id="rId27"/>
            </p:custDataLst>
          </p:nvPr>
        </p:nvCxnSpPr>
        <p:spPr bwMode="auto">
          <a:xfrm flipV="1">
            <a:off x="3791447" y="1772816"/>
            <a:ext cx="4740993" cy="3168352"/>
          </a:xfrm>
          <a:prstGeom prst="bentConnector3">
            <a:avLst>
              <a:gd name="adj1" fmla="val 100037"/>
            </a:avLst>
          </a:prstGeom>
          <a:solidFill>
            <a:schemeClr val="accent1"/>
          </a:solidFill>
          <a:ln w="9525" cap="flat" cmpd="sng" algn="ctr">
            <a:solidFill>
              <a:schemeClr val="tx1"/>
            </a:solidFill>
            <a:prstDash val="solid"/>
            <a:round/>
            <a:headEnd type="none" w="med" len="med"/>
            <a:tailEnd type="arrow"/>
          </a:ln>
          <a:effectLst/>
        </p:spPr>
      </p:cxnSp>
      <p:sp>
        <p:nvSpPr>
          <p:cNvPr id="4" name="Slide Number Placeholder 3"/>
          <p:cNvSpPr>
            <a:spLocks noGrp="1"/>
          </p:cNvSpPr>
          <p:nvPr>
            <p:ph type="sldNum" sz="quarter" idx="10"/>
          </p:nvPr>
        </p:nvSpPr>
        <p:spPr/>
        <p:txBody>
          <a:bodyPr/>
          <a:lstStyle/>
          <a:p>
            <a:fld id="{952E20FF-1C6E-4970-AC20-BCD5CEC6D638}" type="slidenum">
              <a:rPr lang="en-US" smtClean="0"/>
              <a:pPr/>
              <a:t>46</a:t>
            </a:fld>
            <a:endParaRPr lang="en-US"/>
          </a:p>
        </p:txBody>
      </p:sp>
    </p:spTree>
    <p:custDataLst>
      <p:tags r:id="rId1"/>
    </p:custDataLst>
    <p:extLst>
      <p:ext uri="{BB962C8B-B14F-4D97-AF65-F5344CB8AC3E}">
        <p14:creationId xmlns:p14="http://schemas.microsoft.com/office/powerpoint/2010/main" val="31775918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dirty="0" smtClean="0"/>
              <a:t>Magnets</a:t>
            </a:r>
            <a:br>
              <a:rPr lang="en-US" dirty="0" smtClean="0"/>
            </a:br>
            <a:r>
              <a:rPr lang="en-US" sz="1800" dirty="0" smtClean="0"/>
              <a:t/>
            </a:r>
            <a:br>
              <a:rPr lang="en-US" sz="1800" dirty="0" smtClean="0"/>
            </a:br>
            <a:endParaRPr lang="en-US" dirty="0"/>
          </a:p>
        </p:txBody>
      </p:sp>
    </p:spTree>
    <p:custDataLst>
      <p:tags r:id="rId1"/>
    </p:custDataLst>
    <p:extLst>
      <p:ext uri="{BB962C8B-B14F-4D97-AF65-F5344CB8AC3E}">
        <p14:creationId xmlns:p14="http://schemas.microsoft.com/office/powerpoint/2010/main" val="26318131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solidFill>
                  <a:srgbClr val="0B5ED7"/>
                </a:solidFill>
              </a:rPr>
              <a:t>Agenda magnets</a:t>
            </a:r>
            <a:endParaRPr lang="en-US" dirty="0">
              <a:solidFill>
                <a:srgbClr val="0B5ED7"/>
              </a:solidFill>
            </a:endParaRPr>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pPr marL="457200" indent="-457200">
              <a:buFont typeface="+mj-lt"/>
              <a:buAutoNum type="arabicPeriod"/>
            </a:pPr>
            <a:r>
              <a:rPr lang="en-US" dirty="0" smtClean="0"/>
              <a:t>Latham service organization</a:t>
            </a:r>
          </a:p>
          <a:p>
            <a:pPr marL="457200" indent="-457200">
              <a:buFont typeface="+mj-lt"/>
              <a:buAutoNum type="arabicPeriod"/>
            </a:pPr>
            <a:r>
              <a:rPr lang="en-US" dirty="0" smtClean="0"/>
              <a:t>Quench procedure</a:t>
            </a:r>
          </a:p>
          <a:p>
            <a:pPr marL="457200" indent="-457200">
              <a:buFont typeface="+mj-lt"/>
              <a:buAutoNum type="arabicPeriod"/>
            </a:pPr>
            <a:r>
              <a:rPr lang="en-US" dirty="0" smtClean="0"/>
              <a:t>Stuck Helium probe</a:t>
            </a:r>
          </a:p>
          <a:p>
            <a:pPr marL="457200" indent="-457200">
              <a:buFont typeface="+mj-lt"/>
              <a:buAutoNum type="arabicPeriod"/>
            </a:pPr>
            <a:r>
              <a:rPr lang="en-US" dirty="0" smtClean="0"/>
              <a:t>STT magnet file</a:t>
            </a:r>
          </a:p>
          <a:p>
            <a:pPr marL="457200" indent="-457200">
              <a:buFont typeface="+mj-lt"/>
              <a:buAutoNum type="arabicPeriod"/>
            </a:pPr>
            <a:endParaRPr lang="en-US" dirty="0" smtClean="0"/>
          </a:p>
          <a:p>
            <a:pPr>
              <a:buNone/>
            </a:pPr>
            <a:endParaRPr lang="en-US" dirty="0" smtClean="0"/>
          </a:p>
          <a:p>
            <a:endParaRPr lang="en-US" dirty="0"/>
          </a:p>
        </p:txBody>
      </p:sp>
      <p:pic>
        <p:nvPicPr>
          <p:cNvPr id="2050" name="Picture 2"/>
          <p:cNvPicPr>
            <a:picLocks noChangeAspect="1" noChangeArrowheads="1"/>
          </p:cNvPicPr>
          <p:nvPr>
            <p:custDataLst>
              <p:tags r:id="rId4"/>
            </p:custDataLst>
          </p:nvPr>
        </p:nvPicPr>
        <p:blipFill>
          <a:blip r:embed="rId6" cstate="print"/>
          <a:srcRect/>
          <a:stretch>
            <a:fillRect/>
          </a:stretch>
        </p:blipFill>
        <p:spPr bwMode="auto">
          <a:xfrm>
            <a:off x="6300192" y="4149080"/>
            <a:ext cx="2219325" cy="1905000"/>
          </a:xfrm>
          <a:prstGeom prst="rect">
            <a:avLst/>
          </a:prstGeom>
          <a:noFill/>
          <a:ln w="9525">
            <a:noFill/>
            <a:miter lim="800000"/>
            <a:headEnd/>
            <a:tailEnd/>
          </a:ln>
        </p:spPr>
      </p:pic>
      <p:sp>
        <p:nvSpPr>
          <p:cNvPr id="6" name="Slide Number Placeholder 5"/>
          <p:cNvSpPr>
            <a:spLocks noGrp="1"/>
          </p:cNvSpPr>
          <p:nvPr>
            <p:ph type="sldNum" sz="quarter" idx="10"/>
          </p:nvPr>
        </p:nvSpPr>
        <p:spPr/>
        <p:txBody>
          <a:bodyPr/>
          <a:lstStyle/>
          <a:p>
            <a:fld id="{0B4E316A-D996-4C3A-9727-0F02F7692ADE}" type="slidenum">
              <a:rPr lang="" smtClean="0"/>
              <a:pPr/>
              <a:t>48</a:t>
            </a:fld>
            <a:endParaRPr lang=""/>
          </a:p>
        </p:txBody>
      </p:sp>
    </p:spTree>
    <p:custDataLst>
      <p:tags r:id="rId1"/>
    </p:custDataLst>
    <p:extLst>
      <p:ext uri="{BB962C8B-B14F-4D97-AF65-F5344CB8AC3E}">
        <p14:creationId xmlns:p14="http://schemas.microsoft.com/office/powerpoint/2010/main" val="3474528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solidFill>
                  <a:srgbClr val="0B5ED7"/>
                </a:solidFill>
              </a:rPr>
              <a:t>Latham service organization (simplified)</a:t>
            </a:r>
          </a:p>
        </p:txBody>
      </p:sp>
      <p:sp>
        <p:nvSpPr>
          <p:cNvPr id="5" name="Rounded Rectangle 4"/>
          <p:cNvSpPr/>
          <p:nvPr>
            <p:custDataLst>
              <p:tags r:id="rId3"/>
            </p:custDataLst>
          </p:nvPr>
        </p:nvSpPr>
        <p:spPr bwMode="auto">
          <a:xfrm>
            <a:off x="755576" y="2996952"/>
            <a:ext cx="1296144" cy="504056"/>
          </a:xfrm>
          <a:prstGeom prst="roundRect">
            <a:avLst/>
          </a:prstGeom>
          <a:solidFill>
            <a:srgbClr val="0B5E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rPr>
              <a:t>Customer problem</a:t>
            </a:r>
            <a:endParaRPr kumimoji="0" lang="en-US" sz="1200" b="0" i="0" u="none" strike="noStrike" cap="none" normalizeH="0" baseline="0" dirty="0" smtClean="0">
              <a:ln>
                <a:noFill/>
              </a:ln>
              <a:solidFill>
                <a:schemeClr val="bg1"/>
              </a:solidFill>
              <a:effectLst/>
              <a:latin typeface="Arial" charset="0"/>
            </a:endParaRPr>
          </a:p>
        </p:txBody>
      </p:sp>
      <p:sp>
        <p:nvSpPr>
          <p:cNvPr id="6" name="Rounded Rectangle 5"/>
          <p:cNvSpPr/>
          <p:nvPr>
            <p:custDataLst>
              <p:tags r:id="rId4"/>
            </p:custDataLst>
          </p:nvPr>
        </p:nvSpPr>
        <p:spPr bwMode="auto">
          <a:xfrm>
            <a:off x="6732240" y="2132856"/>
            <a:ext cx="1296144" cy="504056"/>
          </a:xfrm>
          <a:prstGeom prst="roundRect">
            <a:avLst/>
          </a:prstGeom>
          <a:solidFill>
            <a:srgbClr val="0B5E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rPr>
              <a:t>Latham (magnet group)</a:t>
            </a:r>
            <a:endParaRPr kumimoji="0" lang="en-US" sz="1200" b="0" i="0" u="none" strike="noStrike" cap="none" normalizeH="0" baseline="0" dirty="0" smtClean="0">
              <a:ln>
                <a:noFill/>
              </a:ln>
              <a:solidFill>
                <a:schemeClr val="bg1"/>
              </a:solidFill>
              <a:effectLst/>
              <a:latin typeface="Arial" charset="0"/>
            </a:endParaRPr>
          </a:p>
        </p:txBody>
      </p:sp>
      <p:sp>
        <p:nvSpPr>
          <p:cNvPr id="7" name="Rounded Rectangle 6"/>
          <p:cNvSpPr/>
          <p:nvPr>
            <p:custDataLst>
              <p:tags r:id="rId5"/>
            </p:custDataLst>
          </p:nvPr>
        </p:nvSpPr>
        <p:spPr bwMode="auto">
          <a:xfrm>
            <a:off x="6732240" y="3933056"/>
            <a:ext cx="1296144" cy="504056"/>
          </a:xfrm>
          <a:prstGeom prst="roundRect">
            <a:avLst/>
          </a:prstGeom>
          <a:solidFill>
            <a:srgbClr val="0B5E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rPr>
              <a:t>Best</a:t>
            </a:r>
            <a:endParaRPr kumimoji="0" lang="en-US" sz="1200" b="0" i="0" u="none" strike="noStrike" cap="none" normalizeH="0" baseline="0" dirty="0" smtClean="0">
              <a:ln>
                <a:noFill/>
              </a:ln>
              <a:solidFill>
                <a:schemeClr val="bg1"/>
              </a:solidFill>
              <a:effectLst/>
              <a:latin typeface="Arial" charset="0"/>
            </a:endParaRPr>
          </a:p>
        </p:txBody>
      </p:sp>
      <p:cxnSp>
        <p:nvCxnSpPr>
          <p:cNvPr id="10" name="Straight Connector 9"/>
          <p:cNvCxnSpPr/>
          <p:nvPr>
            <p:custDataLst>
              <p:tags r:id="rId6"/>
            </p:custDataLst>
          </p:nvPr>
        </p:nvCxnSpPr>
        <p:spPr bwMode="auto">
          <a:xfrm>
            <a:off x="395536" y="1700808"/>
            <a:ext cx="8280920" cy="0"/>
          </a:xfrm>
          <a:prstGeom prst="line">
            <a:avLst/>
          </a:prstGeom>
          <a:solidFill>
            <a:schemeClr val="accent1"/>
          </a:solidFill>
          <a:ln w="19050" cap="flat" cmpd="sng" algn="ctr">
            <a:solidFill>
              <a:srgbClr val="0B5ED7"/>
            </a:solidFill>
            <a:prstDash val="solid"/>
            <a:round/>
            <a:headEnd type="none" w="med" len="med"/>
            <a:tailEnd type="none" w="med" len="med"/>
          </a:ln>
          <a:effectLst/>
        </p:spPr>
      </p:cxnSp>
      <p:sp>
        <p:nvSpPr>
          <p:cNvPr id="13" name="TextBox 12"/>
          <p:cNvSpPr txBox="1"/>
          <p:nvPr>
            <p:custDataLst>
              <p:tags r:id="rId7"/>
            </p:custDataLst>
          </p:nvPr>
        </p:nvSpPr>
        <p:spPr>
          <a:xfrm>
            <a:off x="2051720" y="1268760"/>
            <a:ext cx="4536504" cy="400110"/>
          </a:xfrm>
          <a:prstGeom prst="rect">
            <a:avLst/>
          </a:prstGeom>
          <a:noFill/>
        </p:spPr>
        <p:txBody>
          <a:bodyPr wrap="square" rtlCol="0">
            <a:spAutoFit/>
          </a:bodyPr>
          <a:lstStyle/>
          <a:p>
            <a:pPr algn="ctr"/>
            <a:r>
              <a:rPr lang="en-US" dirty="0" smtClean="0"/>
              <a:t>Market</a:t>
            </a:r>
            <a:endParaRPr lang="en-US" dirty="0"/>
          </a:p>
        </p:txBody>
      </p:sp>
      <p:sp>
        <p:nvSpPr>
          <p:cNvPr id="14" name="TextBox 13"/>
          <p:cNvSpPr txBox="1"/>
          <p:nvPr>
            <p:custDataLst>
              <p:tags r:id="rId8"/>
            </p:custDataLst>
          </p:nvPr>
        </p:nvSpPr>
        <p:spPr>
          <a:xfrm>
            <a:off x="5148064" y="1268760"/>
            <a:ext cx="4536504" cy="400110"/>
          </a:xfrm>
          <a:prstGeom prst="rect">
            <a:avLst/>
          </a:prstGeom>
          <a:noFill/>
        </p:spPr>
        <p:txBody>
          <a:bodyPr wrap="square" rtlCol="0">
            <a:spAutoFit/>
          </a:bodyPr>
          <a:lstStyle/>
          <a:p>
            <a:pPr algn="ctr"/>
            <a:r>
              <a:rPr lang="en-US" dirty="0" smtClean="0"/>
              <a:t>BIU</a:t>
            </a:r>
            <a:endParaRPr lang="en-US" dirty="0"/>
          </a:p>
        </p:txBody>
      </p:sp>
      <p:sp>
        <p:nvSpPr>
          <p:cNvPr id="15" name="Rounded Rectangle 14"/>
          <p:cNvSpPr/>
          <p:nvPr>
            <p:custDataLst>
              <p:tags r:id="rId9"/>
            </p:custDataLst>
          </p:nvPr>
        </p:nvSpPr>
        <p:spPr bwMode="auto">
          <a:xfrm>
            <a:off x="3707904" y="2996952"/>
            <a:ext cx="1296144" cy="504056"/>
          </a:xfrm>
          <a:prstGeom prst="roundRect">
            <a:avLst/>
          </a:prstGeom>
          <a:solidFill>
            <a:srgbClr val="0B5E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rPr>
              <a:t>Country / Region support</a:t>
            </a:r>
            <a:endParaRPr kumimoji="0" lang="en-US" sz="1200" b="0" i="0" u="none" strike="noStrike" cap="none" normalizeH="0" baseline="0" dirty="0" smtClean="0">
              <a:ln>
                <a:noFill/>
              </a:ln>
              <a:solidFill>
                <a:schemeClr val="bg1"/>
              </a:solidFill>
              <a:effectLst/>
              <a:latin typeface="Arial" charset="0"/>
            </a:endParaRPr>
          </a:p>
        </p:txBody>
      </p:sp>
      <p:cxnSp>
        <p:nvCxnSpPr>
          <p:cNvPr id="16" name="Straight Connector 15"/>
          <p:cNvCxnSpPr/>
          <p:nvPr>
            <p:custDataLst>
              <p:tags r:id="rId10"/>
            </p:custDataLst>
          </p:nvPr>
        </p:nvCxnSpPr>
        <p:spPr bwMode="auto">
          <a:xfrm>
            <a:off x="5868144" y="1268760"/>
            <a:ext cx="0" cy="3384376"/>
          </a:xfrm>
          <a:prstGeom prst="line">
            <a:avLst/>
          </a:prstGeom>
          <a:solidFill>
            <a:schemeClr val="accent1"/>
          </a:solidFill>
          <a:ln w="19050" cap="flat" cmpd="sng" algn="ctr">
            <a:solidFill>
              <a:srgbClr val="0B5ED7"/>
            </a:solidFill>
            <a:prstDash val="lgDashDotDot"/>
            <a:round/>
            <a:headEnd type="none" w="med" len="med"/>
            <a:tailEnd type="none" w="med" len="med"/>
          </a:ln>
          <a:effectLst/>
        </p:spPr>
      </p:cxnSp>
      <p:cxnSp>
        <p:nvCxnSpPr>
          <p:cNvPr id="19" name="Straight Connector 18"/>
          <p:cNvCxnSpPr/>
          <p:nvPr>
            <p:custDataLst>
              <p:tags r:id="rId11"/>
            </p:custDataLst>
          </p:nvPr>
        </p:nvCxnSpPr>
        <p:spPr bwMode="auto">
          <a:xfrm>
            <a:off x="2843808" y="1268760"/>
            <a:ext cx="0" cy="3384376"/>
          </a:xfrm>
          <a:prstGeom prst="line">
            <a:avLst/>
          </a:prstGeom>
          <a:solidFill>
            <a:schemeClr val="accent1"/>
          </a:solidFill>
          <a:ln w="19050" cap="flat" cmpd="sng" algn="ctr">
            <a:solidFill>
              <a:srgbClr val="0B5ED7"/>
            </a:solidFill>
            <a:prstDash val="lgDashDotDot"/>
            <a:round/>
            <a:headEnd type="none" w="med" len="med"/>
            <a:tailEnd type="none" w="med" len="med"/>
          </a:ln>
          <a:effectLst/>
        </p:spPr>
      </p:cxnSp>
      <p:sp>
        <p:nvSpPr>
          <p:cNvPr id="20" name="TextBox 19"/>
          <p:cNvSpPr txBox="1"/>
          <p:nvPr>
            <p:custDataLst>
              <p:tags r:id="rId12"/>
            </p:custDataLst>
          </p:nvPr>
        </p:nvSpPr>
        <p:spPr>
          <a:xfrm>
            <a:off x="-828600" y="1268760"/>
            <a:ext cx="4536504" cy="400110"/>
          </a:xfrm>
          <a:prstGeom prst="rect">
            <a:avLst/>
          </a:prstGeom>
          <a:noFill/>
        </p:spPr>
        <p:txBody>
          <a:bodyPr wrap="square" rtlCol="0">
            <a:spAutoFit/>
          </a:bodyPr>
          <a:lstStyle/>
          <a:p>
            <a:pPr algn="ctr"/>
            <a:r>
              <a:rPr lang="en-US" dirty="0" smtClean="0"/>
              <a:t>Customer</a:t>
            </a:r>
            <a:endParaRPr lang="en-US" dirty="0"/>
          </a:p>
        </p:txBody>
      </p:sp>
      <p:cxnSp>
        <p:nvCxnSpPr>
          <p:cNvPr id="22" name="Straight Arrow Connector 21"/>
          <p:cNvCxnSpPr>
            <a:stCxn id="5" idx="3"/>
            <a:endCxn id="15" idx="1"/>
          </p:cNvCxnSpPr>
          <p:nvPr>
            <p:custDataLst>
              <p:tags r:id="rId13"/>
            </p:custDataLst>
          </p:nvPr>
        </p:nvCxnSpPr>
        <p:spPr bwMode="auto">
          <a:xfrm>
            <a:off x="2051720" y="3248980"/>
            <a:ext cx="165618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Elbow Connector 26"/>
          <p:cNvCxnSpPr>
            <a:stCxn id="15" idx="3"/>
            <a:endCxn id="6" idx="1"/>
          </p:cNvCxnSpPr>
          <p:nvPr>
            <p:custDataLst>
              <p:tags r:id="rId14"/>
            </p:custDataLst>
          </p:nvPr>
        </p:nvCxnSpPr>
        <p:spPr bwMode="auto">
          <a:xfrm flipV="1">
            <a:off x="5004048" y="2384884"/>
            <a:ext cx="1728192" cy="864096"/>
          </a:xfrm>
          <a:prstGeom prst="bentConnector3">
            <a:avLst>
              <a:gd name="adj1" fmla="val 35423"/>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custDataLst>
              <p:tags r:id="rId15"/>
            </p:custDataLst>
          </p:nvPr>
        </p:nvSpPr>
        <p:spPr>
          <a:xfrm>
            <a:off x="2123728" y="3068960"/>
            <a:ext cx="648072" cy="338554"/>
          </a:xfrm>
          <a:prstGeom prst="rect">
            <a:avLst/>
          </a:prstGeom>
          <a:noFill/>
        </p:spPr>
        <p:txBody>
          <a:bodyPr wrap="square" rtlCol="0">
            <a:spAutoFit/>
          </a:bodyPr>
          <a:lstStyle/>
          <a:p>
            <a:r>
              <a:rPr lang="en-US" sz="800" b="1" dirty="0" smtClean="0"/>
              <a:t>Magnet related</a:t>
            </a:r>
            <a:endParaRPr lang="en-US" sz="800" b="1" dirty="0"/>
          </a:p>
        </p:txBody>
      </p:sp>
      <p:sp>
        <p:nvSpPr>
          <p:cNvPr id="31" name="TextBox 30"/>
          <p:cNvSpPr txBox="1"/>
          <p:nvPr>
            <p:custDataLst>
              <p:tags r:id="rId16"/>
            </p:custDataLst>
          </p:nvPr>
        </p:nvSpPr>
        <p:spPr>
          <a:xfrm>
            <a:off x="5868144" y="2226350"/>
            <a:ext cx="1008112" cy="338554"/>
          </a:xfrm>
          <a:prstGeom prst="rect">
            <a:avLst/>
          </a:prstGeom>
          <a:noFill/>
        </p:spPr>
        <p:txBody>
          <a:bodyPr wrap="square" rtlCol="0">
            <a:spAutoFit/>
          </a:bodyPr>
          <a:lstStyle/>
          <a:p>
            <a:r>
              <a:rPr lang="en-US" sz="800" b="1" dirty="0" smtClean="0"/>
              <a:t>VIPER/Clarify/ </a:t>
            </a:r>
            <a:r>
              <a:rPr lang="en-US" sz="800" b="1" dirty="0" err="1" smtClean="0"/>
              <a:t>OneEMS</a:t>
            </a:r>
            <a:endParaRPr lang="en-US" sz="800" b="1" dirty="0"/>
          </a:p>
        </p:txBody>
      </p:sp>
      <p:cxnSp>
        <p:nvCxnSpPr>
          <p:cNvPr id="34" name="Elbow Connector 33"/>
          <p:cNvCxnSpPr>
            <a:stCxn id="15" idx="3"/>
            <a:endCxn id="7" idx="1"/>
          </p:cNvCxnSpPr>
          <p:nvPr>
            <p:custDataLst>
              <p:tags r:id="rId17"/>
            </p:custDataLst>
          </p:nvPr>
        </p:nvCxnSpPr>
        <p:spPr bwMode="auto">
          <a:xfrm>
            <a:off x="5004048" y="3248980"/>
            <a:ext cx="1728192" cy="936104"/>
          </a:xfrm>
          <a:prstGeom prst="bentConnector3">
            <a:avLst>
              <a:gd name="adj1" fmla="val 35423"/>
            </a:avLst>
          </a:prstGeom>
          <a:solidFill>
            <a:schemeClr val="accent1"/>
          </a:solidFill>
          <a:ln w="9525" cap="flat" cmpd="sng" algn="ctr">
            <a:solidFill>
              <a:schemeClr val="tx1"/>
            </a:solidFill>
            <a:prstDash val="dash"/>
            <a:round/>
            <a:headEnd type="none" w="med" len="med"/>
            <a:tailEnd type="arrow"/>
          </a:ln>
          <a:effectLst/>
        </p:spPr>
      </p:cxnSp>
      <p:sp>
        <p:nvSpPr>
          <p:cNvPr id="47" name="Text Placeholder 2"/>
          <p:cNvSpPr>
            <a:spLocks noGrp="1"/>
          </p:cNvSpPr>
          <p:nvPr>
            <p:ph type="body" idx="1"/>
            <p:custDataLst>
              <p:tags r:id="rId18"/>
            </p:custDataLst>
          </p:nvPr>
        </p:nvSpPr>
        <p:spPr>
          <a:xfrm>
            <a:off x="395536" y="4869160"/>
            <a:ext cx="8568952" cy="1226840"/>
          </a:xfrm>
          <a:ln w="0"/>
          <a:effectLst/>
        </p:spPr>
        <p:txBody>
          <a:bodyPr wrap="square" lIns="0" tIns="0" rIns="0" bIns="0"/>
          <a:lstStyle/>
          <a:p>
            <a:r>
              <a:rPr lang="en-US" sz="1200" dirty="0" smtClean="0"/>
              <a:t>Magnet related issues handled by the Latham service team (through normal support channels – VIPER/Clarify/</a:t>
            </a:r>
            <a:r>
              <a:rPr lang="en-US" sz="1200" dirty="0" err="1" smtClean="0"/>
              <a:t>OneEMS</a:t>
            </a:r>
            <a:r>
              <a:rPr lang="en-US" sz="1200" dirty="0" smtClean="0"/>
              <a:t>)</a:t>
            </a:r>
          </a:p>
          <a:p>
            <a:r>
              <a:rPr lang="en-US" sz="1200" dirty="0" smtClean="0"/>
              <a:t>All system related issues (SW, IQ, Coils, etc.) handled by the Best service teams</a:t>
            </a:r>
          </a:p>
          <a:p>
            <a:pPr>
              <a:buNone/>
            </a:pPr>
            <a:endParaRPr lang="en-US" sz="1600" dirty="0" smtClean="0"/>
          </a:p>
          <a:p>
            <a:pPr algn="ctr">
              <a:buNone/>
            </a:pPr>
            <a:r>
              <a:rPr lang="en-US" sz="1600" dirty="0" smtClean="0"/>
              <a:t>So if a magnet quenches multiple times..  </a:t>
            </a:r>
            <a:r>
              <a:rPr lang="en-US" sz="1600" dirty="0" smtClean="0">
                <a:sym typeface="Wingdings 3"/>
              </a:rPr>
              <a:t></a:t>
            </a:r>
            <a:r>
              <a:rPr lang="en-US" sz="1600" dirty="0" smtClean="0"/>
              <a:t> Support by Latham service team </a:t>
            </a:r>
          </a:p>
          <a:p>
            <a:pPr algn="ctr">
              <a:buNone/>
            </a:pPr>
            <a:r>
              <a:rPr lang="en-US" sz="1200" dirty="0" smtClean="0"/>
              <a:t>(Mike McCormick and Robert Valentine)</a:t>
            </a:r>
            <a:endParaRPr lang="en-US" sz="1200" dirty="0"/>
          </a:p>
        </p:txBody>
      </p:sp>
      <p:sp>
        <p:nvSpPr>
          <p:cNvPr id="8" name="Slide Number Placeholder 7"/>
          <p:cNvSpPr>
            <a:spLocks noGrp="1"/>
          </p:cNvSpPr>
          <p:nvPr>
            <p:ph type="sldNum" sz="quarter" idx="10"/>
          </p:nvPr>
        </p:nvSpPr>
        <p:spPr/>
        <p:txBody>
          <a:bodyPr/>
          <a:lstStyle/>
          <a:p>
            <a:fld id="{0B4E316A-D996-4C3A-9727-0F02F7692ADE}" type="slidenum">
              <a:rPr lang="" smtClean="0"/>
              <a:pPr/>
              <a:t>49</a:t>
            </a:fld>
            <a:endParaRPr lang=""/>
          </a:p>
        </p:txBody>
      </p:sp>
    </p:spTree>
    <p:custDataLst>
      <p:tags r:id="rId1"/>
    </p:custDataLst>
    <p:extLst>
      <p:ext uri="{BB962C8B-B14F-4D97-AF65-F5344CB8AC3E}">
        <p14:creationId xmlns:p14="http://schemas.microsoft.com/office/powerpoint/2010/main" val="355281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050"/>
          <p:cNvSpPr>
            <a:spLocks noGrp="1" noChangeArrowheads="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Artifacts </a:t>
            </a:r>
            <a:r>
              <a:rPr lang="en-US" dirty="0"/>
              <a:t/>
            </a:r>
            <a:br>
              <a:rPr lang="en-US" dirty="0"/>
            </a:br>
            <a:r>
              <a:rPr lang="en-US" dirty="0"/>
              <a:t>Types</a:t>
            </a:r>
          </a:p>
        </p:txBody>
      </p:sp>
      <p:sp>
        <p:nvSpPr>
          <p:cNvPr id="280579" name="Rectangle 2051"/>
          <p:cNvSpPr>
            <a:spLocks noGrp="1" noChangeArrowheads="1"/>
          </p:cNvSpPr>
          <p:nvPr>
            <p:ph type="body" idx="1"/>
          </p:nvPr>
        </p:nvSpPr>
        <p:spPr/>
        <p:txBody>
          <a:bodyPr/>
          <a:lstStyle/>
          <a:p>
            <a:pPr algn="just"/>
            <a:r>
              <a:rPr lang="en-GB" dirty="0">
                <a:solidFill>
                  <a:schemeClr val="tx1"/>
                </a:solidFill>
                <a:latin typeface="Arial" pitchFamily="34" charset="0"/>
              </a:rPr>
              <a:t>Clinical </a:t>
            </a:r>
            <a:r>
              <a:rPr lang="en-US" dirty="0" smtClean="0">
                <a:solidFill>
                  <a:schemeClr val="tx1"/>
                </a:solidFill>
                <a:latin typeface="Arial" pitchFamily="34" charset="0"/>
              </a:rPr>
              <a:t>artifacts</a:t>
            </a:r>
          </a:p>
          <a:p>
            <a:pPr lvl="1" algn="just"/>
            <a:r>
              <a:rPr lang="en-GB" sz="1800" dirty="0" smtClean="0">
                <a:solidFill>
                  <a:schemeClr val="tx1"/>
                </a:solidFill>
                <a:latin typeface="Arial" pitchFamily="34" charset="0"/>
              </a:rPr>
              <a:t>sensitivity </a:t>
            </a:r>
            <a:r>
              <a:rPr lang="en-GB" sz="1800" dirty="0">
                <a:solidFill>
                  <a:schemeClr val="tx1"/>
                </a:solidFill>
                <a:latin typeface="Arial" pitchFamily="34" charset="0"/>
              </a:rPr>
              <a:t>of imaging process to </a:t>
            </a:r>
            <a:r>
              <a:rPr lang="en-GB" sz="1800" b="1" dirty="0">
                <a:solidFill>
                  <a:schemeClr val="tx1"/>
                </a:solidFill>
                <a:latin typeface="Arial" pitchFamily="34" charset="0"/>
              </a:rPr>
              <a:t>characteristics of patient</a:t>
            </a:r>
          </a:p>
          <a:p>
            <a:pPr lvl="1" algn="just"/>
            <a:r>
              <a:rPr lang="en-GB" sz="1800" dirty="0">
                <a:solidFill>
                  <a:schemeClr val="tx1"/>
                </a:solidFill>
                <a:latin typeface="Arial" pitchFamily="34" charset="0"/>
              </a:rPr>
              <a:t>setting of </a:t>
            </a:r>
            <a:r>
              <a:rPr lang="en-GB" sz="1800" b="1" dirty="0">
                <a:solidFill>
                  <a:schemeClr val="tx1"/>
                </a:solidFill>
                <a:latin typeface="Arial" pitchFamily="34" charset="0"/>
              </a:rPr>
              <a:t>scan parameters</a:t>
            </a:r>
            <a:r>
              <a:rPr lang="en-GB" sz="1800" dirty="0">
                <a:solidFill>
                  <a:schemeClr val="tx1"/>
                </a:solidFill>
                <a:latin typeface="Arial" pitchFamily="34" charset="0"/>
              </a:rPr>
              <a:t> (operator)</a:t>
            </a:r>
          </a:p>
          <a:p>
            <a:pPr lvl="1" algn="just"/>
            <a:endParaRPr lang="en-GB" dirty="0">
              <a:solidFill>
                <a:schemeClr val="tx1"/>
              </a:solidFill>
              <a:latin typeface="Arial" pitchFamily="34" charset="0"/>
            </a:endParaRPr>
          </a:p>
          <a:p>
            <a:pPr algn="just"/>
            <a:r>
              <a:rPr lang="en-GB" dirty="0">
                <a:solidFill>
                  <a:schemeClr val="tx1"/>
                </a:solidFill>
                <a:latin typeface="Arial" pitchFamily="34" charset="0"/>
              </a:rPr>
              <a:t>Technical </a:t>
            </a:r>
            <a:r>
              <a:rPr lang="en-US" dirty="0" smtClean="0">
                <a:solidFill>
                  <a:schemeClr val="tx1"/>
                </a:solidFill>
                <a:latin typeface="Arial" pitchFamily="34" charset="0"/>
              </a:rPr>
              <a:t>artifacts</a:t>
            </a:r>
          </a:p>
          <a:p>
            <a:pPr lvl="1" algn="just"/>
            <a:r>
              <a:rPr lang="en-GB" sz="1800" b="1" dirty="0" smtClean="0">
                <a:solidFill>
                  <a:schemeClr val="tx1"/>
                </a:solidFill>
                <a:latin typeface="Arial" pitchFamily="34" charset="0"/>
              </a:rPr>
              <a:t>system</a:t>
            </a:r>
            <a:r>
              <a:rPr lang="en-GB" sz="1800" dirty="0" smtClean="0">
                <a:solidFill>
                  <a:schemeClr val="tx1"/>
                </a:solidFill>
                <a:latin typeface="Arial" pitchFamily="34" charset="0"/>
              </a:rPr>
              <a:t> </a:t>
            </a:r>
            <a:r>
              <a:rPr lang="en-GB" sz="1800" dirty="0">
                <a:solidFill>
                  <a:schemeClr val="tx1"/>
                </a:solidFill>
                <a:latin typeface="Arial" pitchFamily="34" charset="0"/>
              </a:rPr>
              <a:t>configuration/condition</a:t>
            </a:r>
          </a:p>
          <a:p>
            <a:pPr lvl="2" algn="just"/>
            <a:r>
              <a:rPr lang="en-GB" sz="1800" dirty="0" smtClean="0">
                <a:solidFill>
                  <a:schemeClr val="tx1"/>
                </a:solidFill>
                <a:latin typeface="Arial" pitchFamily="34" charset="0"/>
              </a:rPr>
              <a:t>HW </a:t>
            </a:r>
            <a:r>
              <a:rPr lang="en-GB" sz="1800" dirty="0">
                <a:solidFill>
                  <a:schemeClr val="tx1"/>
                </a:solidFill>
                <a:latin typeface="Arial" pitchFamily="34" charset="0"/>
              </a:rPr>
              <a:t>(system type), </a:t>
            </a:r>
            <a:r>
              <a:rPr lang="en-GB" sz="1800" dirty="0" smtClean="0">
                <a:solidFill>
                  <a:schemeClr val="tx1"/>
                </a:solidFill>
                <a:latin typeface="Arial" pitchFamily="34" charset="0"/>
              </a:rPr>
              <a:t>SW </a:t>
            </a:r>
            <a:r>
              <a:rPr lang="en-GB" sz="1800" dirty="0">
                <a:solidFill>
                  <a:schemeClr val="tx1"/>
                </a:solidFill>
                <a:latin typeface="Arial" pitchFamily="34" charset="0"/>
              </a:rPr>
              <a:t>(release)</a:t>
            </a:r>
          </a:p>
          <a:p>
            <a:pPr lvl="2" algn="just"/>
            <a:r>
              <a:rPr lang="en-GB" sz="1800" dirty="0">
                <a:solidFill>
                  <a:schemeClr val="tx1"/>
                </a:solidFill>
                <a:latin typeface="Arial" pitchFamily="34" charset="0"/>
              </a:rPr>
              <a:t>degradation/malfunction </a:t>
            </a:r>
            <a:endParaRPr lang="en-GB" sz="1800" dirty="0" smtClean="0">
              <a:solidFill>
                <a:schemeClr val="tx1"/>
              </a:solidFill>
              <a:latin typeface="Arial" pitchFamily="34" charset="0"/>
            </a:endParaRPr>
          </a:p>
          <a:p>
            <a:pPr marL="1170432" lvl="2" indent="0" algn="just">
              <a:buNone/>
            </a:pPr>
            <a:r>
              <a:rPr lang="en-GB" sz="1800" dirty="0" smtClean="0">
                <a:solidFill>
                  <a:schemeClr val="tx1"/>
                </a:solidFill>
                <a:latin typeface="Arial" pitchFamily="34" charset="0"/>
              </a:rPr>
              <a:t>(adjustment, repair)</a:t>
            </a:r>
          </a:p>
          <a:p>
            <a:pPr lvl="1" algn="just"/>
            <a:r>
              <a:rPr lang="en-GB" sz="1800" b="1" dirty="0" smtClean="0">
                <a:solidFill>
                  <a:schemeClr val="tx1"/>
                </a:solidFill>
                <a:latin typeface="Arial" pitchFamily="34" charset="0"/>
              </a:rPr>
              <a:t>environmental</a:t>
            </a:r>
            <a:r>
              <a:rPr lang="en-GB" sz="1800" dirty="0" smtClean="0">
                <a:solidFill>
                  <a:schemeClr val="tx1"/>
                </a:solidFill>
                <a:latin typeface="Arial" pitchFamily="34" charset="0"/>
              </a:rPr>
              <a:t> </a:t>
            </a:r>
            <a:r>
              <a:rPr lang="en-GB" sz="1800" dirty="0">
                <a:solidFill>
                  <a:schemeClr val="tx1"/>
                </a:solidFill>
                <a:latin typeface="Arial" pitchFamily="34" charset="0"/>
              </a:rPr>
              <a:t>factors</a:t>
            </a:r>
          </a:p>
          <a:p>
            <a:pPr lvl="2" algn="just"/>
            <a:r>
              <a:rPr lang="en-GB" sz="1800" dirty="0">
                <a:solidFill>
                  <a:schemeClr val="tx1"/>
                </a:solidFill>
                <a:latin typeface="Arial" pitchFamily="34" charset="0"/>
              </a:rPr>
              <a:t>hospital equipment (injector)</a:t>
            </a:r>
          </a:p>
          <a:p>
            <a:pPr lvl="2" algn="just"/>
            <a:r>
              <a:rPr lang="en-GB" sz="1800" dirty="0">
                <a:solidFill>
                  <a:schemeClr val="tx1"/>
                </a:solidFill>
                <a:latin typeface="Arial" pitchFamily="34" charset="0"/>
              </a:rPr>
              <a:t>radio stations</a:t>
            </a:r>
          </a:p>
          <a:p>
            <a:pPr lvl="2"/>
            <a:r>
              <a:rPr lang="en-GB" sz="1800" dirty="0">
                <a:solidFill>
                  <a:schemeClr val="tx1"/>
                </a:solidFill>
                <a:latin typeface="Arial" pitchFamily="34" charset="0"/>
              </a:rPr>
              <a:t>moving cars, lifts</a:t>
            </a:r>
            <a:endParaRPr lang="en-US" sz="1800" dirty="0">
              <a:solidFill>
                <a:schemeClr val="tx1"/>
              </a:solidFill>
              <a:latin typeface="Arial" pitchFamily="34" charset="0"/>
            </a:endParaRPr>
          </a:p>
        </p:txBody>
      </p:sp>
      <p:pic>
        <p:nvPicPr>
          <p:cNvPr id="280580" name="Picture 2052" descr="C:\Download\artefact.jpg"/>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5166360" y="3185160"/>
            <a:ext cx="3291840" cy="3291840"/>
          </a:xfrm>
          <a:prstGeom prst="rect">
            <a:avLst/>
          </a:prstGeom>
          <a:noFill/>
          <a:ln w="12700">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405B044B-C5B2-466D-9976-EFD4ECA532C5}" type="slidenum">
              <a:rPr lang="" smtClean="0"/>
              <a:pPr/>
              <a:t>5</a:t>
            </a:fld>
            <a:endParaRPr lang=""/>
          </a:p>
        </p:txBody>
      </p:sp>
    </p:spTree>
    <p:custDataLst>
      <p:tags r:id="rId1"/>
    </p:custDataLst>
    <p:extLst>
      <p:ext uri="{BB962C8B-B14F-4D97-AF65-F5344CB8AC3E}">
        <p14:creationId xmlns:p14="http://schemas.microsoft.com/office/powerpoint/2010/main" val="34724584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solidFill>
                  <a:srgbClr val="0B5ED7"/>
                </a:solidFill>
              </a:rPr>
              <a:t>Quench procedure</a:t>
            </a:r>
          </a:p>
        </p:txBody>
      </p:sp>
      <p:sp>
        <p:nvSpPr>
          <p:cNvPr id="3" name="Text Placeholder 2"/>
          <p:cNvSpPr>
            <a:spLocks noGrp="1"/>
          </p:cNvSpPr>
          <p:nvPr>
            <p:ph type="body" idx="1"/>
            <p:custDataLst>
              <p:tags r:id="rId3"/>
            </p:custDataLst>
          </p:nvPr>
        </p:nvSpPr>
        <p:spPr>
          <a:xfrm>
            <a:off x="392112" y="1268760"/>
            <a:ext cx="8359775" cy="4381500"/>
          </a:xfrm>
          <a:ln w="0"/>
          <a:effectLst/>
        </p:spPr>
        <p:txBody>
          <a:bodyPr wrap="square" lIns="0" tIns="0" rIns="0" bIns="0"/>
          <a:lstStyle/>
          <a:p>
            <a:r>
              <a:rPr lang="en-US" sz="1800" dirty="0" smtClean="0"/>
              <a:t>Quench questionnaire, magnet audit file, de-icing procedure etc. to be found on </a:t>
            </a:r>
            <a:r>
              <a:rPr lang="en-US" sz="1800" dirty="0" err="1" smtClean="0"/>
              <a:t>InCenter</a:t>
            </a:r>
            <a:r>
              <a:rPr lang="en-US" sz="1800" dirty="0" smtClean="0"/>
              <a:t>: </a:t>
            </a:r>
            <a:r>
              <a:rPr lang="en-US" sz="1400" dirty="0" smtClean="0">
                <a:hlinkClick r:id="rId5"/>
              </a:rPr>
              <a:t>http://incenter.medical.philips.com/doclib/fetch/2000/4504/4396/4402/557717/561307/561389/6653646/DMR117040.htm.html?nodeid=6655929&amp;vernum=0</a:t>
            </a:r>
            <a:endParaRPr lang="en-US" dirty="0" smtClean="0"/>
          </a:p>
          <a:p>
            <a:endParaRPr lang="en-US" sz="1200" dirty="0" smtClean="0"/>
          </a:p>
          <a:p>
            <a:pPr>
              <a:spcBef>
                <a:spcPts val="0"/>
              </a:spcBef>
              <a:spcAft>
                <a:spcPts val="0"/>
              </a:spcAft>
            </a:pPr>
            <a:r>
              <a:rPr lang="en-US" dirty="0" smtClean="0">
                <a:solidFill>
                  <a:schemeClr val="tx1"/>
                </a:solidFill>
                <a:ea typeface="+mj-ea"/>
                <a:cs typeface="+mj-cs"/>
              </a:rPr>
              <a:t>Important highlights</a:t>
            </a:r>
          </a:p>
          <a:p>
            <a:pPr lvl="1"/>
            <a:r>
              <a:rPr lang="en-US" sz="1800" dirty="0" smtClean="0">
                <a:solidFill>
                  <a:schemeClr val="tx1"/>
                </a:solidFill>
              </a:rPr>
              <a:t>VIPER/Escalation to be opened with </a:t>
            </a:r>
            <a:r>
              <a:rPr lang="en-US" sz="1800" dirty="0" smtClean="0">
                <a:solidFill>
                  <a:srgbClr val="0B5ED7"/>
                </a:solidFill>
              </a:rPr>
              <a:t>all required </a:t>
            </a:r>
            <a:r>
              <a:rPr lang="en-US" sz="1800" dirty="0" smtClean="0">
                <a:solidFill>
                  <a:schemeClr val="tx1"/>
                </a:solidFill>
              </a:rPr>
              <a:t>data attached </a:t>
            </a:r>
            <a:r>
              <a:rPr lang="en-US" sz="1800" dirty="0" smtClean="0">
                <a:sym typeface="Wingdings 3"/>
              </a:rPr>
              <a:t> </a:t>
            </a:r>
            <a:r>
              <a:rPr lang="en-US" sz="1100" dirty="0" smtClean="0">
                <a:sym typeface="Wingdings 3"/>
              </a:rPr>
              <a:t>Magnet audit file, Quench Questionnaire, </a:t>
            </a:r>
            <a:r>
              <a:rPr lang="en-US" sz="1100" dirty="0" err="1" smtClean="0">
                <a:sym typeface="Wingdings 3"/>
              </a:rPr>
              <a:t>Hioki</a:t>
            </a:r>
            <a:r>
              <a:rPr lang="en-US" sz="1100" dirty="0" smtClean="0">
                <a:sym typeface="Wingdings 3"/>
              </a:rPr>
              <a:t> trace (if available), RMMU log file, Logcurrent.log file, STT_magnet.xls file, De-ice log file (10K only)</a:t>
            </a:r>
            <a:endParaRPr lang="en-US" sz="1800" dirty="0" smtClean="0">
              <a:solidFill>
                <a:schemeClr val="tx1"/>
              </a:solidFill>
            </a:endParaRPr>
          </a:p>
          <a:p>
            <a:pPr lvl="1"/>
            <a:r>
              <a:rPr lang="en-US" sz="1800" dirty="0" smtClean="0">
                <a:solidFill>
                  <a:srgbClr val="0B5ED7"/>
                </a:solidFill>
              </a:rPr>
              <a:t>Every</a:t>
            </a:r>
            <a:r>
              <a:rPr lang="en-US" sz="1800" dirty="0" smtClean="0"/>
              <a:t> quench to be reported via the Customer Feedback Portal for tracking, trending and root cause investigation</a:t>
            </a:r>
          </a:p>
          <a:p>
            <a:pPr lvl="1"/>
            <a:r>
              <a:rPr lang="en-US" sz="1800" dirty="0" smtClean="0">
                <a:solidFill>
                  <a:srgbClr val="0B5ED7"/>
                </a:solidFill>
              </a:rPr>
              <a:t>Short term </a:t>
            </a:r>
            <a:r>
              <a:rPr lang="en-US" sz="1800" dirty="0" smtClean="0"/>
              <a:t>action plan through VIPER/</a:t>
            </a:r>
            <a:r>
              <a:rPr lang="en-US" sz="1800" dirty="0" err="1" smtClean="0"/>
              <a:t>OneEMS</a:t>
            </a:r>
            <a:r>
              <a:rPr lang="en-US" sz="1800" dirty="0" smtClean="0"/>
              <a:t>, root cause analysis through Customer Feedback</a:t>
            </a:r>
          </a:p>
          <a:p>
            <a:pPr lvl="1"/>
            <a:r>
              <a:rPr lang="en-US" sz="1800" dirty="0" smtClean="0"/>
              <a:t>VIPER/Escalation only to be opened in case of multiple (≥2) </a:t>
            </a:r>
            <a:r>
              <a:rPr lang="en-US" sz="1800" dirty="0" smtClean="0">
                <a:solidFill>
                  <a:srgbClr val="0B5ED7"/>
                </a:solidFill>
              </a:rPr>
              <a:t>spontaneous</a:t>
            </a:r>
            <a:r>
              <a:rPr lang="en-US" sz="1800" dirty="0" smtClean="0"/>
              <a:t> quenches </a:t>
            </a:r>
            <a:r>
              <a:rPr lang="en-US" sz="1800" dirty="0" smtClean="0">
                <a:solidFill>
                  <a:srgbClr val="0B5ED7"/>
                </a:solidFill>
              </a:rPr>
              <a:t>and</a:t>
            </a:r>
            <a:r>
              <a:rPr lang="en-US" sz="1800" dirty="0" smtClean="0"/>
              <a:t> when customer temperature is rising </a:t>
            </a:r>
            <a:r>
              <a:rPr lang="en-US" sz="1800" dirty="0" smtClean="0">
                <a:sym typeface="Wingdings 3"/>
              </a:rPr>
              <a:t> </a:t>
            </a:r>
          </a:p>
          <a:p>
            <a:pPr lvl="1">
              <a:buNone/>
            </a:pPr>
            <a:r>
              <a:rPr lang="en-US" sz="1100" dirty="0" smtClean="0">
                <a:sym typeface="Wingdings 3"/>
              </a:rPr>
              <a:t>	Example A: 4 Quenches in 3 years can be a valid escalation.</a:t>
            </a:r>
          </a:p>
          <a:p>
            <a:pPr lvl="1">
              <a:buNone/>
            </a:pPr>
            <a:r>
              <a:rPr lang="en-US" sz="1100" dirty="0" smtClean="0">
                <a:sym typeface="Wingdings 3"/>
              </a:rPr>
              <a:t>	Example B: 3 Quenches in 9 years might not be a valid escalation and root cause will follow through Complaint investigation.</a:t>
            </a:r>
          </a:p>
          <a:p>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50</a:t>
            </a:fld>
            <a:endParaRPr lang=""/>
          </a:p>
        </p:txBody>
      </p:sp>
    </p:spTree>
    <p:custDataLst>
      <p:tags r:id="rId1"/>
    </p:custDataLst>
    <p:extLst>
      <p:ext uri="{BB962C8B-B14F-4D97-AF65-F5344CB8AC3E}">
        <p14:creationId xmlns:p14="http://schemas.microsoft.com/office/powerpoint/2010/main" val="31757326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solidFill>
                  <a:srgbClr val="0B5ED7"/>
                </a:solidFill>
              </a:rPr>
              <a:t>Stuck Helium probe</a:t>
            </a:r>
          </a:p>
        </p:txBody>
      </p:sp>
      <p:sp>
        <p:nvSpPr>
          <p:cNvPr id="3" name="Text Placeholder 2"/>
          <p:cNvSpPr>
            <a:spLocks noGrp="1"/>
          </p:cNvSpPr>
          <p:nvPr>
            <p:ph type="body" idx="1"/>
            <p:custDataLst>
              <p:tags r:id="rId4"/>
            </p:custDataLst>
          </p:nvPr>
        </p:nvSpPr>
        <p:spPr>
          <a:xfrm>
            <a:off x="392112" y="1423764"/>
            <a:ext cx="8359775" cy="4381500"/>
          </a:xfrm>
          <a:ln w="0"/>
          <a:effectLst/>
        </p:spPr>
        <p:txBody>
          <a:bodyPr wrap="square" lIns="0" tIns="0" rIns="0" bIns="0"/>
          <a:lstStyle/>
          <a:p>
            <a:r>
              <a:rPr lang="en-US" dirty="0" smtClean="0"/>
              <a:t>Newsletter MR256</a:t>
            </a:r>
          </a:p>
          <a:p>
            <a:r>
              <a:rPr lang="en-US" dirty="0" smtClean="0"/>
              <a:t>Two types of incorrect readings</a:t>
            </a:r>
          </a:p>
          <a:p>
            <a:pPr lvl="1"/>
            <a:r>
              <a:rPr lang="en-US" sz="1600" dirty="0" smtClean="0"/>
              <a:t>Reading jumps between 2 different readings</a:t>
            </a:r>
          </a:p>
          <a:p>
            <a:pPr lvl="1"/>
            <a:r>
              <a:rPr lang="en-US" sz="1600" dirty="0" smtClean="0"/>
              <a:t>Helium reading stops decreasing and stays constant (only 10K – F2000 and Titan)</a:t>
            </a:r>
          </a:p>
          <a:p>
            <a:r>
              <a:rPr lang="en-US" dirty="0" smtClean="0"/>
              <a:t>No validated cause for reading failures</a:t>
            </a:r>
          </a:p>
          <a:p>
            <a:r>
              <a:rPr lang="en-US" dirty="0" smtClean="0"/>
              <a:t>Identifying systems with stuck Helium probe</a:t>
            </a:r>
          </a:p>
          <a:p>
            <a:pPr lvl="1"/>
            <a:r>
              <a:rPr lang="en-US" sz="1600" dirty="0" smtClean="0"/>
              <a:t>Monitoring the He level is part of regular maintenance</a:t>
            </a:r>
          </a:p>
          <a:p>
            <a:pPr lvl="1"/>
            <a:r>
              <a:rPr lang="en-US" sz="1600" dirty="0" smtClean="0"/>
              <a:t>Service actions as cold head rebuild, ramping or cooling system maintenance will cause temporary boil-off and should cause a change in He level (if not </a:t>
            </a:r>
            <a:r>
              <a:rPr lang="en-US" sz="1600" dirty="0" smtClean="0">
                <a:sym typeface="Wingdings 3"/>
              </a:rPr>
              <a:t> stuck)</a:t>
            </a:r>
          </a:p>
          <a:p>
            <a:pPr lvl="1"/>
            <a:r>
              <a:rPr lang="en-US" sz="1600" dirty="0" smtClean="0">
                <a:sym typeface="Wingdings 3"/>
              </a:rPr>
              <a:t>10K systems  constant </a:t>
            </a:r>
            <a:r>
              <a:rPr lang="en-US" sz="1600" dirty="0" err="1" smtClean="0">
                <a:sym typeface="Wingdings 3"/>
              </a:rPr>
              <a:t>LHe</a:t>
            </a:r>
            <a:r>
              <a:rPr lang="en-US" sz="1600" dirty="0" smtClean="0">
                <a:sym typeface="Wingdings 3"/>
              </a:rPr>
              <a:t> level for more than 4 weeks is suspicious</a:t>
            </a:r>
          </a:p>
          <a:p>
            <a:r>
              <a:rPr lang="en-US" dirty="0" smtClean="0"/>
              <a:t>Dealing with stuck probes</a:t>
            </a:r>
          </a:p>
          <a:p>
            <a:pPr lvl="1"/>
            <a:r>
              <a:rPr lang="en-US" sz="1600" dirty="0" smtClean="0"/>
              <a:t>Always submit a complaint via the Customer Feedback Portal</a:t>
            </a:r>
          </a:p>
          <a:p>
            <a:pPr lvl="1"/>
            <a:r>
              <a:rPr lang="en-US" sz="1600" dirty="0" smtClean="0"/>
              <a:t>Follow service procedure described in MR256 (i.e., b</a:t>
            </a:r>
            <a:r>
              <a:rPr lang="en-US" sz="1600" dirty="0" smtClean="0">
                <a:sym typeface="Wingdings 3"/>
              </a:rPr>
              <a:t>ackup probe, reverse polarity cable, probe de-ice)</a:t>
            </a:r>
          </a:p>
          <a:p>
            <a:pPr lvl="1"/>
            <a:r>
              <a:rPr lang="en-US" sz="1600" dirty="0" smtClean="0">
                <a:sym typeface="Wingdings 3"/>
              </a:rPr>
              <a:t>In the end, if no option will solve the issue, Latham will be involved</a:t>
            </a:r>
          </a:p>
          <a:p>
            <a:pPr lvl="1">
              <a:buNone/>
            </a:pPr>
            <a:endParaRPr lang="en-US" sz="1600" dirty="0" smtClean="0"/>
          </a:p>
          <a:p>
            <a:pPr lvl="1"/>
            <a:endParaRPr lang="en-US" sz="1600" dirty="0" smtClean="0">
              <a:sym typeface="Wingdings 3"/>
            </a:endParaRPr>
          </a:p>
          <a:p>
            <a:pPr lvl="1">
              <a:buNone/>
            </a:pPr>
            <a:endParaRPr lang="en-US" sz="1600" dirty="0" smtClean="0">
              <a:sym typeface="Wingdings 3"/>
            </a:endParaRPr>
          </a:p>
        </p:txBody>
      </p:sp>
      <p:graphicFrame>
        <p:nvGraphicFramePr>
          <p:cNvPr id="5" name="Object 4"/>
          <p:cNvGraphicFramePr>
            <a:graphicFrameLocks noChangeAspect="1"/>
          </p:cNvGraphicFramePr>
          <p:nvPr>
            <p:custDataLst>
              <p:tags r:id="rId5"/>
            </p:custDataLst>
          </p:nvPr>
        </p:nvGraphicFramePr>
        <p:xfrm>
          <a:off x="2987824" y="1207740"/>
          <a:ext cx="914400" cy="714375"/>
        </p:xfrm>
        <a:graphic>
          <a:graphicData uri="http://schemas.openxmlformats.org/presentationml/2006/ole">
            <mc:AlternateContent xmlns:mc="http://schemas.openxmlformats.org/markup-compatibility/2006">
              <mc:Choice xmlns:v="urn:schemas-microsoft-com:vml" Requires="v">
                <p:oleObj spid="_x0000_s140307" name="Acrobat Document" showAsIcon="1" r:id="rId8" imgW="914400" imgH="714240" progId="AcroExch.Document.7">
                  <p:embed/>
                </p:oleObj>
              </mc:Choice>
              <mc:Fallback>
                <p:oleObj name="Acrobat Document" showAsIcon="1" r:id="rId8" imgW="914400" imgH="714240" progId="AcroExch.Document.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824" y="1207740"/>
                        <a:ext cx="9144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0"/>
          </p:nvPr>
        </p:nvSpPr>
        <p:spPr/>
        <p:txBody>
          <a:bodyPr/>
          <a:lstStyle/>
          <a:p>
            <a:fld id="{0B4E316A-D996-4C3A-9727-0F02F7692ADE}" type="slidenum">
              <a:rPr lang="" smtClean="0"/>
              <a:pPr/>
              <a:t>51</a:t>
            </a:fld>
            <a:endParaRPr lang=""/>
          </a:p>
        </p:txBody>
      </p:sp>
    </p:spTree>
    <p:custDataLst>
      <p:tags r:id="rId2"/>
    </p:custDataLst>
    <p:extLst>
      <p:ext uri="{BB962C8B-B14F-4D97-AF65-F5344CB8AC3E}">
        <p14:creationId xmlns:p14="http://schemas.microsoft.com/office/powerpoint/2010/main" val="240993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solidFill>
                  <a:srgbClr val="0B5ED7"/>
                </a:solidFill>
              </a:rPr>
              <a:t>STT magnet file</a:t>
            </a:r>
          </a:p>
        </p:txBody>
      </p:sp>
      <p:pic>
        <p:nvPicPr>
          <p:cNvPr id="13313" name="Picture 1"/>
          <p:cNvPicPr>
            <a:picLocks noChangeAspect="1" noChangeArrowheads="1"/>
          </p:cNvPicPr>
          <p:nvPr>
            <p:custDataLst>
              <p:tags r:id="rId3"/>
            </p:custDataLst>
          </p:nvPr>
        </p:nvPicPr>
        <p:blipFill>
          <a:blip r:embed="rId5" cstate="print"/>
          <a:srcRect/>
          <a:stretch>
            <a:fillRect/>
          </a:stretch>
        </p:blipFill>
        <p:spPr bwMode="auto">
          <a:xfrm>
            <a:off x="1252538" y="1262063"/>
            <a:ext cx="6638925" cy="4333875"/>
          </a:xfrm>
          <a:prstGeom prst="rect">
            <a:avLst/>
          </a:prstGeom>
          <a:noFill/>
          <a:ln w="9525">
            <a:noFill/>
            <a:miter lim="800000"/>
            <a:headEnd/>
            <a:tailEnd/>
          </a:ln>
        </p:spPr>
      </p:pic>
      <p:sp>
        <p:nvSpPr>
          <p:cNvPr id="5" name="Slide Number Placeholder 4"/>
          <p:cNvSpPr>
            <a:spLocks noGrp="1"/>
          </p:cNvSpPr>
          <p:nvPr>
            <p:ph type="sldNum" sz="quarter" idx="10"/>
          </p:nvPr>
        </p:nvSpPr>
        <p:spPr/>
        <p:txBody>
          <a:bodyPr/>
          <a:lstStyle/>
          <a:p>
            <a:fld id="{0B4E316A-D996-4C3A-9727-0F02F7692ADE}" type="slidenum">
              <a:rPr lang="" smtClean="0"/>
              <a:pPr/>
              <a:t>52</a:t>
            </a:fld>
            <a:endParaRPr lang=""/>
          </a:p>
        </p:txBody>
      </p:sp>
    </p:spTree>
    <p:custDataLst>
      <p:tags r:id="rId1"/>
    </p:custDataLst>
    <p:extLst>
      <p:ext uri="{BB962C8B-B14F-4D97-AF65-F5344CB8AC3E}">
        <p14:creationId xmlns:p14="http://schemas.microsoft.com/office/powerpoint/2010/main" val="1303412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5"/>
            </p:custDataLst>
          </p:nvPr>
        </p:nvSpPr>
        <p:spPr>
          <a:xfrm>
            <a:off x="800100" y="3501008"/>
            <a:ext cx="7543800" cy="1866900"/>
          </a:xfrm>
          <a:ln w="0"/>
          <a:effectLst/>
        </p:spPr>
        <p:txBody>
          <a:bodyPr wrap="square" lIns="0" tIns="0" rIns="0" bIns="0" anchor="t"/>
          <a:lstStyle/>
          <a:p>
            <a:r>
              <a:rPr lang="en-US" dirty="0" smtClean="0"/>
              <a:t>The art of </a:t>
            </a:r>
            <a:r>
              <a:rPr lang="en-US" dirty="0" err="1" smtClean="0"/>
              <a:t>logfile</a:t>
            </a:r>
            <a:r>
              <a:rPr lang="en-US" dirty="0" smtClean="0"/>
              <a:t> reading</a:t>
            </a:r>
            <a:br>
              <a:rPr lang="en-US" dirty="0" smtClean="0"/>
            </a:br>
            <a:r>
              <a:rPr lang="en-US" sz="1800" dirty="0" smtClean="0"/>
              <a:t/>
            </a:r>
            <a:br>
              <a:rPr lang="en-US" sz="1800" dirty="0" smtClean="0"/>
            </a:br>
            <a:r>
              <a:rPr lang="en-US" sz="1800" dirty="0" smtClean="0"/>
              <a:t/>
            </a:r>
            <a:br>
              <a:rPr lang="en-US" sz="1800" dirty="0" smtClean="0"/>
            </a:br>
            <a:endParaRPr lang="en-US" dirty="0"/>
          </a:p>
        </p:txBody>
      </p:sp>
      <p:pic>
        <p:nvPicPr>
          <p:cNvPr id="7" name="Picture 6" descr="logging.bmp"/>
          <p:cNvPicPr>
            <a:picLocks noChangeAspect="1"/>
          </p:cNvPicPr>
          <p:nvPr>
            <p:custDataLst>
              <p:tags r:id="rId6"/>
            </p:custDataLst>
          </p:nvPr>
        </p:nvPicPr>
        <p:blipFill>
          <a:blip r:embed="rId8" cstate="print"/>
          <a:stretch>
            <a:fillRect/>
          </a:stretch>
        </p:blipFill>
        <p:spPr>
          <a:xfrm>
            <a:off x="4211960" y="4221088"/>
            <a:ext cx="4932039" cy="2636912"/>
          </a:xfrm>
          <a:prstGeom prst="rect">
            <a:avLst/>
          </a:prstGeom>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Where does logging come from</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dirty="0" smtClean="0"/>
              <a:t>Operating system</a:t>
            </a:r>
          </a:p>
          <a:p>
            <a:r>
              <a:rPr lang="en-US" dirty="0" smtClean="0"/>
              <a:t>Background processes</a:t>
            </a:r>
          </a:p>
          <a:p>
            <a:r>
              <a:rPr lang="en-US" dirty="0" smtClean="0"/>
              <a:t>Foreground processes</a:t>
            </a:r>
          </a:p>
          <a:p>
            <a:r>
              <a:rPr lang="en-US" dirty="0" smtClean="0"/>
              <a:t>Gradient amplifier firmware</a:t>
            </a:r>
          </a:p>
          <a:p>
            <a:r>
              <a:rPr lang="en-US" dirty="0" smtClean="0"/>
              <a:t>Windows resource monitoring</a:t>
            </a:r>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2492896"/>
            <a:ext cx="4953000" cy="3810000"/>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54</a:t>
            </a:fld>
            <a:endParaRPr lang=""/>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Which </a:t>
            </a:r>
            <a:r>
              <a:rPr lang="en-US" dirty="0" err="1" smtClean="0"/>
              <a:t>logfiles</a:t>
            </a:r>
            <a:r>
              <a:rPr lang="en-US" dirty="0" smtClean="0"/>
              <a:t> exist</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dirty="0" smtClean="0"/>
              <a:t>logcurrent.log					</a:t>
            </a:r>
            <a:r>
              <a:rPr lang="en-US" sz="1400" dirty="0" smtClean="0"/>
              <a:t>all MR processes on current day</a:t>
            </a:r>
          </a:p>
          <a:p>
            <a:r>
              <a:rPr lang="en-US" dirty="0" smtClean="0"/>
              <a:t>log2012060600000.log</a:t>
            </a:r>
            <a:r>
              <a:rPr lang="en-US" dirty="0"/>
              <a:t>	</a:t>
            </a:r>
            <a:r>
              <a:rPr lang="en-US" dirty="0" smtClean="0"/>
              <a:t>		</a:t>
            </a:r>
            <a:r>
              <a:rPr lang="en-US" sz="1400" dirty="0" smtClean="0"/>
              <a:t>all MR processes at specific day</a:t>
            </a:r>
          </a:p>
          <a:p>
            <a:r>
              <a:rPr lang="en-US" dirty="0" smtClean="0"/>
              <a:t>logstat201206.log				</a:t>
            </a:r>
            <a:r>
              <a:rPr lang="en-US" sz="1400" dirty="0" smtClean="0"/>
              <a:t>extract of </a:t>
            </a:r>
            <a:r>
              <a:rPr lang="en-US" sz="1400" dirty="0" err="1" smtClean="0"/>
              <a:t>logfile</a:t>
            </a:r>
            <a:r>
              <a:rPr lang="en-US" sz="1400" dirty="0" smtClean="0"/>
              <a:t> for specific month</a:t>
            </a:r>
          </a:p>
          <a:p>
            <a:r>
              <a:rPr lang="en-US" dirty="0"/>
              <a:t>Examcards20120326T111535_dump.log	</a:t>
            </a:r>
            <a:r>
              <a:rPr lang="en-US" sz="1400" dirty="0" err="1"/>
              <a:t>examcard</a:t>
            </a:r>
            <a:r>
              <a:rPr lang="en-US" sz="1400" dirty="0"/>
              <a:t> crash</a:t>
            </a:r>
          </a:p>
          <a:p>
            <a:r>
              <a:rPr lang="en-US" dirty="0" smtClean="0"/>
              <a:t>gyroview_win_20120521_crash.log		</a:t>
            </a:r>
            <a:r>
              <a:rPr lang="en-US" sz="1400" dirty="0" err="1" smtClean="0"/>
              <a:t>gyroview</a:t>
            </a:r>
            <a:r>
              <a:rPr lang="en-US" sz="1400" dirty="0" smtClean="0"/>
              <a:t> crash</a:t>
            </a:r>
          </a:p>
          <a:p>
            <a:r>
              <a:rPr lang="en-US" dirty="0" smtClean="0"/>
              <a:t>cdas_20120529_224020_dump.log</a:t>
            </a:r>
            <a:r>
              <a:rPr lang="en-US" dirty="0"/>
              <a:t>		</a:t>
            </a:r>
            <a:r>
              <a:rPr lang="en-US" sz="1400" dirty="0"/>
              <a:t>crash of process at CDAS</a:t>
            </a:r>
          </a:p>
          <a:p>
            <a:r>
              <a:rPr lang="en-US" dirty="0" smtClean="0"/>
              <a:t>GRADDUMP_20120218140945.log</a:t>
            </a:r>
            <a:r>
              <a:rPr lang="en-US" dirty="0"/>
              <a:t>		</a:t>
            </a:r>
            <a:r>
              <a:rPr lang="en-US" sz="1400" dirty="0"/>
              <a:t>gradient amplifier error</a:t>
            </a:r>
          </a:p>
          <a:p>
            <a:r>
              <a:rPr lang="en-US" dirty="0" smtClean="0"/>
              <a:t>errorlog_DBServer_20120521232317.log</a:t>
            </a:r>
            <a:r>
              <a:rPr lang="en-US" dirty="0"/>
              <a:t>	</a:t>
            </a:r>
            <a:r>
              <a:rPr lang="en-US" sz="1400" dirty="0"/>
              <a:t>Database logging</a:t>
            </a:r>
          </a:p>
          <a:p>
            <a:r>
              <a:rPr lang="en-US" dirty="0" smtClean="0"/>
              <a:t>monitoring_counters_2012052207074332	</a:t>
            </a:r>
            <a:r>
              <a:rPr lang="en-US" sz="1400" dirty="0" smtClean="0"/>
              <a:t>performance monitor</a:t>
            </a:r>
          </a:p>
          <a:p>
            <a:r>
              <a:rPr lang="en-US" dirty="0"/>
              <a:t>el_20120521234500_application.log		</a:t>
            </a:r>
            <a:r>
              <a:rPr lang="en-US" sz="1400" dirty="0"/>
              <a:t>Windows logging</a:t>
            </a:r>
          </a:p>
          <a:p>
            <a:r>
              <a:rPr lang="en-US" dirty="0"/>
              <a:t>el_20120521234500_security.log		</a:t>
            </a:r>
            <a:r>
              <a:rPr lang="en-US" sz="1400" dirty="0"/>
              <a:t>Windows logging</a:t>
            </a:r>
          </a:p>
          <a:p>
            <a:r>
              <a:rPr lang="en-US" dirty="0"/>
              <a:t>el_20120521234500_system.log		</a:t>
            </a:r>
            <a:r>
              <a:rPr lang="en-US" sz="1400" dirty="0"/>
              <a:t>Windows logging</a:t>
            </a:r>
          </a:p>
          <a:p>
            <a:r>
              <a:rPr lang="en-US" dirty="0" smtClean="0"/>
              <a:t>…..</a:t>
            </a:r>
          </a:p>
          <a:p>
            <a:endParaRPr lang="en-US" dirty="0" smtClean="0"/>
          </a:p>
          <a:p>
            <a:endParaRPr lang="en-US" dirty="0" smtClean="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49" y="4941168"/>
            <a:ext cx="1629549" cy="1629549"/>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55</a:t>
            </a:fld>
            <a:endParaRPr lang=""/>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Normal workflow</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sz="1600" dirty="0" smtClean="0"/>
              <a:t>Start </a:t>
            </a:r>
            <a:r>
              <a:rPr lang="en-US" sz="1600" dirty="0"/>
              <a:t>system		</a:t>
            </a:r>
            <a:r>
              <a:rPr lang="en-US" sz="1400" dirty="0" smtClean="0"/>
              <a:t>SYS</a:t>
            </a:r>
            <a:r>
              <a:rPr lang="en-US" sz="1400" dirty="0"/>
              <a:t>: r</a:t>
            </a:r>
            <a:endParaRPr lang="en-US" sz="1400" dirty="0" smtClean="0"/>
          </a:p>
          <a:p>
            <a:r>
              <a:rPr lang="en-US" sz="1600" dirty="0" smtClean="0"/>
              <a:t>New exam (from RIS)</a:t>
            </a:r>
            <a:r>
              <a:rPr lang="en-US" sz="1600" dirty="0"/>
              <a:t>	</a:t>
            </a:r>
            <a:r>
              <a:rPr lang="en-US" sz="1400" dirty="0" err="1" smtClean="0"/>
              <a:t>CA_RPDI_NewExamDialog</a:t>
            </a:r>
            <a:r>
              <a:rPr lang="en-US" sz="1400" dirty="0"/>
              <a:t>::</a:t>
            </a:r>
            <a:r>
              <a:rPr lang="en-US" sz="1400" dirty="0" err="1"/>
              <a:t>ConnectToRIS</a:t>
            </a:r>
            <a:r>
              <a:rPr lang="en-US" sz="1400" dirty="0"/>
              <a:t> </a:t>
            </a:r>
            <a:r>
              <a:rPr lang="en-US" sz="1400" dirty="0" smtClean="0"/>
              <a:t> / SYS: p</a:t>
            </a:r>
          </a:p>
          <a:p>
            <a:r>
              <a:rPr lang="en-US" sz="1600" dirty="0" smtClean="0"/>
              <a:t>Wrap-up patient</a:t>
            </a:r>
            <a:r>
              <a:rPr lang="en-US" sz="1600" dirty="0"/>
              <a:t>		</a:t>
            </a:r>
            <a:r>
              <a:rPr lang="en-US" sz="1400" dirty="0" err="1"/>
              <a:t>lightvisor</a:t>
            </a:r>
            <a:r>
              <a:rPr lang="en-US" sz="1400" dirty="0"/>
              <a:t> reference position defined</a:t>
            </a:r>
            <a:endParaRPr lang="en-US" sz="1400" dirty="0" smtClean="0"/>
          </a:p>
          <a:p>
            <a:r>
              <a:rPr lang="en-US" sz="1600" dirty="0" smtClean="0"/>
              <a:t>Load </a:t>
            </a:r>
            <a:r>
              <a:rPr lang="en-US" sz="1600" dirty="0" err="1" smtClean="0"/>
              <a:t>examcard</a:t>
            </a:r>
            <a:r>
              <a:rPr lang="en-US" sz="1600" dirty="0"/>
              <a:t>		</a:t>
            </a:r>
            <a:r>
              <a:rPr lang="en-US" sz="1400" dirty="0"/>
              <a:t>Exam card name set in the data base</a:t>
            </a:r>
            <a:endParaRPr lang="en-US" sz="1600" dirty="0" smtClean="0"/>
          </a:p>
          <a:p>
            <a:r>
              <a:rPr lang="en-US" sz="1600" dirty="0" smtClean="0"/>
              <a:t>Start survey </a:t>
            </a:r>
            <a:r>
              <a:rPr lang="en-US" sz="1600" dirty="0"/>
              <a:t>scan		</a:t>
            </a:r>
            <a:r>
              <a:rPr lang="en-US" sz="1400" dirty="0"/>
              <a:t>START_SCAN: (pressed by user at </a:t>
            </a:r>
            <a:r>
              <a:rPr lang="en-US" sz="1400" dirty="0" err="1"/>
              <a:t>ScanStatusWindow</a:t>
            </a:r>
            <a:r>
              <a:rPr lang="en-US" sz="1400" dirty="0"/>
              <a:t>)</a:t>
            </a:r>
            <a:endParaRPr lang="en-US" sz="1400" dirty="0" smtClean="0"/>
          </a:p>
          <a:p>
            <a:r>
              <a:rPr lang="en-US" sz="1600" dirty="0" smtClean="0"/>
              <a:t>Plan anatomic scans</a:t>
            </a:r>
            <a:r>
              <a:rPr lang="en-US" sz="1600" dirty="0"/>
              <a:t>	</a:t>
            </a:r>
            <a:r>
              <a:rPr lang="en-US" sz="1400" dirty="0"/>
              <a:t>--&gt; </a:t>
            </a:r>
            <a:r>
              <a:rPr lang="en-US" sz="1400" dirty="0" err="1" smtClean="0"/>
              <a:t>BeginPlan</a:t>
            </a:r>
            <a:r>
              <a:rPr lang="en-US" sz="1400" dirty="0"/>
              <a:t> / </a:t>
            </a:r>
            <a:r>
              <a:rPr lang="en-US" sz="1400" dirty="0" smtClean="0"/>
              <a:t>&lt;-- </a:t>
            </a:r>
            <a:r>
              <a:rPr lang="en-US" sz="1400" dirty="0" err="1" smtClean="0"/>
              <a:t>BeginPlan</a:t>
            </a:r>
            <a:r>
              <a:rPr lang="en-US" sz="1400" dirty="0"/>
              <a:t> / --&gt; </a:t>
            </a:r>
            <a:r>
              <a:rPr lang="en-US" sz="1400" dirty="0" err="1" smtClean="0"/>
              <a:t>BeginEdit</a:t>
            </a:r>
            <a:r>
              <a:rPr lang="en-US" sz="1400" dirty="0"/>
              <a:t> / </a:t>
            </a:r>
            <a:r>
              <a:rPr lang="en-US" sz="1400" dirty="0" smtClean="0"/>
              <a:t>&lt;-- </a:t>
            </a:r>
            <a:r>
              <a:rPr lang="en-US" sz="1400" dirty="0" err="1"/>
              <a:t>BeginEdit</a:t>
            </a:r>
            <a:endParaRPr lang="en-US" sz="1400" dirty="0" smtClean="0"/>
          </a:p>
          <a:p>
            <a:r>
              <a:rPr lang="en-US" sz="1600" dirty="0" smtClean="0"/>
              <a:t>Scan </a:t>
            </a:r>
            <a:r>
              <a:rPr lang="en-US" sz="1600" dirty="0"/>
              <a:t>various scans	</a:t>
            </a:r>
            <a:r>
              <a:rPr lang="en-US" sz="1400" dirty="0"/>
              <a:t>Scan starts / Scan progress </a:t>
            </a:r>
            <a:r>
              <a:rPr lang="en-US" sz="1400" dirty="0" err="1"/>
              <a:t>msg</a:t>
            </a:r>
            <a:r>
              <a:rPr lang="en-US" sz="1400" dirty="0"/>
              <a:t> -&gt; </a:t>
            </a:r>
            <a:r>
              <a:rPr lang="en-US" sz="1400" dirty="0" smtClean="0"/>
              <a:t>SCANEXEC / Scan completed</a:t>
            </a:r>
          </a:p>
          <a:p>
            <a:r>
              <a:rPr lang="en-US" sz="1600" dirty="0"/>
              <a:t>Evaluate images with radiologist	</a:t>
            </a:r>
            <a:r>
              <a:rPr lang="en-US" sz="1400" dirty="0"/>
              <a:t>User entering </a:t>
            </a:r>
            <a:r>
              <a:rPr lang="en-US" sz="1400" dirty="0" err="1" smtClean="0"/>
              <a:t>ViewingContext</a:t>
            </a:r>
            <a:r>
              <a:rPr lang="en-US" sz="1400" dirty="0" smtClean="0"/>
              <a:t>/</a:t>
            </a:r>
            <a:r>
              <a:rPr lang="en-US" sz="1400" dirty="0" err="1" smtClean="0"/>
              <a:t>PicturePlus</a:t>
            </a:r>
            <a:endParaRPr lang="en-US" sz="1400" dirty="0"/>
          </a:p>
          <a:p>
            <a:r>
              <a:rPr lang="en-US" sz="1600" dirty="0" smtClean="0"/>
              <a:t>Perform optional </a:t>
            </a:r>
            <a:r>
              <a:rPr lang="en-US" sz="1600" dirty="0"/>
              <a:t>intervention	</a:t>
            </a:r>
            <a:r>
              <a:rPr lang="en-US" sz="1400" dirty="0"/>
              <a:t>Waiting for start of dynamic </a:t>
            </a:r>
            <a:r>
              <a:rPr lang="en-US" sz="1400" dirty="0" smtClean="0"/>
              <a:t>study </a:t>
            </a:r>
            <a:r>
              <a:rPr lang="en-US" sz="1400" dirty="0"/>
              <a:t>/ </a:t>
            </a:r>
            <a:r>
              <a:rPr lang="en-US" sz="1400" dirty="0" smtClean="0"/>
              <a:t/>
            </a:r>
            <a:br>
              <a:rPr lang="en-US" sz="1400" dirty="0" smtClean="0"/>
            </a:br>
            <a:r>
              <a:rPr lang="en-US" sz="1600" dirty="0" smtClean="0"/>
              <a:t>				</a:t>
            </a:r>
            <a:r>
              <a:rPr lang="en-US" sz="1400" dirty="0" smtClean="0"/>
              <a:t>Performing </a:t>
            </a:r>
            <a:r>
              <a:rPr lang="en-US" sz="1400" dirty="0"/>
              <a:t>breath hold</a:t>
            </a:r>
            <a:endParaRPr lang="en-US" sz="1400" dirty="0" smtClean="0"/>
          </a:p>
          <a:p>
            <a:r>
              <a:rPr lang="en-US" sz="1600" dirty="0" err="1" smtClean="0"/>
              <a:t>Postprocessing</a:t>
            </a:r>
            <a:r>
              <a:rPr lang="en-US" sz="1600" dirty="0" smtClean="0"/>
              <a:t> </a:t>
            </a:r>
            <a:r>
              <a:rPr lang="en-US" sz="1600" dirty="0"/>
              <a:t>data	</a:t>
            </a:r>
            <a:r>
              <a:rPr lang="en-US" sz="1400" dirty="0" err="1"/>
              <a:t>PictorialIndex</a:t>
            </a:r>
            <a:r>
              <a:rPr lang="en-US" sz="1400" dirty="0"/>
              <a:t>(</a:t>
            </a:r>
            <a:r>
              <a:rPr lang="en-US" sz="1400" dirty="0" err="1"/>
              <a:t>UserEvent</a:t>
            </a:r>
            <a:r>
              <a:rPr lang="en-US" sz="1400" dirty="0"/>
              <a:t>): (Action) Click </a:t>
            </a:r>
            <a:r>
              <a:rPr lang="en-US" sz="1400" dirty="0" smtClean="0"/>
              <a:t>series / </a:t>
            </a:r>
            <a:br>
              <a:rPr lang="en-US" sz="1400" dirty="0" smtClean="0"/>
            </a:br>
            <a:r>
              <a:rPr lang="en-US" sz="1400" dirty="0" smtClean="0"/>
              <a:t>			</a:t>
            </a:r>
            <a:r>
              <a:rPr lang="en-US" sz="1400" dirty="0" err="1" smtClean="0"/>
              <a:t>StateChanged</a:t>
            </a:r>
            <a:r>
              <a:rPr lang="en-US" sz="1400" dirty="0" smtClean="0"/>
              <a:t> </a:t>
            </a:r>
            <a:r>
              <a:rPr lang="en-US" sz="1400" dirty="0"/>
              <a:t>for package</a:t>
            </a:r>
            <a:endParaRPr lang="en-US" sz="1600" dirty="0" smtClean="0"/>
          </a:p>
          <a:p>
            <a:r>
              <a:rPr lang="en-US" sz="1600" dirty="0" smtClean="0"/>
              <a:t>Archive </a:t>
            </a:r>
            <a:r>
              <a:rPr lang="en-US" sz="1600" dirty="0"/>
              <a:t>data		</a:t>
            </a:r>
            <a:r>
              <a:rPr lang="en-US" sz="1400" dirty="0"/>
              <a:t>Performance Logging [</a:t>
            </a:r>
            <a:r>
              <a:rPr lang="en-US" sz="1400" dirty="0" err="1"/>
              <a:t>ArchiveNetwork</a:t>
            </a:r>
            <a:r>
              <a:rPr lang="en-US" sz="1400" dirty="0"/>
              <a:t>] 205203816 event Job Started</a:t>
            </a:r>
            <a:endParaRPr lang="en-US" sz="1400" dirty="0" smtClean="0"/>
          </a:p>
          <a:p>
            <a:r>
              <a:rPr lang="en-US" sz="1600" dirty="0" smtClean="0"/>
              <a:t>End of examination  	(usually not clearly indicated)</a:t>
            </a:r>
          </a:p>
          <a:p>
            <a:r>
              <a:rPr lang="en-US" sz="1600" dirty="0" smtClean="0"/>
              <a:t>Next examination …..</a:t>
            </a:r>
          </a:p>
          <a:p>
            <a:endParaRPr lang="en-US" dirty="0" smtClean="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777" y="116632"/>
            <a:ext cx="2836962" cy="1677292"/>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56</a:t>
            </a:fld>
            <a:endParaRPr lang=""/>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Normal daily workload: Search/query “SYS:”</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endParaRPr lang="en-US" sz="600" dirty="0"/>
          </a:p>
          <a:p>
            <a:r>
              <a:rPr lang="en-US" sz="600" dirty="0" smtClean="0"/>
              <a:t>J</a:t>
            </a:r>
            <a:r>
              <a:rPr lang="en-US" sz="600" dirty="0"/>
              <a:t>:\logging\38135\log201205300000.log(26): ] 2012-05-30 00:00:07.73 D S </a:t>
            </a:r>
            <a:r>
              <a:rPr lang="en-US" sz="600" dirty="0" err="1"/>
              <a:t>Aswcheck</a:t>
            </a:r>
            <a:r>
              <a:rPr lang="en-US" sz="600" dirty="0"/>
              <a:t>                        00000afc 00000c14 &lt;STATSIF SYS: r release 3.2.2.0        , </a:t>
            </a:r>
            <a:r>
              <a:rPr lang="en-US" sz="600" dirty="0" err="1"/>
              <a:t>swid</a:t>
            </a:r>
            <a:r>
              <a:rPr lang="en-US" sz="600" dirty="0"/>
              <a:t> 119  , language en-US     , roles </a:t>
            </a:r>
            <a:r>
              <a:rPr lang="en-US" sz="600" dirty="0" err="1"/>
              <a:t>SystemAdmins</a:t>
            </a:r>
            <a:r>
              <a:rPr lang="en-US" sz="600" dirty="0"/>
              <a:t> </a:t>
            </a:r>
          </a:p>
          <a:p>
            <a:r>
              <a:rPr lang="en-US" sz="600" dirty="0"/>
              <a:t>J:\logging\38135\log201205300000.log(2060): ] 2012-05-30 00:01:53.73 D S GYROVIEW                        00000bf0 0000086c &lt;STATSIF SYS: p exam_3677_3677_</a:t>
            </a:r>
          </a:p>
          <a:p>
            <a:r>
              <a:rPr lang="en-US" sz="600" dirty="0"/>
              <a:t>J:\logging\38135\log201205300000.log(16872): ] 2012-05-30 01:39:02.18 D S GYROVIEW                        00000bf0 0000086c &lt;STATSIF SYS: p exam_3671_3671_</a:t>
            </a:r>
          </a:p>
          <a:p>
            <a:r>
              <a:rPr lang="en-US" sz="600" dirty="0"/>
              <a:t>J:\logging\38135\log201205300000.log(71885): ] 2012-05-30 07:18:20.71 D S GYROVIEW                        00000bf0 0000086c &lt;STATSIF SYS: p exam_3704_3704_</a:t>
            </a:r>
          </a:p>
          <a:p>
            <a:r>
              <a:rPr lang="en-US" sz="600" dirty="0"/>
              <a:t>J:\logging\38135\log201205300000.log(102896): ] 2012-05-30 07:49:30.31 D S GYROVIEW                        00000bf0 0000086c &lt;STATSIF SYS: p exam_3708_3708_</a:t>
            </a:r>
          </a:p>
          <a:p>
            <a:r>
              <a:rPr lang="en-US" sz="600" dirty="0"/>
              <a:t>J:\logging\38135\log201205300000.log(117834): ] 2012-05-30 08:01:18.54 D S GYROVIEW                        00000bf0 0000086c &lt;STATSIF SYS: p exam_3711_3711_</a:t>
            </a:r>
          </a:p>
          <a:p>
            <a:r>
              <a:rPr lang="en-US" sz="600" dirty="0"/>
              <a:t>J:\logging\38135\log201205300000.log(138728): ] 2012-05-30 08:27:57.40 D S GYROVIEW                        00000bf0 0000086c &lt;STATSIF SYS: p exam_3717_3717_</a:t>
            </a:r>
          </a:p>
          <a:p>
            <a:r>
              <a:rPr lang="en-US" sz="600" dirty="0"/>
              <a:t>J:\logging\38135\log201205300000.log(192556): ] 2012-05-30 09:02:40.07 D S GYROVIEW                        00000bf0 0000086c &lt;STATSIF SYS: p exam_3725_3725_</a:t>
            </a:r>
          </a:p>
          <a:p>
            <a:r>
              <a:rPr lang="en-US" sz="600" dirty="0"/>
              <a:t>J:\logging\38135\log201205300000.log(219944): ] 2012-05-30 09:27:32.43 D S </a:t>
            </a:r>
            <a:r>
              <a:rPr lang="en-US" sz="600" dirty="0" err="1"/>
              <a:t>Aswcheck</a:t>
            </a:r>
            <a:r>
              <a:rPr lang="en-US" sz="600" dirty="0"/>
              <a:t>                        00000afc 00000dd8 &lt;STATSIF SYS: s </a:t>
            </a:r>
          </a:p>
          <a:p>
            <a:r>
              <a:rPr lang="en-US" sz="600" dirty="0"/>
              <a:t>J:\logging\38135\log201205300000.log(220773): ] 2012-05-30 09:31:32.95 D S </a:t>
            </a:r>
            <a:r>
              <a:rPr lang="en-US" sz="600" dirty="0" err="1"/>
              <a:t>Aswcheck</a:t>
            </a:r>
            <a:r>
              <a:rPr lang="en-US" sz="600" dirty="0"/>
              <a:t>                        00000434 000014e4 &lt;STATSIF SYS: r release 3.2.2.0        , </a:t>
            </a:r>
            <a:r>
              <a:rPr lang="en-US" sz="600" dirty="0" err="1"/>
              <a:t>swid</a:t>
            </a:r>
            <a:r>
              <a:rPr lang="en-US" sz="600" dirty="0"/>
              <a:t> 119  , language en-US     , roles </a:t>
            </a:r>
            <a:r>
              <a:rPr lang="en-US" sz="600" dirty="0" err="1"/>
              <a:t>SystemAdmins</a:t>
            </a:r>
            <a:r>
              <a:rPr lang="en-US" sz="600" dirty="0"/>
              <a:t> </a:t>
            </a:r>
          </a:p>
          <a:p>
            <a:r>
              <a:rPr lang="en-US" sz="600" dirty="0"/>
              <a:t>J:\logging\38135\log201205300000.log(222460): ] 2012-05-30 09:33:20.14 D S GYROVIEW                        00001210 00000954 &lt;STATSIF SYS: p exam_3725_3725_</a:t>
            </a:r>
          </a:p>
          <a:p>
            <a:r>
              <a:rPr lang="en-US" sz="600" dirty="0"/>
              <a:t>J:\logging\38135\log201205300000.log(239577): ] 2012-05-30 09:48:04.60 D S GYROVIEW                        00001210 00000954 &lt;STATSIF SYS: p exam_3803_3803_</a:t>
            </a:r>
          </a:p>
          <a:p>
            <a:r>
              <a:rPr lang="en-US" sz="600" dirty="0"/>
              <a:t>J:\logging\38135\log201205300000.log(289888): ] 2012-05-30 10:34:17.34 D S GYROVIEW                        00001210 00000954 &lt;STATSIF SYS: p exam_3813_3813_</a:t>
            </a:r>
          </a:p>
          <a:p>
            <a:r>
              <a:rPr lang="en-US" sz="600" dirty="0"/>
              <a:t>J:\logging\38135\log201205300000.log(332592): ] 2012-05-30 11:06:43.48 D S GYROVIEW                        00001210 00000954 &lt;STATSIF SYS: p exam_3819_3819_</a:t>
            </a:r>
          </a:p>
          <a:p>
            <a:r>
              <a:rPr lang="en-US" sz="600" dirty="0"/>
              <a:t>J:\logging\38135\log201205300000.log(363118): ] 2012-05-30 11:40:11.82 D S GYROVIEW                        00001210 00000954 &lt;STATSIF SYS: p exam_3825_3825_</a:t>
            </a:r>
          </a:p>
          <a:p>
            <a:r>
              <a:rPr lang="en-US" sz="600" dirty="0"/>
              <a:t>J:\logging\38135\log201205300000.log(402379): ] 2012-05-30 12:04:49.56 D S GYROVIEW                        00001210 00000954 &lt;STATSIF SYS: p exam_3830_3830_</a:t>
            </a:r>
          </a:p>
          <a:p>
            <a:r>
              <a:rPr lang="en-US" sz="600" dirty="0"/>
              <a:t>J:\logging\38135\log201205300000.log(429379): ] 2012-05-30 12:32:21.42 D S GYROVIEW                        00001210 00000954 &lt;STATSIF SYS: p exam_3836_3836_</a:t>
            </a:r>
          </a:p>
          <a:p>
            <a:r>
              <a:rPr lang="en-US" sz="600" dirty="0"/>
              <a:t>J:\logging\38135\log201205300000.log(463786): ] 2012-05-30 13:09:16.32 D S GYROVIEW                        00001210 00000954 &lt;STATSIF SYS: p exam_3842_3842_</a:t>
            </a:r>
          </a:p>
          <a:p>
            <a:r>
              <a:rPr lang="en-US" sz="600" dirty="0"/>
              <a:t>J:\logging\38135\log201205300000.log(493055): ] 2012-05-30 13:30:55.81 D S GYROVIEW                        00001210 00000954 &lt;STATSIF SYS: p exam_3847_3847_</a:t>
            </a:r>
          </a:p>
          <a:p>
            <a:r>
              <a:rPr lang="en-US" sz="600" dirty="0"/>
              <a:t>J:\logging\38135\log201205300000.log(493161): ] 2012-05-30 13:31:38.34 D S GYROVIEW                        00001210 00000954 &lt;STATSIF SYS: p exam_3400_3400_</a:t>
            </a:r>
          </a:p>
          <a:p>
            <a:r>
              <a:rPr lang="en-US" sz="600" dirty="0"/>
              <a:t>J:\logging\38135\log201205300000.log(493510): ] 2012-05-30 13:31:55.35 D S GYROVIEW                        00001210 00000954 &lt;STATSIF SYS: p exam_3847_3847_</a:t>
            </a:r>
          </a:p>
          <a:p>
            <a:r>
              <a:rPr lang="en-US" sz="600" dirty="0"/>
              <a:t>J:\logging\38135\log201205300000.log(520427): ] 2012-05-30 13:57:43.43 D S GYROVIEW                        00001210 00000954 &lt;STATSIF SYS: p exam_3852_3852_</a:t>
            </a:r>
          </a:p>
          <a:p>
            <a:r>
              <a:rPr lang="en-US" sz="600" dirty="0"/>
              <a:t>J:\logging\38135\log201205300000.log(555360): ] 2012-05-30 14:34:00.85 D S GYROVIEW                        00001210 00000954 &lt;STATSIF SYS: p exam_3671_3671_</a:t>
            </a:r>
          </a:p>
          <a:p>
            <a:r>
              <a:rPr lang="en-US" sz="600" dirty="0"/>
              <a:t>J:\logging\38135\log201205300000.log(583173): ] 2012-05-30 14:55:30.07 D S GYROVIEW                        00001210 00000954 &lt;STATSIF SYS: p exam_3858_3858_</a:t>
            </a:r>
          </a:p>
          <a:p>
            <a:r>
              <a:rPr lang="en-US" sz="600" dirty="0"/>
              <a:t>J:\logging\38135\log201205300000.log(622600): ] 2012-05-30 15:21:11.25 D S GYROVIEW                        00001210 00000954 &lt;STATSIF SYS: p exam_3861_3861_</a:t>
            </a:r>
          </a:p>
          <a:p>
            <a:r>
              <a:rPr lang="en-US" sz="600" dirty="0"/>
              <a:t>J:\logging\38135\log201205300000.log(651269): ] 2012-05-30 15:51:24.51 D S GYROVIEW                        00001210 00000954 &lt;STATSIF SYS: p exam_3869_3869_</a:t>
            </a:r>
          </a:p>
          <a:p>
            <a:r>
              <a:rPr lang="en-US" sz="600" dirty="0"/>
              <a:t>J:\logging\38135\log201205300000.log(697455): ] 2012-05-30 16:22:19.67 D S GYROVIEW                        00001210 00000954 &lt;STATSIF SYS: p exam_3870_3870_</a:t>
            </a:r>
          </a:p>
          <a:p>
            <a:r>
              <a:rPr lang="en-US" sz="600" dirty="0"/>
              <a:t>J:\logging\38135\log201205300000.log(738551): ] 2012-05-30 16:51:51.28 D S GYROVIEW                        00001210 00000954 &lt;STATSIF SYS: p exam_3882_3882_</a:t>
            </a:r>
          </a:p>
          <a:p>
            <a:r>
              <a:rPr lang="en-US" sz="600" dirty="0"/>
              <a:t>J:\logging\38135\log201205300000.log(778430): ] 2012-05-30 17:18:49.18 D S GYROVIEW                        00001210 00000954 &lt;STATSIF SYS: p exam_3888_3888_</a:t>
            </a:r>
          </a:p>
          <a:p>
            <a:r>
              <a:rPr lang="en-US" sz="600" dirty="0"/>
              <a:t>J:\logging\38135\log201205300000.log(799928): ] 2012-05-30 17:35:24.20 D S GYROVIEW                        00001210 00000954 &lt;STATSIF SYS: p exam_3892_3892_</a:t>
            </a:r>
          </a:p>
          <a:p>
            <a:r>
              <a:rPr lang="en-US" sz="600" dirty="0"/>
              <a:t>J:\logging\38135\log201205300000.log(844498): ] 2012-05-30 18:17:43.76 D S GYROVIEW                        00001210 00000954 &lt;STATSIF SYS: p exam_3898_3898_</a:t>
            </a:r>
          </a:p>
          <a:p>
            <a:r>
              <a:rPr lang="en-US" sz="600" dirty="0"/>
              <a:t>J:\logging\38135\log201205300000.log(887209): ] 2012-05-30 18:50:52.75 D S </a:t>
            </a:r>
            <a:r>
              <a:rPr lang="en-US" sz="600" dirty="0" err="1"/>
              <a:t>Aswcheck</a:t>
            </a:r>
            <a:r>
              <a:rPr lang="en-US" sz="600" dirty="0"/>
              <a:t>                        00000434 0000279c &lt;STATSIF SYS: s </a:t>
            </a:r>
          </a:p>
          <a:p>
            <a:r>
              <a:rPr lang="en-US" sz="600" dirty="0"/>
              <a:t>J:\logging\38135\log201205300000.log(888843): ] 2012-05-30 18:54:54.18 D S </a:t>
            </a:r>
            <a:r>
              <a:rPr lang="en-US" sz="600" dirty="0" err="1"/>
              <a:t>Aswcheck</a:t>
            </a:r>
            <a:r>
              <a:rPr lang="en-US" sz="600" dirty="0"/>
              <a:t>                        00001484 00001488 &lt;STATSIF SYS: r release 3.2.2.0        , </a:t>
            </a:r>
            <a:r>
              <a:rPr lang="en-US" sz="600" dirty="0" err="1"/>
              <a:t>swid</a:t>
            </a:r>
            <a:r>
              <a:rPr lang="en-US" sz="600" dirty="0"/>
              <a:t> 119  , language en-US     , roles </a:t>
            </a:r>
            <a:r>
              <a:rPr lang="en-US" sz="600" dirty="0" err="1"/>
              <a:t>SystemAdmins</a:t>
            </a:r>
            <a:r>
              <a:rPr lang="en-US" sz="600" dirty="0"/>
              <a:t> </a:t>
            </a:r>
          </a:p>
          <a:p>
            <a:r>
              <a:rPr lang="en-US" sz="600" dirty="0"/>
              <a:t>J:\logging\38135\log201205300000.log(893328): ] 2012-05-30 18:57:00.14 D S GYROVIEW                        00001974 0000197c &lt;STATSIF SYS: p exam_4000_4000_</a:t>
            </a:r>
          </a:p>
          <a:p>
            <a:r>
              <a:rPr lang="en-US" sz="600" dirty="0"/>
              <a:t>J:\logging\38135\log201205300000.log(954322): ] 2012-05-30 19:33:12.39 D S GYROVIEW                        00001974 0000197c &lt;STATSIF SYS: p exam_4006_4006_</a:t>
            </a:r>
          </a:p>
          <a:p>
            <a:r>
              <a:rPr lang="en-US" sz="600" dirty="0"/>
              <a:t>J:\logging\38135\log201205300000.log(967351): ] 2012-05-30 19:47:20.68 D S GYROVIEW                        00001974 0000197c &lt;STATSIF SYS: p exam_4008_4008_</a:t>
            </a:r>
          </a:p>
          <a:p>
            <a:r>
              <a:rPr lang="en-US" sz="600" dirty="0"/>
              <a:t>J:\logging\38135\log201205300000.log(984812): ] 2012-05-30 20:03:17.87 D S GYROVIEW                        00001974 0000197c &lt;STATSIF SYS: p exam_4015_4015_</a:t>
            </a:r>
          </a:p>
          <a:p>
            <a:r>
              <a:rPr lang="en-US" sz="600" dirty="0"/>
              <a:t>J:\logging\38135\log201205300000.log(985438): ] 2012-05-30 20:08:47.43 D S GYROVIEW                        00001974 0000197c &lt;STATSIF SYS: p exam_4016_4016_</a:t>
            </a:r>
          </a:p>
          <a:p>
            <a:r>
              <a:rPr lang="en-US" sz="600" dirty="0"/>
              <a:t>J:\logging\38135\log201205300000.log(1016648): ] 2012-05-30 20:30:08.75 D S GYROVIEW                        00001974 0000197c &lt;STATSIF SYS: p exam_4021_4021</a:t>
            </a:r>
            <a:r>
              <a:rPr lang="en-US" sz="600" dirty="0" smtClean="0"/>
              <a:t>_</a:t>
            </a:r>
            <a:endParaRPr lang="en-US" sz="16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60232" y="3284984"/>
            <a:ext cx="2177819" cy="1633364"/>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57</a:t>
            </a:fld>
            <a:endParaRPr lang=""/>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Meaning of SYS</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sz="1600" dirty="0" smtClean="0"/>
              <a:t>SYS: r		system start</a:t>
            </a:r>
          </a:p>
          <a:p>
            <a:r>
              <a:rPr lang="en-US" sz="1600" dirty="0" smtClean="0"/>
              <a:t>SYS: p		new patient</a:t>
            </a:r>
          </a:p>
          <a:p>
            <a:r>
              <a:rPr lang="en-US" sz="1600" dirty="0" smtClean="0"/>
              <a:t>SYS: m	missing process </a:t>
            </a:r>
            <a:r>
              <a:rPr lang="en-US" sz="1600" dirty="0" smtClean="0">
                <a:sym typeface="Wingdings" pitchFamily="2" charset="2"/>
              </a:rPr>
              <a:t> crash, system restart required</a:t>
            </a:r>
            <a:endParaRPr lang="en-US" sz="1600" dirty="0" smtClean="0"/>
          </a:p>
          <a:p>
            <a:r>
              <a:rPr lang="en-US" sz="1600" dirty="0" smtClean="0"/>
              <a:t>SYS: s		system stop</a:t>
            </a:r>
          </a:p>
          <a:p>
            <a:r>
              <a:rPr lang="en-US" sz="1600" dirty="0" smtClean="0"/>
              <a:t>SYS: a		process crashed, no restart required</a:t>
            </a:r>
          </a:p>
          <a:p>
            <a:r>
              <a:rPr lang="en-US" sz="1600" dirty="0" smtClean="0"/>
              <a:t>SYS: h		crashed process restarted</a:t>
            </a:r>
          </a:p>
          <a:p>
            <a:r>
              <a:rPr lang="en-US" sz="1600" dirty="0" smtClean="0"/>
              <a:t>SYS: b		process crashed, restart required</a:t>
            </a:r>
          </a:p>
          <a:p>
            <a:r>
              <a:rPr lang="en-US" sz="1600" dirty="0" smtClean="0"/>
              <a:t>SYS: u		process not started, ask user to restart process</a:t>
            </a:r>
          </a:p>
          <a:p>
            <a:r>
              <a:rPr lang="en-US" sz="1600" dirty="0" smtClean="0"/>
              <a:t>SYS: n		user selected not to restart process</a:t>
            </a:r>
          </a:p>
          <a:p>
            <a:r>
              <a:rPr lang="en-US" sz="1600" dirty="0" smtClean="0"/>
              <a:t>SYS: y		process restarted by user</a:t>
            </a:r>
          </a:p>
          <a:p>
            <a:r>
              <a:rPr lang="en-US" sz="1600" dirty="0" smtClean="0"/>
              <a:t>SYS: c		process startup cancelled by user</a:t>
            </a:r>
          </a:p>
          <a:p>
            <a:r>
              <a:rPr lang="en-US" sz="1600" dirty="0" smtClean="0"/>
              <a:t>SYS: I		process crashed, however ignore</a:t>
            </a:r>
          </a:p>
          <a:p>
            <a:r>
              <a:rPr lang="en-US" sz="1600" dirty="0" smtClean="0"/>
              <a:t>SYS: o		process crashed and stop system</a:t>
            </a:r>
          </a:p>
          <a:p>
            <a:r>
              <a:rPr lang="en-US" sz="1600" dirty="0" smtClean="0"/>
              <a:t>SYS: d		process crashed, notify user and stop system	</a:t>
            </a:r>
            <a:endParaRPr lang="en-US" sz="1600" dirty="0"/>
          </a:p>
          <a:p>
            <a:r>
              <a:rPr lang="en-US" sz="1600" dirty="0" smtClean="0"/>
              <a:t>A system power down is not logged, only seen as a system start without preceding stop.</a:t>
            </a:r>
            <a:endParaRPr lang="en-US" sz="1600" dirty="0"/>
          </a:p>
        </p:txBody>
      </p:sp>
      <p:pic>
        <p:nvPicPr>
          <p:cNvPr id="5" name="Picture 4"/>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7308304" y="116632"/>
            <a:ext cx="1552575" cy="2543175"/>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58</a:t>
            </a:fld>
            <a:endParaRPr lang=""/>
          </a:p>
        </p:txBody>
      </p:sp>
    </p:spTree>
    <p:custDataLst>
      <p:tags r:id="rId1"/>
    </p:custDataLst>
    <p:extLst>
      <p:ext uri="{BB962C8B-B14F-4D97-AF65-F5344CB8AC3E}">
        <p14:creationId xmlns:p14="http://schemas.microsoft.com/office/powerpoint/2010/main" val="41788262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Negative events</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Process crash	</a:t>
            </a:r>
            <a:r>
              <a:rPr lang="en-US" sz="1400" dirty="0" smtClean="0"/>
              <a:t>automatic recovery by restart of process</a:t>
            </a:r>
          </a:p>
          <a:p>
            <a:r>
              <a:rPr lang="en-US" dirty="0" smtClean="0"/>
              <a:t>System crashes	</a:t>
            </a:r>
            <a:r>
              <a:rPr lang="en-US" sz="1400" dirty="0" smtClean="0"/>
              <a:t>recover by system restart</a:t>
            </a:r>
          </a:p>
          <a:p>
            <a:r>
              <a:rPr lang="en-US" dirty="0" smtClean="0"/>
              <a:t>Scan aborts		</a:t>
            </a:r>
            <a:r>
              <a:rPr lang="en-US" sz="1400" dirty="0" smtClean="0"/>
              <a:t>retry scan</a:t>
            </a:r>
          </a:p>
          <a:p>
            <a:r>
              <a:rPr lang="en-US" dirty="0" smtClean="0"/>
              <a:t>System down		</a:t>
            </a:r>
            <a:r>
              <a:rPr lang="en-US" sz="1400" dirty="0" smtClean="0"/>
              <a:t>not recoverable, reschedule planned examinations</a:t>
            </a:r>
          </a:p>
          <a:p>
            <a:endParaRPr lang="en-US" dirty="0"/>
          </a:p>
        </p:txBody>
      </p:sp>
      <p:pic>
        <p:nvPicPr>
          <p:cNvPr id="4" name="Picture 3"/>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6804248" y="404664"/>
            <a:ext cx="1938613" cy="1944216"/>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59</a:t>
            </a:fld>
            <a:endParaRPr lang=""/>
          </a:p>
        </p:txBody>
      </p:sp>
    </p:spTree>
    <p:custDataLst>
      <p:tags r:id="rId1"/>
    </p:custDataLst>
    <p:extLst>
      <p:ext uri="{BB962C8B-B14F-4D97-AF65-F5344CB8AC3E}">
        <p14:creationId xmlns:p14="http://schemas.microsoft.com/office/powerpoint/2010/main" val="2782362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latin typeface="Arial"/>
                <a:cs typeface="Arial" pitchFamily="34" charset="0"/>
              </a:rPr>
              <a:t>Patient Related</a:t>
            </a:r>
            <a:br>
              <a:rPr lang="en-US" dirty="0" smtClean="0">
                <a:latin typeface="Arial"/>
                <a:cs typeface="Arial" pitchFamily="34" charset="0"/>
              </a:rPr>
            </a:br>
            <a:r>
              <a:rPr lang="en-US" dirty="0" smtClean="0">
                <a:latin typeface="Arial"/>
              </a:rPr>
              <a:t>Motion</a:t>
            </a:r>
            <a:r>
              <a:rPr lang="en-US" sz="3200" dirty="0">
                <a:latin typeface="Arial"/>
              </a:rPr>
              <a:t/>
            </a:r>
            <a:br>
              <a:rPr lang="en-US" sz="3200" dirty="0">
                <a:latin typeface="Arial"/>
              </a:rPr>
            </a:br>
            <a:endParaRPr lang="en-US" dirty="0">
              <a:latin typeface="Arial"/>
              <a:cs typeface="Arial" pitchFamily="34" charset="0"/>
            </a:endParaRPr>
          </a:p>
        </p:txBody>
      </p:sp>
      <p:sp>
        <p:nvSpPr>
          <p:cNvPr id="23" name="Text Placeholder 2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Object </a:t>
            </a:r>
            <a:r>
              <a:rPr lang="en-US" u="sng" dirty="0"/>
              <a:t>and</a:t>
            </a:r>
            <a:r>
              <a:rPr lang="en-US" dirty="0"/>
              <a:t> background, ghosting/blurring is caused by </a:t>
            </a:r>
            <a:r>
              <a:rPr lang="en-US" dirty="0" smtClean="0"/>
              <a:t>motion</a:t>
            </a:r>
          </a:p>
          <a:p>
            <a:endParaRPr lang="en-US" dirty="0" smtClean="0"/>
          </a:p>
          <a:p>
            <a:pPr lvl="1"/>
            <a:r>
              <a:rPr lang="en-US" dirty="0" smtClean="0"/>
              <a:t>Gross patient motion</a:t>
            </a:r>
          </a:p>
          <a:p>
            <a:pPr lvl="1"/>
            <a:r>
              <a:rPr lang="en-US" dirty="0" smtClean="0"/>
              <a:t>Physiologic motion</a:t>
            </a:r>
          </a:p>
          <a:p>
            <a:pPr lvl="2"/>
            <a:r>
              <a:rPr lang="en-US" sz="1800" dirty="0" smtClean="0"/>
              <a:t>Respiration</a:t>
            </a:r>
          </a:p>
          <a:p>
            <a:pPr lvl="2"/>
            <a:r>
              <a:rPr lang="en-US" sz="1800" dirty="0" smtClean="0"/>
              <a:t>Cardiac</a:t>
            </a:r>
          </a:p>
          <a:p>
            <a:pPr lvl="2"/>
            <a:r>
              <a:rPr lang="en-US" sz="1800" dirty="0" smtClean="0"/>
              <a:t>Peristaltic</a:t>
            </a:r>
          </a:p>
          <a:p>
            <a:pPr lvl="2"/>
            <a:r>
              <a:rPr lang="en-US" sz="1800" dirty="0" smtClean="0"/>
              <a:t>Flow</a:t>
            </a:r>
            <a:endParaRPr lang="en-US" sz="1800" dirty="0"/>
          </a:p>
        </p:txBody>
      </p:sp>
      <p:pic>
        <p:nvPicPr>
          <p:cNvPr id="7" name="Picture 3" descr="FLP4"/>
          <p:cNvPicPr>
            <a:picLocks noChangeAspect="1" noChangeArrowheads="1"/>
          </p:cNvPicPr>
          <p:nvPr>
            <p:custDataLst>
              <p:tags r:id="rId4"/>
            </p:custDataLst>
          </p:nvPr>
        </p:nvPicPr>
        <p:blipFill>
          <a:blip r:embed="rId8" cstate="print">
            <a:lum bright="6000" contrast="12000"/>
          </a:blip>
          <a:srcRect l="11250" t="18750" r="11250" b="18750"/>
          <a:stretch>
            <a:fillRect/>
          </a:stretch>
        </p:blipFill>
        <p:spPr bwMode="auto">
          <a:xfrm>
            <a:off x="762000" y="4876800"/>
            <a:ext cx="2057400" cy="16002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6" name="Picture 1027" descr="QUIZ"/>
          <p:cNvPicPr>
            <a:picLocks noChangeAspect="1" noChangeArrowheads="1"/>
          </p:cNvPicPr>
          <p:nvPr>
            <p:custDataLst>
              <p:tags r:id="rId5"/>
            </p:custDataLst>
          </p:nvPr>
        </p:nvPicPr>
        <p:blipFill>
          <a:blip r:embed="rId9" cstate="print">
            <a:lum bright="6000" contrast="12000"/>
          </a:blip>
          <a:srcRect/>
          <a:stretch>
            <a:fillRect/>
          </a:stretch>
        </p:blipFill>
        <p:spPr bwMode="auto">
          <a:xfrm>
            <a:off x="5791200" y="3276600"/>
            <a:ext cx="2654300" cy="3200401"/>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8" name="Picture 3_" descr="FLP2"/>
          <p:cNvPicPr>
            <a:picLocks noChangeAspect="1" noChangeArrowheads="1"/>
          </p:cNvPicPr>
          <p:nvPr>
            <p:custDataLst>
              <p:tags r:id="rId6"/>
            </p:custDataLst>
          </p:nvPr>
        </p:nvPicPr>
        <p:blipFill>
          <a:blip r:embed="rId10" cstate="print">
            <a:lum bright="6000" contrast="12000"/>
          </a:blip>
          <a:srcRect/>
          <a:stretch>
            <a:fillRect/>
          </a:stretch>
        </p:blipFill>
        <p:spPr bwMode="auto">
          <a:xfrm>
            <a:off x="2971800" y="4003675"/>
            <a:ext cx="2560637" cy="2473325"/>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10"/>
          </p:nvPr>
        </p:nvSpPr>
        <p:spPr/>
        <p:txBody>
          <a:bodyPr/>
          <a:lstStyle/>
          <a:p>
            <a:fld id="{0B4E316A-D996-4C3A-9727-0F02F7692ADE}" type="slidenum">
              <a:rPr lang="" smtClean="0"/>
              <a:pPr/>
              <a:t>6</a:t>
            </a:fld>
            <a:endParaRPr lang=""/>
          </a:p>
        </p:txBody>
      </p:sp>
    </p:spTree>
    <p:custDataLst>
      <p:tags r:id="rId1"/>
    </p:custDataLst>
    <p:extLst>
      <p:ext uri="{BB962C8B-B14F-4D97-AF65-F5344CB8AC3E}">
        <p14:creationId xmlns:p14="http://schemas.microsoft.com/office/powerpoint/2010/main" val="28977181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Search policies for a crash</a:t>
            </a:r>
            <a:endParaRPr lang="en-US" dirty="0"/>
          </a:p>
        </p:txBody>
      </p:sp>
      <p:sp>
        <p:nvSpPr>
          <p:cNvPr id="3" name="Content Placeholder 2"/>
          <p:cNvSpPr>
            <a:spLocks noGrp="1"/>
          </p:cNvSpPr>
          <p:nvPr>
            <p:ph idx="1"/>
            <p:custDataLst>
              <p:tags r:id="rId3"/>
            </p:custDataLst>
          </p:nvPr>
        </p:nvSpPr>
        <p:spPr>
          <a:xfrm>
            <a:off x="392114" y="1714500"/>
            <a:ext cx="8356350"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pPr>
              <a:spcBef>
                <a:spcPts val="0"/>
              </a:spcBef>
              <a:spcAft>
                <a:spcPts val="0"/>
              </a:spcAft>
            </a:pPr>
            <a:r>
              <a:rPr lang="en-US" dirty="0" smtClean="0"/>
              <a:t>Search for “SYS:” (use </a:t>
            </a:r>
            <a:r>
              <a:rPr lang="en-US" dirty="0" err="1" smtClean="0"/>
              <a:t>logstat</a:t>
            </a:r>
            <a:r>
              <a:rPr lang="en-US" dirty="0" smtClean="0"/>
              <a:t> files to cover large timespan)</a:t>
            </a:r>
          </a:p>
          <a:p>
            <a:pPr>
              <a:spcBef>
                <a:spcPts val="0"/>
              </a:spcBef>
              <a:spcAft>
                <a:spcPts val="0"/>
              </a:spcAft>
            </a:pPr>
            <a:r>
              <a:rPr lang="en-US" dirty="0" err="1" smtClean="0"/>
              <a:t>Goto</a:t>
            </a:r>
            <a:r>
              <a:rPr lang="en-US" dirty="0" smtClean="0"/>
              <a:t> crash in </a:t>
            </a:r>
            <a:r>
              <a:rPr lang="en-US" dirty="0" err="1" smtClean="0"/>
              <a:t>logfile</a:t>
            </a:r>
            <a:endParaRPr lang="en-US" dirty="0"/>
          </a:p>
          <a:p>
            <a:pPr>
              <a:spcBef>
                <a:spcPts val="0"/>
              </a:spcBef>
              <a:spcAft>
                <a:spcPts val="0"/>
              </a:spcAft>
            </a:pPr>
            <a:r>
              <a:rPr lang="en-US" dirty="0" smtClean="0"/>
              <a:t>Search upward (back in time) to first stack dump after normal system operation</a:t>
            </a:r>
          </a:p>
          <a:p>
            <a:pPr>
              <a:spcBef>
                <a:spcPts val="0"/>
              </a:spcBef>
              <a:spcAft>
                <a:spcPts val="0"/>
              </a:spcAft>
            </a:pPr>
            <a:r>
              <a:rPr lang="en-US" dirty="0" smtClean="0"/>
              <a:t>Look for unique string in </a:t>
            </a:r>
            <a:r>
              <a:rPr lang="en-US" dirty="0" err="1" smtClean="0"/>
              <a:t>stackdump</a:t>
            </a:r>
            <a:endParaRPr lang="en-US" dirty="0" smtClean="0"/>
          </a:p>
          <a:p>
            <a:pPr>
              <a:spcBef>
                <a:spcPts val="0"/>
              </a:spcBef>
              <a:spcAft>
                <a:spcPts val="0"/>
              </a:spcAft>
            </a:pPr>
            <a:r>
              <a:rPr lang="en-US" dirty="0" smtClean="0"/>
              <a:t>Only when two </a:t>
            </a:r>
            <a:r>
              <a:rPr lang="en-US" dirty="0" err="1" smtClean="0"/>
              <a:t>stackdumps</a:t>
            </a:r>
            <a:r>
              <a:rPr lang="en-US" dirty="0" smtClean="0"/>
              <a:t> are identical, two crashes are identical.</a:t>
            </a:r>
          </a:p>
          <a:p>
            <a:pPr>
              <a:spcBef>
                <a:spcPts val="0"/>
              </a:spcBef>
              <a:spcAft>
                <a:spcPts val="0"/>
              </a:spcAft>
            </a:pPr>
            <a:endParaRPr lang="en-US" dirty="0"/>
          </a:p>
          <a:p>
            <a:pPr>
              <a:spcBef>
                <a:spcPts val="0"/>
              </a:spcBef>
              <a:spcAft>
                <a:spcPts val="0"/>
              </a:spcAft>
            </a:pPr>
            <a:r>
              <a:rPr lang="en-US" dirty="0" smtClean="0"/>
              <a:t>Or</a:t>
            </a:r>
          </a:p>
          <a:p>
            <a:pPr>
              <a:spcBef>
                <a:spcPts val="0"/>
              </a:spcBef>
              <a:spcAft>
                <a:spcPts val="0"/>
              </a:spcAft>
            </a:pPr>
            <a:endParaRPr lang="en-US" dirty="0"/>
          </a:p>
          <a:p>
            <a:pPr>
              <a:spcBef>
                <a:spcPts val="0"/>
              </a:spcBef>
              <a:spcAft>
                <a:spcPts val="0"/>
              </a:spcAft>
            </a:pPr>
            <a:r>
              <a:rPr lang="en-US" dirty="0" smtClean="0"/>
              <a:t>Look for gap in time sequence and subsequent system restart</a:t>
            </a:r>
          </a:p>
          <a:p>
            <a:pPr>
              <a:spcBef>
                <a:spcPts val="0"/>
              </a:spcBef>
              <a:spcAft>
                <a:spcPts val="0"/>
              </a:spcAft>
            </a:pPr>
            <a:r>
              <a:rPr lang="en-US" dirty="0" smtClean="0"/>
              <a:t>Look for last user action/message before gap in timeline occurs</a:t>
            </a:r>
          </a:p>
        </p:txBody>
      </p:sp>
      <p:pic>
        <p:nvPicPr>
          <p:cNvPr id="5" name="Picture 4"/>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7359774" y="116632"/>
            <a:ext cx="1784226" cy="1784226"/>
          </a:xfrm>
          <a:prstGeom prst="rect">
            <a:avLst/>
          </a:prstGeom>
        </p:spPr>
      </p:pic>
      <p:sp>
        <p:nvSpPr>
          <p:cNvPr id="7" name="Slide Number Placeholder 6"/>
          <p:cNvSpPr>
            <a:spLocks noGrp="1"/>
          </p:cNvSpPr>
          <p:nvPr>
            <p:ph type="sldNum" sz="quarter" idx="10"/>
          </p:nvPr>
        </p:nvSpPr>
        <p:spPr/>
        <p:txBody>
          <a:bodyPr/>
          <a:lstStyle/>
          <a:p>
            <a:fld id="{405B044B-C5B2-466D-9976-EFD4ECA532C5}" type="slidenum">
              <a:rPr lang="" smtClean="0"/>
              <a:pPr/>
              <a:t>60</a:t>
            </a:fld>
            <a:endParaRPr lang=""/>
          </a:p>
        </p:txBody>
      </p:sp>
    </p:spTree>
    <p:custDataLst>
      <p:tags r:id="rId1"/>
    </p:custDataLst>
    <p:extLst>
      <p:ext uri="{BB962C8B-B14F-4D97-AF65-F5344CB8AC3E}">
        <p14:creationId xmlns:p14="http://schemas.microsoft.com/office/powerpoint/2010/main" val="3994540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Software crash</a:t>
            </a:r>
            <a:endParaRPr lang="en-US" dirty="0"/>
          </a:p>
        </p:txBody>
      </p:sp>
      <p:sp>
        <p:nvSpPr>
          <p:cNvPr id="4" name="Text Placeholder 3"/>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sz="700" dirty="0" smtClean="0">
                <a:solidFill>
                  <a:schemeClr val="tx1"/>
                </a:solidFill>
              </a:rPr>
              <a:t>2012-04-04 08:47:21.67 D S GYROVIEW                        00000bd4 00000db0 &lt;STATSIF SYS: p exam_7566_7566_                                                                                          </a:t>
            </a:r>
          </a:p>
          <a:p>
            <a:r>
              <a:rPr lang="en-US" sz="700" dirty="0" smtClean="0">
                <a:solidFill>
                  <a:schemeClr val="tx1"/>
                </a:solidFill>
              </a:rPr>
              <a:t>2012-04-04 09:05:56.85 D S GYROVIEW                        00000bd4 00000db0 &lt;STATSIF SYS: p exam_7567_7567_                                                                                          </a:t>
            </a:r>
          </a:p>
          <a:p>
            <a:r>
              <a:rPr lang="en-US" sz="700" dirty="0" smtClean="0">
                <a:solidFill>
                  <a:schemeClr val="tx1"/>
                </a:solidFill>
              </a:rPr>
              <a:t>2012-04-04 09:32:09.68 D S GYROVIEW                        00000bd4 00000db0 &lt;STATSIF SYS: p </a:t>
            </a:r>
            <a:r>
              <a:rPr lang="en-US" sz="1000" b="1" dirty="0" smtClean="0">
                <a:solidFill>
                  <a:schemeClr val="tx1"/>
                </a:solidFill>
              </a:rPr>
              <a:t>exam_7573_7573_</a:t>
            </a:r>
            <a:r>
              <a:rPr lang="en-US" sz="1000" dirty="0" smtClean="0">
                <a:solidFill>
                  <a:schemeClr val="tx1"/>
                </a:solidFill>
              </a:rPr>
              <a:t> </a:t>
            </a:r>
            <a:r>
              <a:rPr lang="en-US" sz="700" dirty="0" smtClean="0">
                <a:solidFill>
                  <a:schemeClr val="tx1"/>
                </a:solidFill>
              </a:rPr>
              <a:t>                                                                                         </a:t>
            </a:r>
          </a:p>
          <a:p>
            <a:r>
              <a:rPr lang="en-US" sz="700" dirty="0" smtClean="0">
                <a:solidFill>
                  <a:schemeClr val="tx1"/>
                </a:solidFill>
              </a:rPr>
              <a:t>2012-04-04 10:06:46.46 D E </a:t>
            </a:r>
            <a:r>
              <a:rPr lang="en-US" sz="700" dirty="0" err="1" smtClean="0">
                <a:solidFill>
                  <a:schemeClr val="tx1"/>
                </a:solidFill>
              </a:rPr>
              <a:t>MRBootstrap</a:t>
            </a:r>
            <a:r>
              <a:rPr lang="en-US" sz="700" dirty="0" smtClean="0">
                <a:solidFill>
                  <a:schemeClr val="tx1"/>
                </a:solidFill>
              </a:rPr>
              <a:t>                     00000b0c 000006dc &lt;STATSIF SYS: d  Process </a:t>
            </a:r>
            <a:r>
              <a:rPr lang="en-US" sz="700" dirty="0" err="1" smtClean="0">
                <a:solidFill>
                  <a:schemeClr val="tx1"/>
                </a:solidFill>
              </a:rPr>
              <a:t>spectropostproc</a:t>
            </a:r>
            <a:r>
              <a:rPr lang="en-US" sz="700" dirty="0" smtClean="0">
                <a:solidFill>
                  <a:schemeClr val="tx1"/>
                </a:solidFill>
              </a:rPr>
              <a:t> crashed. Setting </a:t>
            </a:r>
            <a:r>
              <a:rPr lang="en-US" sz="700" dirty="0" err="1" smtClean="0">
                <a:solidFill>
                  <a:schemeClr val="tx1"/>
                </a:solidFill>
              </a:rPr>
              <a:t>statisticsflag</a:t>
            </a:r>
            <a:r>
              <a:rPr lang="en-US" sz="700" dirty="0" smtClean="0">
                <a:solidFill>
                  <a:schemeClr val="tx1"/>
                </a:solidFill>
              </a:rPr>
              <a:t>, notifying user and stop the system.            </a:t>
            </a:r>
          </a:p>
          <a:p>
            <a:r>
              <a:rPr lang="en-US" sz="700" dirty="0" smtClean="0">
                <a:solidFill>
                  <a:schemeClr val="tx1"/>
                </a:solidFill>
              </a:rPr>
              <a:t>2012-04-04 10:06:50.90 D E </a:t>
            </a:r>
            <a:r>
              <a:rPr lang="en-US" sz="700" dirty="0" err="1" smtClean="0">
                <a:solidFill>
                  <a:schemeClr val="tx1"/>
                </a:solidFill>
              </a:rPr>
              <a:t>MRBootstrap</a:t>
            </a:r>
            <a:r>
              <a:rPr lang="en-US" sz="700" dirty="0" smtClean="0">
                <a:solidFill>
                  <a:schemeClr val="tx1"/>
                </a:solidFill>
              </a:rPr>
              <a:t>                     00000b0c 00003fb4 &lt;STATSIF SYS: d  Process </a:t>
            </a:r>
            <a:r>
              <a:rPr lang="en-US" sz="700" dirty="0" err="1" smtClean="0">
                <a:solidFill>
                  <a:schemeClr val="tx1"/>
                </a:solidFill>
              </a:rPr>
              <a:t>GyroView</a:t>
            </a:r>
            <a:r>
              <a:rPr lang="en-US" sz="700" dirty="0" smtClean="0">
                <a:solidFill>
                  <a:schemeClr val="tx1"/>
                </a:solidFill>
              </a:rPr>
              <a:t> crashed. Setting </a:t>
            </a:r>
            <a:r>
              <a:rPr lang="en-US" sz="700" dirty="0" err="1" smtClean="0">
                <a:solidFill>
                  <a:schemeClr val="tx1"/>
                </a:solidFill>
              </a:rPr>
              <a:t>statisticsflag</a:t>
            </a:r>
            <a:r>
              <a:rPr lang="en-US" sz="700" dirty="0" smtClean="0">
                <a:solidFill>
                  <a:schemeClr val="tx1"/>
                </a:solidFill>
              </a:rPr>
              <a:t>, notifying user and stop the system.                   </a:t>
            </a:r>
          </a:p>
          <a:p>
            <a:r>
              <a:rPr lang="en-US" sz="700" dirty="0" smtClean="0">
                <a:solidFill>
                  <a:schemeClr val="tx1"/>
                </a:solidFill>
              </a:rPr>
              <a:t>2012-04-04 10:06:51.00 D E </a:t>
            </a:r>
            <a:r>
              <a:rPr lang="en-US" sz="700" dirty="0" err="1" smtClean="0">
                <a:solidFill>
                  <a:schemeClr val="tx1"/>
                </a:solidFill>
              </a:rPr>
              <a:t>MRBootstrap</a:t>
            </a:r>
            <a:r>
              <a:rPr lang="en-US" sz="700" dirty="0" smtClean="0">
                <a:solidFill>
                  <a:schemeClr val="tx1"/>
                </a:solidFill>
              </a:rPr>
              <a:t>                     00000b0c 00003cb8 &lt;STATSIF SYS: d  Process </a:t>
            </a:r>
            <a:r>
              <a:rPr lang="en-US" sz="700" dirty="0" err="1" smtClean="0">
                <a:solidFill>
                  <a:schemeClr val="tx1"/>
                </a:solidFill>
              </a:rPr>
              <a:t>spectrodisplay</a:t>
            </a:r>
            <a:r>
              <a:rPr lang="en-US" sz="700" dirty="0" smtClean="0">
                <a:solidFill>
                  <a:schemeClr val="tx1"/>
                </a:solidFill>
              </a:rPr>
              <a:t> crashed. Setting </a:t>
            </a:r>
            <a:r>
              <a:rPr lang="en-US" sz="700" dirty="0" err="1" smtClean="0">
                <a:solidFill>
                  <a:schemeClr val="tx1"/>
                </a:solidFill>
              </a:rPr>
              <a:t>statisticsflag</a:t>
            </a:r>
            <a:r>
              <a:rPr lang="en-US" sz="700" dirty="0" smtClean="0">
                <a:solidFill>
                  <a:schemeClr val="tx1"/>
                </a:solidFill>
              </a:rPr>
              <a:t>, notifying user and stop the system.             </a:t>
            </a:r>
          </a:p>
          <a:p>
            <a:r>
              <a:rPr lang="en-US" sz="700" dirty="0" smtClean="0">
                <a:solidFill>
                  <a:schemeClr val="tx1"/>
                </a:solidFill>
              </a:rPr>
              <a:t>2012-04-04 10:06:51.07 D E </a:t>
            </a:r>
            <a:r>
              <a:rPr lang="en-US" sz="700" dirty="0" err="1" smtClean="0">
                <a:solidFill>
                  <a:schemeClr val="tx1"/>
                </a:solidFill>
              </a:rPr>
              <a:t>MRBootstrap</a:t>
            </a:r>
            <a:r>
              <a:rPr lang="en-US" sz="700" dirty="0" smtClean="0">
                <a:solidFill>
                  <a:schemeClr val="tx1"/>
                </a:solidFill>
              </a:rPr>
              <a:t>                     00000b0c 000006dc &lt;STATSIF SYS: d  Process </a:t>
            </a:r>
            <a:r>
              <a:rPr lang="en-US" sz="700" dirty="0" err="1" smtClean="0">
                <a:solidFill>
                  <a:schemeClr val="tx1"/>
                </a:solidFill>
              </a:rPr>
              <a:t>interactiveviewer</a:t>
            </a:r>
            <a:r>
              <a:rPr lang="en-US" sz="700" dirty="0" smtClean="0">
                <a:solidFill>
                  <a:schemeClr val="tx1"/>
                </a:solidFill>
              </a:rPr>
              <a:t> crashed. Setting </a:t>
            </a:r>
            <a:r>
              <a:rPr lang="en-US" sz="700" dirty="0" err="1" smtClean="0">
                <a:solidFill>
                  <a:schemeClr val="tx1"/>
                </a:solidFill>
              </a:rPr>
              <a:t>statisticsflag</a:t>
            </a:r>
            <a:r>
              <a:rPr lang="en-US" sz="700" dirty="0" smtClean="0">
                <a:solidFill>
                  <a:schemeClr val="tx1"/>
                </a:solidFill>
              </a:rPr>
              <a:t>, notifying user and stop the system.          </a:t>
            </a:r>
          </a:p>
          <a:p>
            <a:r>
              <a:rPr lang="en-US" sz="700" dirty="0" smtClean="0">
                <a:solidFill>
                  <a:schemeClr val="tx1"/>
                </a:solidFill>
              </a:rPr>
              <a:t>2012-04-04 10:06:51.15 D E </a:t>
            </a:r>
            <a:r>
              <a:rPr lang="en-US" sz="700" dirty="0" err="1" smtClean="0">
                <a:solidFill>
                  <a:schemeClr val="tx1"/>
                </a:solidFill>
              </a:rPr>
              <a:t>MRBootstrap</a:t>
            </a:r>
            <a:r>
              <a:rPr lang="en-US" sz="700" dirty="0" smtClean="0">
                <a:solidFill>
                  <a:schemeClr val="tx1"/>
                </a:solidFill>
              </a:rPr>
              <a:t>                     00000b0c 00003cb8 &lt;STATSIF SYS: d  Process </a:t>
            </a:r>
            <a:r>
              <a:rPr lang="en-US" sz="700" dirty="0" err="1" smtClean="0">
                <a:solidFill>
                  <a:schemeClr val="tx1"/>
                </a:solidFill>
              </a:rPr>
              <a:t>scannerstatus</a:t>
            </a:r>
            <a:r>
              <a:rPr lang="en-US" sz="700" dirty="0" smtClean="0">
                <a:solidFill>
                  <a:schemeClr val="tx1"/>
                </a:solidFill>
              </a:rPr>
              <a:t> crashed. Setting </a:t>
            </a:r>
            <a:r>
              <a:rPr lang="en-US" sz="700" dirty="0" err="1" smtClean="0">
                <a:solidFill>
                  <a:schemeClr val="tx1"/>
                </a:solidFill>
              </a:rPr>
              <a:t>statisticsflag</a:t>
            </a:r>
            <a:r>
              <a:rPr lang="en-US" sz="700" dirty="0" smtClean="0">
                <a:solidFill>
                  <a:schemeClr val="tx1"/>
                </a:solidFill>
              </a:rPr>
              <a:t>, notifying user and stop the system.              </a:t>
            </a:r>
          </a:p>
          <a:p>
            <a:r>
              <a:rPr lang="en-US" sz="700" dirty="0" smtClean="0">
                <a:solidFill>
                  <a:schemeClr val="tx1"/>
                </a:solidFill>
              </a:rPr>
              <a:t>2012-04-04 10:07:12.28 D S </a:t>
            </a:r>
            <a:r>
              <a:rPr lang="en-US" sz="700" dirty="0" err="1" smtClean="0">
                <a:solidFill>
                  <a:schemeClr val="tx1"/>
                </a:solidFill>
              </a:rPr>
              <a:t>Aswcheck</a:t>
            </a:r>
            <a:r>
              <a:rPr lang="en-US" sz="700" dirty="0" smtClean="0">
                <a:solidFill>
                  <a:schemeClr val="tx1"/>
                </a:solidFill>
              </a:rPr>
              <a:t>                        00001348 000006a8 &lt;STATSIF </a:t>
            </a:r>
            <a:r>
              <a:rPr lang="en-US" sz="1100" b="1" dirty="0" smtClean="0">
                <a:solidFill>
                  <a:schemeClr val="tx1"/>
                </a:solidFill>
              </a:rPr>
              <a:t>SYS: m</a:t>
            </a:r>
            <a:r>
              <a:rPr lang="en-US" sz="700" dirty="0" smtClean="0">
                <a:solidFill>
                  <a:schemeClr val="tx1"/>
                </a:solidFill>
              </a:rPr>
              <a:t>                                                                                                          </a:t>
            </a:r>
          </a:p>
          <a:p>
            <a:r>
              <a:rPr lang="en-US" sz="700" dirty="0" smtClean="0">
                <a:solidFill>
                  <a:schemeClr val="tx1"/>
                </a:solidFill>
              </a:rPr>
              <a:t>2012-04-04 10:07:28.64 D E </a:t>
            </a:r>
            <a:r>
              <a:rPr lang="en-US" sz="700" dirty="0" err="1" smtClean="0">
                <a:solidFill>
                  <a:schemeClr val="tx1"/>
                </a:solidFill>
              </a:rPr>
              <a:t>MRBootstrap</a:t>
            </a:r>
            <a:r>
              <a:rPr lang="en-US" sz="700" dirty="0" smtClean="0">
                <a:solidFill>
                  <a:schemeClr val="tx1"/>
                </a:solidFill>
              </a:rPr>
              <a:t>                     00000b0c 000006dc &lt;STATSIF SYS: o  Process </a:t>
            </a:r>
            <a:r>
              <a:rPr lang="en-US" sz="700" dirty="0" err="1" smtClean="0">
                <a:solidFill>
                  <a:schemeClr val="tx1"/>
                </a:solidFill>
              </a:rPr>
              <a:t>Aswcheck</a:t>
            </a:r>
            <a:r>
              <a:rPr lang="en-US" sz="700" dirty="0" smtClean="0">
                <a:solidFill>
                  <a:schemeClr val="tx1"/>
                </a:solidFill>
              </a:rPr>
              <a:t> failed to start. Statistics flag is set. Abort loading and stop the system.            </a:t>
            </a:r>
          </a:p>
          <a:p>
            <a:r>
              <a:rPr lang="en-US" sz="700" dirty="0" smtClean="0">
                <a:solidFill>
                  <a:schemeClr val="tx1"/>
                </a:solidFill>
              </a:rPr>
              <a:t>2012-04-04 10:07:48.71 D E </a:t>
            </a:r>
            <a:r>
              <a:rPr lang="en-US" sz="700" dirty="0" err="1" smtClean="0">
                <a:solidFill>
                  <a:schemeClr val="tx1"/>
                </a:solidFill>
              </a:rPr>
              <a:t>MRBootstrap</a:t>
            </a:r>
            <a:r>
              <a:rPr lang="en-US" sz="700" dirty="0" smtClean="0">
                <a:solidFill>
                  <a:schemeClr val="tx1"/>
                </a:solidFill>
              </a:rPr>
              <a:t>                     00000b0c 00003fb4 &lt;STATSIF SYS: o  Process </a:t>
            </a:r>
            <a:r>
              <a:rPr lang="en-US" sz="700" dirty="0" err="1" smtClean="0">
                <a:solidFill>
                  <a:schemeClr val="tx1"/>
                </a:solidFill>
              </a:rPr>
              <a:t>Aswcheck</a:t>
            </a:r>
            <a:r>
              <a:rPr lang="en-US" sz="700" dirty="0" smtClean="0">
                <a:solidFill>
                  <a:schemeClr val="tx1"/>
                </a:solidFill>
              </a:rPr>
              <a:t> failed to start. Statistics flag is set. Abort loading and stop the system.            </a:t>
            </a:r>
          </a:p>
          <a:p>
            <a:r>
              <a:rPr lang="en-US" sz="700" dirty="0" smtClean="0">
                <a:solidFill>
                  <a:schemeClr val="tx1"/>
                </a:solidFill>
              </a:rPr>
              <a:t>2012-04-04 10:11:58.17 D S </a:t>
            </a:r>
            <a:r>
              <a:rPr lang="en-US" sz="700" dirty="0" err="1" smtClean="0">
                <a:solidFill>
                  <a:schemeClr val="tx1"/>
                </a:solidFill>
              </a:rPr>
              <a:t>Aswcheck</a:t>
            </a:r>
            <a:r>
              <a:rPr lang="en-US" sz="700" dirty="0" smtClean="0">
                <a:solidFill>
                  <a:schemeClr val="tx1"/>
                </a:solidFill>
              </a:rPr>
              <a:t>                        00001720 000016d4 &lt;STATSIF SYS: r release 3.2.2.0        , </a:t>
            </a:r>
            <a:r>
              <a:rPr lang="en-US" sz="700" dirty="0" err="1" smtClean="0">
                <a:solidFill>
                  <a:schemeClr val="tx1"/>
                </a:solidFill>
              </a:rPr>
              <a:t>swid</a:t>
            </a:r>
            <a:r>
              <a:rPr lang="en-US" sz="700" dirty="0" smtClean="0">
                <a:solidFill>
                  <a:schemeClr val="tx1"/>
                </a:solidFill>
              </a:rPr>
              <a:t> 119  , language en-US     , roles </a:t>
            </a:r>
            <a:r>
              <a:rPr lang="en-US" sz="700" dirty="0" err="1" smtClean="0">
                <a:solidFill>
                  <a:schemeClr val="tx1"/>
                </a:solidFill>
              </a:rPr>
              <a:t>SystemAdmins</a:t>
            </a:r>
            <a:r>
              <a:rPr lang="en-US" sz="700" dirty="0" smtClean="0">
                <a:solidFill>
                  <a:schemeClr val="tx1"/>
                </a:solidFill>
              </a:rPr>
              <a:t>                             </a:t>
            </a:r>
          </a:p>
          <a:p>
            <a:r>
              <a:rPr lang="en-US" sz="700" dirty="0" smtClean="0">
                <a:solidFill>
                  <a:schemeClr val="tx1"/>
                </a:solidFill>
              </a:rPr>
              <a:t>2012-04-04 10:13:40.46 D S GYROVIEW                        000013dc 00001804 &lt;STATSIF SYS: p </a:t>
            </a:r>
            <a:r>
              <a:rPr lang="en-US" sz="1000" b="1" dirty="0" smtClean="0">
                <a:solidFill>
                  <a:schemeClr val="tx1"/>
                </a:solidFill>
              </a:rPr>
              <a:t>exam_7573_7573_</a:t>
            </a:r>
            <a:r>
              <a:rPr lang="en-US" sz="700" dirty="0" smtClean="0">
                <a:solidFill>
                  <a:schemeClr val="tx1"/>
                </a:solidFill>
              </a:rPr>
              <a:t>                                                                                          </a:t>
            </a:r>
          </a:p>
          <a:p>
            <a:r>
              <a:rPr lang="en-US" sz="700" dirty="0" smtClean="0">
                <a:solidFill>
                  <a:schemeClr val="tx1"/>
                </a:solidFill>
              </a:rPr>
              <a:t>2012-04-04 10:24:04.81 D S GYROVIEW                        000013dc 00001804 &lt;STATSIF SYS: p exam_7601_7601_                                                                                          </a:t>
            </a:r>
          </a:p>
          <a:p>
            <a:r>
              <a:rPr lang="en-US" sz="700" dirty="0" smtClean="0">
                <a:solidFill>
                  <a:schemeClr val="tx1"/>
                </a:solidFill>
              </a:rPr>
              <a:t>2012-04-04 11:01:11.31 D S GYROVIEW                        000013dc 00001804 &lt;STATSIF SYS: p exam_7602_7602_                                                                                          </a:t>
            </a:r>
          </a:p>
          <a:p>
            <a:r>
              <a:rPr lang="en-US" sz="700" dirty="0" smtClean="0">
                <a:solidFill>
                  <a:schemeClr val="tx1"/>
                </a:solidFill>
              </a:rPr>
              <a:t>2012-04-04 11:33:45.34 D S GYROVIEW                        000013dc 00001804 &lt;STATSIF SYS: p exam_7616_7616_                                                                                          </a:t>
            </a:r>
          </a:p>
          <a:p>
            <a:r>
              <a:rPr lang="en-US" sz="700" dirty="0" smtClean="0">
                <a:solidFill>
                  <a:schemeClr val="tx1"/>
                </a:solidFill>
              </a:rPr>
              <a:t>2012-04-04 11:59:08.25 D S GYROVIEW                        000013dc 00001804 &lt;STATSIF SYS: p exam_7617_7617_ </a:t>
            </a:r>
            <a:endParaRPr lang="en-US" sz="700" dirty="0">
              <a:solidFill>
                <a:schemeClr val="tx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3717032"/>
            <a:ext cx="2194560" cy="2459736"/>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61</a:t>
            </a:fld>
            <a:endParaRPr lang=""/>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System power down/reset button pressed</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sz="800" dirty="0" smtClean="0">
                <a:solidFill>
                  <a:schemeClr val="tx1"/>
                </a:solidFill>
              </a:rPr>
              <a:t>2012-03-06 22:22:34.48 D S GYROVIEW                        000008d8 00001534 &lt;STATSIF SYS: p exam_2546_2546_                                                                </a:t>
            </a:r>
          </a:p>
          <a:p>
            <a:r>
              <a:rPr lang="en-US" sz="800" dirty="0" smtClean="0">
                <a:solidFill>
                  <a:schemeClr val="tx1"/>
                </a:solidFill>
              </a:rPr>
              <a:t>2012-03-06 23:00:21.06 D S GYROVIEW                        000008d8 00001534 &lt;STATSIF SYS: p exam_2552_2552_                                                                </a:t>
            </a:r>
          </a:p>
          <a:p>
            <a:r>
              <a:rPr lang="en-US" sz="800" dirty="0" smtClean="0">
                <a:solidFill>
                  <a:schemeClr val="tx1"/>
                </a:solidFill>
              </a:rPr>
              <a:t>2012-03-06 23:19:47.65 D S </a:t>
            </a:r>
            <a:r>
              <a:rPr lang="en-US" sz="800" dirty="0" err="1" smtClean="0">
                <a:solidFill>
                  <a:schemeClr val="tx1"/>
                </a:solidFill>
              </a:rPr>
              <a:t>Aswcheck</a:t>
            </a:r>
            <a:r>
              <a:rPr lang="en-US" sz="800" dirty="0" smtClean="0">
                <a:solidFill>
                  <a:schemeClr val="tx1"/>
                </a:solidFill>
              </a:rPr>
              <a:t>                        0000042c 00003010 &lt;STATSIF SYS: s                                                                                </a:t>
            </a:r>
          </a:p>
          <a:p>
            <a:r>
              <a:rPr lang="en-US" sz="800" dirty="0" smtClean="0">
                <a:solidFill>
                  <a:schemeClr val="tx1"/>
                </a:solidFill>
              </a:rPr>
              <a:t>2012-03-07 07:18:31.23 D S </a:t>
            </a:r>
            <a:r>
              <a:rPr lang="en-US" sz="800" dirty="0" err="1" smtClean="0">
                <a:solidFill>
                  <a:schemeClr val="tx1"/>
                </a:solidFill>
              </a:rPr>
              <a:t>Aswcheck</a:t>
            </a:r>
            <a:r>
              <a:rPr lang="en-US" sz="800" dirty="0" smtClean="0">
                <a:solidFill>
                  <a:schemeClr val="tx1"/>
                </a:solidFill>
              </a:rPr>
              <a:t>                        000003e0 00001744 &lt;STATSIF SYS: r release 3.2.2.0        , </a:t>
            </a:r>
            <a:r>
              <a:rPr lang="en-US" sz="800" dirty="0" err="1" smtClean="0">
                <a:solidFill>
                  <a:schemeClr val="tx1"/>
                </a:solidFill>
              </a:rPr>
              <a:t>swid</a:t>
            </a:r>
            <a:r>
              <a:rPr lang="en-US" sz="800" dirty="0" smtClean="0">
                <a:solidFill>
                  <a:schemeClr val="tx1"/>
                </a:solidFill>
              </a:rPr>
              <a:t> 119  , language en-US     , roles </a:t>
            </a:r>
            <a:r>
              <a:rPr lang="en-US" sz="800" dirty="0" err="1" smtClean="0">
                <a:solidFill>
                  <a:schemeClr val="tx1"/>
                </a:solidFill>
              </a:rPr>
              <a:t>SystemAdmins</a:t>
            </a:r>
            <a:r>
              <a:rPr lang="en-US" sz="800" dirty="0" smtClean="0">
                <a:solidFill>
                  <a:schemeClr val="tx1"/>
                </a:solidFill>
              </a:rPr>
              <a:t>   </a:t>
            </a:r>
          </a:p>
          <a:p>
            <a:r>
              <a:rPr lang="en-US" sz="800" dirty="0" smtClean="0">
                <a:solidFill>
                  <a:schemeClr val="tx1"/>
                </a:solidFill>
              </a:rPr>
              <a:t>2012-03-07 07:28:03.34 D S GYROVIEW                        000010ec 000017c8 &lt;STATSIF SYS: p exam_2600_2600_                                                                </a:t>
            </a:r>
          </a:p>
          <a:p>
            <a:r>
              <a:rPr lang="en-US" sz="800" dirty="0" smtClean="0">
                <a:solidFill>
                  <a:schemeClr val="tx1"/>
                </a:solidFill>
              </a:rPr>
              <a:t>2012-03-07 07:57:21.46 D S GYROVIEW                        000010ec 000017c8 &lt;STATSIF SYS: p </a:t>
            </a:r>
            <a:r>
              <a:rPr lang="en-US" sz="1000" b="1" dirty="0" smtClean="0">
                <a:solidFill>
                  <a:schemeClr val="tx1"/>
                </a:solidFill>
              </a:rPr>
              <a:t>exam_2605_2605_</a:t>
            </a:r>
            <a:r>
              <a:rPr lang="en-US" sz="800" dirty="0" smtClean="0">
                <a:solidFill>
                  <a:schemeClr val="tx1"/>
                </a:solidFill>
              </a:rPr>
              <a:t>                                                                </a:t>
            </a:r>
          </a:p>
          <a:p>
            <a:r>
              <a:rPr lang="en-US" sz="800" dirty="0" smtClean="0">
                <a:solidFill>
                  <a:schemeClr val="tx1"/>
                </a:solidFill>
              </a:rPr>
              <a:t>2012-03-07 08:06:56.62 D S </a:t>
            </a:r>
            <a:r>
              <a:rPr lang="en-US" sz="800" dirty="0" err="1" smtClean="0">
                <a:solidFill>
                  <a:schemeClr val="tx1"/>
                </a:solidFill>
              </a:rPr>
              <a:t>Aswcheck</a:t>
            </a:r>
            <a:r>
              <a:rPr lang="en-US" sz="800" dirty="0" smtClean="0">
                <a:solidFill>
                  <a:schemeClr val="tx1"/>
                </a:solidFill>
              </a:rPr>
              <a:t>                        0000117c 00001368 &lt;STATSIF </a:t>
            </a:r>
            <a:r>
              <a:rPr lang="en-US" sz="1000" b="1" dirty="0" smtClean="0">
                <a:solidFill>
                  <a:schemeClr val="tx1"/>
                </a:solidFill>
              </a:rPr>
              <a:t>SYS: r</a:t>
            </a:r>
            <a:r>
              <a:rPr lang="en-US" sz="800" dirty="0" smtClean="0">
                <a:solidFill>
                  <a:schemeClr val="tx1"/>
                </a:solidFill>
              </a:rPr>
              <a:t> release 3.2.2.0        , </a:t>
            </a:r>
            <a:r>
              <a:rPr lang="en-US" sz="800" dirty="0" err="1" smtClean="0">
                <a:solidFill>
                  <a:schemeClr val="tx1"/>
                </a:solidFill>
              </a:rPr>
              <a:t>swid</a:t>
            </a:r>
            <a:r>
              <a:rPr lang="en-US" sz="800" dirty="0" smtClean="0">
                <a:solidFill>
                  <a:schemeClr val="tx1"/>
                </a:solidFill>
              </a:rPr>
              <a:t> 119  , language en-US     , roles </a:t>
            </a:r>
            <a:r>
              <a:rPr lang="en-US" sz="800" dirty="0" err="1" smtClean="0">
                <a:solidFill>
                  <a:schemeClr val="tx1"/>
                </a:solidFill>
              </a:rPr>
              <a:t>SystemAdmins</a:t>
            </a:r>
            <a:r>
              <a:rPr lang="en-US" sz="800" dirty="0" smtClean="0">
                <a:solidFill>
                  <a:schemeClr val="tx1"/>
                </a:solidFill>
              </a:rPr>
              <a:t>   </a:t>
            </a:r>
          </a:p>
          <a:p>
            <a:r>
              <a:rPr lang="en-US" sz="800" dirty="0" smtClean="0">
                <a:solidFill>
                  <a:schemeClr val="tx1"/>
                </a:solidFill>
              </a:rPr>
              <a:t>2012-03-07 08:08:25.82 D S GYROVIEW                        0000169c 0000120c &lt;STATSIF SYS: p </a:t>
            </a:r>
            <a:r>
              <a:rPr lang="en-US" sz="1000" b="1" dirty="0" smtClean="0">
                <a:solidFill>
                  <a:schemeClr val="tx1"/>
                </a:solidFill>
              </a:rPr>
              <a:t>exam_2605_2605_</a:t>
            </a:r>
            <a:r>
              <a:rPr lang="en-US" sz="800" dirty="0" smtClean="0">
                <a:solidFill>
                  <a:schemeClr val="tx1"/>
                </a:solidFill>
              </a:rPr>
              <a:t>                                                                </a:t>
            </a:r>
          </a:p>
          <a:p>
            <a:r>
              <a:rPr lang="en-US" sz="800" dirty="0" smtClean="0">
                <a:solidFill>
                  <a:schemeClr val="tx1"/>
                </a:solidFill>
              </a:rPr>
              <a:t>2012-03-07 08:40:54.00 D S GYROVIEW                        0000169c 0000120c &lt;STATSIF SYS: p exam_2700_2700_ </a:t>
            </a:r>
          </a:p>
          <a:p>
            <a:endParaRPr lang="en-US" sz="800" dirty="0" smtClean="0">
              <a:solidFill>
                <a:schemeClr val="tx1"/>
              </a:solidFill>
            </a:endParaRPr>
          </a:p>
          <a:p>
            <a:endParaRPr lang="en-US" sz="800" dirty="0" smtClean="0">
              <a:solidFill>
                <a:schemeClr val="tx1"/>
              </a:solidFill>
            </a:endParaRPr>
          </a:p>
          <a:p>
            <a:r>
              <a:rPr lang="en-US" sz="1000" dirty="0" smtClean="0">
                <a:solidFill>
                  <a:schemeClr val="tx1"/>
                </a:solidFill>
              </a:rPr>
              <a:t>Gap in time sequence</a:t>
            </a:r>
          </a:p>
          <a:p>
            <a:r>
              <a:rPr lang="en-US" sz="800" dirty="0" smtClean="0">
                <a:solidFill>
                  <a:schemeClr val="tx1"/>
                </a:solidFill>
              </a:rPr>
              <a:t>07:58:52.54</a:t>
            </a:r>
          </a:p>
          <a:p>
            <a:r>
              <a:rPr lang="en-US" sz="800" dirty="0" smtClean="0">
                <a:solidFill>
                  <a:schemeClr val="tx1"/>
                </a:solidFill>
              </a:rPr>
              <a:t>07:59:17.90</a:t>
            </a:r>
          </a:p>
          <a:p>
            <a:r>
              <a:rPr lang="en-US" sz="800" dirty="0" smtClean="0">
                <a:solidFill>
                  <a:schemeClr val="tx1"/>
                </a:solidFill>
              </a:rPr>
              <a:t>07:59:19.87</a:t>
            </a:r>
          </a:p>
          <a:p>
            <a:r>
              <a:rPr lang="en-US" sz="800" dirty="0" smtClean="0">
                <a:solidFill>
                  <a:schemeClr val="tx1"/>
                </a:solidFill>
              </a:rPr>
              <a:t>07:59:19.87</a:t>
            </a:r>
          </a:p>
          <a:p>
            <a:r>
              <a:rPr lang="en-US" sz="800" dirty="0" smtClean="0">
                <a:solidFill>
                  <a:schemeClr val="tx1"/>
                </a:solidFill>
              </a:rPr>
              <a:t>07:59:35.64</a:t>
            </a:r>
          </a:p>
          <a:p>
            <a:r>
              <a:rPr lang="en-US" sz="1000" b="1" dirty="0" smtClean="0">
                <a:solidFill>
                  <a:schemeClr val="tx1"/>
                </a:solidFill>
              </a:rPr>
              <a:t>08:00:10.29</a:t>
            </a:r>
          </a:p>
          <a:p>
            <a:r>
              <a:rPr lang="en-US" sz="1000" b="1" dirty="0" smtClean="0">
                <a:solidFill>
                  <a:schemeClr val="tx1"/>
                </a:solidFill>
              </a:rPr>
              <a:t>08:06:42.65</a:t>
            </a:r>
          </a:p>
          <a:p>
            <a:r>
              <a:rPr lang="en-US" sz="800" dirty="0" smtClean="0">
                <a:solidFill>
                  <a:schemeClr val="tx1"/>
                </a:solidFill>
              </a:rPr>
              <a:t>08:06:56.62</a:t>
            </a:r>
          </a:p>
          <a:p>
            <a:r>
              <a:rPr lang="en-US" sz="800" dirty="0" smtClean="0">
                <a:solidFill>
                  <a:schemeClr val="tx1"/>
                </a:solidFill>
              </a:rPr>
              <a:t>08:07:09.95</a:t>
            </a:r>
          </a:p>
          <a:p>
            <a:r>
              <a:rPr lang="en-US" sz="800" dirty="0" smtClean="0">
                <a:solidFill>
                  <a:schemeClr val="tx1"/>
                </a:solidFill>
              </a:rPr>
              <a:t>08:08:24.92</a:t>
            </a:r>
          </a:p>
          <a:p>
            <a:r>
              <a:rPr lang="en-US" sz="800" dirty="0" smtClean="0">
                <a:solidFill>
                  <a:schemeClr val="tx1"/>
                </a:solidFill>
              </a:rPr>
              <a:t>08:08:25.82</a:t>
            </a:r>
          </a:p>
          <a:p>
            <a:endParaRPr lang="en-US" sz="800" dirty="0">
              <a:solidFill>
                <a:schemeClr val="tx1"/>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4581128"/>
            <a:ext cx="2657475" cy="1762125"/>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62</a:t>
            </a:fld>
            <a:endParaRPr lang=""/>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Scan abort, user initiated</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dirty="0"/>
              <a:t>shows aborted </a:t>
            </a:r>
            <a:r>
              <a:rPr lang="en-US" dirty="0" smtClean="0"/>
              <a:t>scan 			</a:t>
            </a:r>
            <a:r>
              <a:rPr lang="en-US" sz="1400" dirty="0"/>
              <a:t>SIS: Aborted</a:t>
            </a:r>
            <a:r>
              <a:rPr lang="en-US" dirty="0" smtClean="0"/>
              <a:t>	</a:t>
            </a:r>
          </a:p>
          <a:p>
            <a:r>
              <a:rPr lang="en-US" dirty="0"/>
              <a:t>shows scan name </a:t>
            </a:r>
            <a:r>
              <a:rPr lang="en-US" dirty="0" smtClean="0"/>
              <a:t>			</a:t>
            </a:r>
            <a:r>
              <a:rPr lang="en-US" sz="1400" dirty="0" smtClean="0"/>
              <a:t>Set </a:t>
            </a:r>
            <a:r>
              <a:rPr lang="en-US" sz="1400" dirty="0"/>
              <a:t>name =</a:t>
            </a:r>
            <a:endParaRPr lang="en-US" sz="1400" dirty="0" smtClean="0"/>
          </a:p>
          <a:p>
            <a:r>
              <a:rPr lang="en-US" dirty="0"/>
              <a:t>stop scan pressed by </a:t>
            </a:r>
            <a:r>
              <a:rPr lang="en-US" dirty="0" smtClean="0"/>
              <a:t>operator	</a:t>
            </a:r>
            <a:r>
              <a:rPr lang="en-US" sz="1400" dirty="0" smtClean="0"/>
              <a:t>STOP_SCAN</a:t>
            </a:r>
            <a:r>
              <a:rPr lang="en-US" sz="1400" dirty="0"/>
              <a:t>: no </a:t>
            </a:r>
            <a:r>
              <a:rPr lang="en-US" sz="1400" dirty="0" smtClean="0"/>
              <a:t>arguments</a:t>
            </a:r>
            <a:endParaRPr lang="en-US" dirty="0"/>
          </a:p>
          <a:p>
            <a:r>
              <a:rPr lang="en-US" dirty="0"/>
              <a:t>user entered RF </a:t>
            </a:r>
            <a:r>
              <a:rPr lang="en-US" dirty="0" smtClean="0"/>
              <a:t>room			</a:t>
            </a:r>
            <a:r>
              <a:rPr lang="en-US" sz="1400" dirty="0" smtClean="0"/>
              <a:t>RF door</a:t>
            </a:r>
          </a:p>
          <a:p>
            <a:r>
              <a:rPr lang="en-US" dirty="0"/>
              <a:t>coil not </a:t>
            </a:r>
            <a:r>
              <a:rPr lang="en-US" dirty="0" smtClean="0"/>
              <a:t>connected			</a:t>
            </a:r>
            <a:r>
              <a:rPr lang="en-US" sz="1400" dirty="0" smtClean="0"/>
              <a:t>is </a:t>
            </a:r>
            <a:r>
              <a:rPr lang="en-US" sz="1400" dirty="0"/>
              <a:t>not </a:t>
            </a:r>
            <a:r>
              <a:rPr lang="en-US" sz="1400" dirty="0" smtClean="0"/>
              <a:t>connected</a:t>
            </a:r>
          </a:p>
          <a:p>
            <a:r>
              <a:rPr lang="en-US" dirty="0" smtClean="0"/>
              <a:t>coil </a:t>
            </a:r>
            <a:r>
              <a:rPr lang="en-US" dirty="0"/>
              <a:t>connection problems</a:t>
            </a:r>
            <a:r>
              <a:rPr lang="en-US" dirty="0" smtClean="0"/>
              <a:t>		</a:t>
            </a:r>
            <a:r>
              <a:rPr lang="en-US" sz="1400" dirty="0" smtClean="0"/>
              <a:t>Unknown coil</a:t>
            </a:r>
            <a:endParaRPr lang="en-US" sz="1400" dirty="0"/>
          </a:p>
          <a:p>
            <a:r>
              <a:rPr lang="en-US" dirty="0"/>
              <a:t>coil </a:t>
            </a:r>
            <a:r>
              <a:rPr lang="en-US" dirty="0" smtClean="0"/>
              <a:t>malfunction			</a:t>
            </a:r>
            <a:r>
              <a:rPr lang="en-US" sz="1400" dirty="0" smtClean="0"/>
              <a:t>shows </a:t>
            </a:r>
            <a:r>
              <a:rPr lang="en-US" sz="1400" dirty="0"/>
              <a:t>a </a:t>
            </a:r>
            <a:r>
              <a:rPr lang="en-US" sz="1400" dirty="0" smtClean="0"/>
              <a:t>malfunction</a:t>
            </a:r>
            <a:endParaRPr lang="en-US" dirty="0"/>
          </a:p>
          <a:p>
            <a:r>
              <a:rPr lang="en-US" dirty="0" smtClean="0"/>
              <a:t>coil </a:t>
            </a:r>
            <a:r>
              <a:rPr lang="en-US" dirty="0"/>
              <a:t>identification problems</a:t>
            </a:r>
            <a:r>
              <a:rPr lang="en-US" dirty="0" smtClean="0"/>
              <a:t>		</a:t>
            </a:r>
            <a:r>
              <a:rPr lang="en-US" sz="1400" dirty="0" smtClean="0"/>
              <a:t>XPRCIM</a:t>
            </a:r>
            <a:endParaRPr lang="en-US" sz="1400" dirty="0"/>
          </a:p>
          <a:p>
            <a:r>
              <a:rPr lang="en-US" dirty="0"/>
              <a:t>no protons in bore	</a:t>
            </a:r>
            <a:r>
              <a:rPr lang="en-US" dirty="0" smtClean="0"/>
              <a:t>		</a:t>
            </a:r>
            <a:r>
              <a:rPr lang="en-US" sz="1400" dirty="0" smtClean="0"/>
              <a:t>No </a:t>
            </a:r>
            <a:r>
              <a:rPr lang="en-US" sz="1400" dirty="0"/>
              <a:t>signal in Wide Band retry</a:t>
            </a:r>
            <a:endParaRPr lang="en-US" dirty="0"/>
          </a:p>
          <a:p>
            <a:r>
              <a:rPr lang="en-US" dirty="0"/>
              <a:t>planning error giving </a:t>
            </a:r>
            <a:r>
              <a:rPr lang="en-US" dirty="0" err="1" smtClean="0"/>
              <a:t>foldovers</a:t>
            </a:r>
            <a:r>
              <a:rPr lang="en-US" dirty="0" smtClean="0"/>
              <a:t>		</a:t>
            </a:r>
            <a:r>
              <a:rPr lang="en-US" sz="1400" dirty="0" err="1" smtClean="0"/>
              <a:t>foldover</a:t>
            </a:r>
            <a:r>
              <a:rPr lang="en-US" sz="1400" dirty="0" smtClean="0"/>
              <a:t> </a:t>
            </a:r>
            <a:r>
              <a:rPr lang="en-US" sz="1400" dirty="0"/>
              <a:t>has been detected</a:t>
            </a:r>
            <a:endParaRPr lang="en-US" dirty="0"/>
          </a:p>
          <a:p>
            <a:r>
              <a:rPr lang="en-US" dirty="0"/>
              <a:t>poor physiology signal from </a:t>
            </a:r>
            <a:r>
              <a:rPr lang="en-US" dirty="0" smtClean="0"/>
              <a:t>VCG	</a:t>
            </a:r>
            <a:r>
              <a:rPr lang="en-US" sz="1400" dirty="0" smtClean="0"/>
              <a:t>without </a:t>
            </a:r>
            <a:r>
              <a:rPr lang="en-US" sz="1400" dirty="0"/>
              <a:t>seeing </a:t>
            </a:r>
            <a:r>
              <a:rPr lang="en-US" sz="1400" dirty="0" err="1"/>
              <a:t>Rtops</a:t>
            </a:r>
            <a:endParaRPr lang="en-US" sz="1400" dirty="0"/>
          </a:p>
          <a:p>
            <a:r>
              <a:rPr lang="en-US" dirty="0"/>
              <a:t>bad navigator </a:t>
            </a:r>
            <a:r>
              <a:rPr lang="en-US" dirty="0" smtClean="0"/>
              <a:t>signal</a:t>
            </a:r>
            <a:r>
              <a:rPr lang="en-US" dirty="0"/>
              <a:t>	</a:t>
            </a:r>
            <a:r>
              <a:rPr lang="en-US" dirty="0" smtClean="0"/>
              <a:t>		</a:t>
            </a:r>
            <a:r>
              <a:rPr lang="en-US" sz="1400" dirty="0" smtClean="0"/>
              <a:t>reposition </a:t>
            </a:r>
            <a:r>
              <a:rPr lang="en-US" sz="1400" dirty="0"/>
              <a:t>navigator beam</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0351" y="116632"/>
            <a:ext cx="2361595" cy="1656184"/>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63</a:t>
            </a:fld>
            <a:endParaRPr lang=""/>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Scan aborts, system initiated</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dirty="0"/>
              <a:t>gradient amplifier </a:t>
            </a:r>
            <a:r>
              <a:rPr lang="en-US" dirty="0" smtClean="0"/>
              <a:t>error		</a:t>
            </a:r>
            <a:r>
              <a:rPr lang="en-US" sz="1400" dirty="0" smtClean="0"/>
              <a:t>Gradient </a:t>
            </a:r>
            <a:r>
              <a:rPr lang="en-US" sz="1400" dirty="0"/>
              <a:t>amplifier Rack Fault</a:t>
            </a:r>
            <a:endParaRPr lang="en-US" dirty="0" smtClean="0"/>
          </a:p>
          <a:p>
            <a:r>
              <a:rPr lang="en-US" dirty="0"/>
              <a:t>frontend RF problem</a:t>
            </a:r>
            <a:r>
              <a:rPr lang="en-US" dirty="0" smtClean="0"/>
              <a:t>			</a:t>
            </a:r>
            <a:r>
              <a:rPr lang="en-US" sz="1400" dirty="0" err="1" smtClean="0"/>
              <a:t>rf</a:t>
            </a:r>
            <a:r>
              <a:rPr lang="en-US" sz="1400" dirty="0" smtClean="0"/>
              <a:t> </a:t>
            </a:r>
            <a:r>
              <a:rPr lang="en-US" sz="1400" dirty="0"/>
              <a:t>interlock error</a:t>
            </a:r>
            <a:endParaRPr lang="en-US" dirty="0"/>
          </a:p>
          <a:p>
            <a:r>
              <a:rPr lang="en-US" dirty="0"/>
              <a:t>frontend </a:t>
            </a:r>
            <a:r>
              <a:rPr lang="en-US" dirty="0" smtClean="0"/>
              <a:t>interlock			</a:t>
            </a:r>
            <a:r>
              <a:rPr lang="en-US" sz="1400" dirty="0" smtClean="0"/>
              <a:t>PFEI-</a:t>
            </a:r>
            <a:endParaRPr lang="en-US" sz="1400" dirty="0"/>
          </a:p>
          <a:p>
            <a:r>
              <a:rPr lang="en-US" dirty="0"/>
              <a:t>timing problem during execution</a:t>
            </a:r>
            <a:r>
              <a:rPr lang="en-US" dirty="0" smtClean="0"/>
              <a:t>	</a:t>
            </a:r>
            <a:r>
              <a:rPr lang="en-US" sz="1400" dirty="0"/>
              <a:t>stretcher returned a fatal </a:t>
            </a:r>
            <a:r>
              <a:rPr lang="en-US" sz="1400" dirty="0" smtClean="0"/>
              <a:t>error</a:t>
            </a:r>
            <a:endParaRPr lang="en-US" sz="1400" dirty="0"/>
          </a:p>
          <a:p>
            <a:r>
              <a:rPr lang="en-US" dirty="0"/>
              <a:t>timing problem during execution</a:t>
            </a:r>
            <a:r>
              <a:rPr lang="en-US" dirty="0" smtClean="0"/>
              <a:t>	</a:t>
            </a:r>
            <a:r>
              <a:rPr lang="en-US" sz="1400" dirty="0"/>
              <a:t>AXQS: Q of</a:t>
            </a:r>
            <a:r>
              <a:rPr lang="en-US" dirty="0" smtClean="0"/>
              <a:t>	</a:t>
            </a:r>
            <a:endParaRPr lang="en-US" dirty="0"/>
          </a:p>
          <a:p>
            <a:r>
              <a:rPr lang="en-US" dirty="0" smtClean="0"/>
              <a:t>trip </a:t>
            </a:r>
            <a:r>
              <a:rPr lang="en-US" dirty="0"/>
              <a:t>level </a:t>
            </a:r>
            <a:r>
              <a:rPr lang="en-US" dirty="0" smtClean="0"/>
              <a:t>interrupt			</a:t>
            </a:r>
            <a:r>
              <a:rPr lang="en-US" sz="1400" dirty="0" smtClean="0"/>
              <a:t>trip </a:t>
            </a:r>
            <a:r>
              <a:rPr lang="en-US" sz="1400" dirty="0"/>
              <a:t>error</a:t>
            </a:r>
          </a:p>
          <a:p>
            <a:r>
              <a:rPr lang="en-US" dirty="0"/>
              <a:t>GCI communication error</a:t>
            </a:r>
            <a:r>
              <a:rPr lang="en-US" dirty="0" smtClean="0"/>
              <a:t>		</a:t>
            </a:r>
            <a:r>
              <a:rPr lang="en-US" sz="1400" dirty="0"/>
              <a:t>Serial connection error or Mains </a:t>
            </a:r>
            <a:endParaRPr lang="en-US" dirty="0" smtClean="0"/>
          </a:p>
          <a:p>
            <a:r>
              <a:rPr lang="en-US" dirty="0"/>
              <a:t>fatal gradient amplifier error</a:t>
            </a:r>
            <a:r>
              <a:rPr lang="en-US" dirty="0" smtClean="0"/>
              <a:t>		</a:t>
            </a:r>
            <a:r>
              <a:rPr lang="en-US" sz="1400" dirty="0" smtClean="0"/>
              <a:t>gradient </a:t>
            </a:r>
            <a:r>
              <a:rPr lang="en-US" sz="1400" dirty="0"/>
              <a:t>amplifier error</a:t>
            </a:r>
          </a:p>
          <a:p>
            <a:r>
              <a:rPr lang="en-US" dirty="0"/>
              <a:t>error of gradient object in scan</a:t>
            </a:r>
            <a:r>
              <a:rPr lang="en-US" dirty="0" smtClean="0"/>
              <a:t>	</a:t>
            </a:r>
            <a:r>
              <a:rPr lang="en-US" sz="1400" dirty="0"/>
              <a:t>DO NOT replace the hardware</a:t>
            </a:r>
            <a:r>
              <a:rPr lang="en-US" dirty="0" smtClean="0"/>
              <a:t>	</a:t>
            </a:r>
            <a:endParaRPr lang="en-US" dirty="0"/>
          </a:p>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20" y="5013176"/>
            <a:ext cx="1548653" cy="1548653"/>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64</a:t>
            </a:fld>
            <a:endParaRPr lang=""/>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Scan abort policy</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dirty="0" smtClean="0"/>
              <a:t>Start with detection of aborted scans,</a:t>
            </a:r>
          </a:p>
          <a:p>
            <a:r>
              <a:rPr lang="en-US" dirty="0" smtClean="0"/>
              <a:t>Add scan name</a:t>
            </a:r>
          </a:p>
          <a:p>
            <a:r>
              <a:rPr lang="en-US" dirty="0" smtClean="0"/>
              <a:t>Add </a:t>
            </a:r>
            <a:r>
              <a:rPr lang="en-US" dirty="0"/>
              <a:t>stop scan, XPRCIM </a:t>
            </a:r>
            <a:r>
              <a:rPr lang="en-US" dirty="0" smtClean="0"/>
              <a:t>and RF door</a:t>
            </a:r>
          </a:p>
          <a:p>
            <a:r>
              <a:rPr lang="en-US" dirty="0" err="1" smtClean="0"/>
              <a:t>Goto</a:t>
            </a:r>
            <a:r>
              <a:rPr lang="en-US" dirty="0" smtClean="0"/>
              <a:t> scan aborts which do not relate to one of these causes</a:t>
            </a:r>
          </a:p>
          <a:p>
            <a:r>
              <a:rPr lang="en-US" dirty="0" smtClean="0"/>
              <a:t>Look for string around such an abort and add this string</a:t>
            </a:r>
          </a:p>
          <a:p>
            <a:r>
              <a:rPr lang="en-US" dirty="0" smtClean="0"/>
              <a:t>Repeat adding strings till all scan aborts are accounted for</a:t>
            </a:r>
          </a:p>
          <a:p>
            <a:r>
              <a:rPr lang="en-US" dirty="0" smtClean="0"/>
              <a:t>Look for frequent occurring scan aborts which are not operator initiated </a:t>
            </a:r>
          </a:p>
          <a:p>
            <a:r>
              <a:rPr lang="en-US" dirty="0" smtClean="0"/>
              <a:t>Use your imagination</a:t>
            </a:r>
          </a:p>
          <a:p>
            <a:endParaRPr lang="en-US" dirty="0" smtClean="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4653136"/>
            <a:ext cx="2244080" cy="1853610"/>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65</a:t>
            </a:fld>
            <a:endParaRPr lang=""/>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Service on site (SYS: search)</a:t>
            </a:r>
            <a:endParaRPr lang="en-US" dirty="0"/>
          </a:p>
        </p:txBody>
      </p:sp>
      <p:sp>
        <p:nvSpPr>
          <p:cNvPr id="3" name="Text Placeholder 2"/>
          <p:cNvSpPr>
            <a:spLocks noGrp="1"/>
          </p:cNvSpPr>
          <p:nvPr>
            <p:ph type="body" idx="1"/>
            <p:custDataLst>
              <p:tags r:id="rId3"/>
            </p:custDataLst>
          </p:nvPr>
        </p:nvSpPr>
        <p:spPr>
          <a:xfrm>
            <a:off x="392112" y="1714500"/>
            <a:ext cx="8359775" cy="4381500"/>
          </a:xfrm>
          <a:ln w="0"/>
          <a:effectLst/>
        </p:spPr>
        <p:txBody>
          <a:bodyPr wrap="square" lIns="0" tIns="0" rIns="0" bIns="0"/>
          <a:lstStyle/>
          <a:p>
            <a:r>
              <a:rPr lang="en-US" sz="800" dirty="0">
                <a:solidFill>
                  <a:schemeClr val="tx1"/>
                </a:solidFill>
                <a:latin typeface="Times New Roman" pitchFamily="18" charset="0"/>
              </a:rPr>
              <a:t>2012-05-25 11:28:51.07 D S GYROVIEW                        00000660 00000444 &lt;STATSIF SYS: p exam_7186_6549_                                                             </a:t>
            </a:r>
          </a:p>
          <a:p>
            <a:r>
              <a:rPr lang="en-US" sz="800" dirty="0">
                <a:solidFill>
                  <a:schemeClr val="tx1"/>
                </a:solidFill>
                <a:latin typeface="Times New Roman" pitchFamily="18" charset="0"/>
              </a:rPr>
              <a:t>2012-05-25 12:07:16.92 D S GYROVIEW                        00000660 00000444 &lt;STATSIF SYS: p exam_7187_6550_                                                             </a:t>
            </a:r>
          </a:p>
          <a:p>
            <a:r>
              <a:rPr lang="en-US" sz="800" dirty="0">
                <a:solidFill>
                  <a:schemeClr val="tx1"/>
                </a:solidFill>
                <a:latin typeface="Times New Roman" pitchFamily="18" charset="0"/>
              </a:rPr>
              <a:t>2012-05-25 12:29:04.65 D S GYROVIEW                        00000660 00000444 &lt;STATSIF SYS: p exam_7188_6551_                                                             </a:t>
            </a:r>
          </a:p>
          <a:p>
            <a:r>
              <a:rPr lang="en-US" sz="800" dirty="0">
                <a:solidFill>
                  <a:schemeClr val="tx1"/>
                </a:solidFill>
                <a:latin typeface="Times New Roman" pitchFamily="18" charset="0"/>
              </a:rPr>
              <a:t> 2012-05-25 12:56:08.42 D S GYROVIEW                        00000660 00000444 &lt;STATSIF SYS: p exam_7189_6552_                                                            </a:t>
            </a:r>
          </a:p>
          <a:p>
            <a:r>
              <a:rPr lang="en-US" sz="800" dirty="0">
                <a:solidFill>
                  <a:schemeClr val="tx1"/>
                </a:solidFill>
                <a:latin typeface="Times New Roman" pitchFamily="18" charset="0"/>
              </a:rPr>
              <a:t> 2012-05-25 </a:t>
            </a:r>
            <a:r>
              <a:rPr lang="en-US" sz="1600" b="1" dirty="0">
                <a:solidFill>
                  <a:schemeClr val="tx1"/>
                </a:solidFill>
                <a:latin typeface="Times New Roman" pitchFamily="18" charset="0"/>
              </a:rPr>
              <a:t>13:54</a:t>
            </a:r>
            <a:r>
              <a:rPr lang="en-US" sz="800" dirty="0">
                <a:solidFill>
                  <a:schemeClr val="tx1"/>
                </a:solidFill>
                <a:latin typeface="Times New Roman" pitchFamily="18" charset="0"/>
              </a:rPr>
              <a:t>:23.78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a:t>
            </a:r>
            <a:r>
              <a:rPr lang="en-US" sz="800" dirty="0" smtClean="0">
                <a:solidFill>
                  <a:schemeClr val="tx1"/>
                </a:solidFill>
                <a:latin typeface="Times New Roman" pitchFamily="18" charset="0"/>
              </a:rPr>
              <a:t>  </a:t>
            </a:r>
            <a:r>
              <a:rPr lang="en-US" sz="800" dirty="0">
                <a:solidFill>
                  <a:schemeClr val="tx1"/>
                </a:solidFill>
                <a:latin typeface="Times New Roman" pitchFamily="18" charset="0"/>
              </a:rPr>
              <a:t>00001148 000013b4 &lt;STATSIF SYS: s                                                                            </a:t>
            </a:r>
          </a:p>
          <a:p>
            <a:r>
              <a:rPr lang="en-US" sz="800" dirty="0">
                <a:solidFill>
                  <a:schemeClr val="tx1"/>
                </a:solidFill>
                <a:latin typeface="Times New Roman" pitchFamily="18" charset="0"/>
              </a:rPr>
              <a:t> 2012-05-25 14:56:29.03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00002018 00001be4 &lt;STATSIF SYS: r release 1.8.1.5        , </a:t>
            </a:r>
            <a:r>
              <a:rPr lang="en-US" sz="800" dirty="0" err="1">
                <a:solidFill>
                  <a:schemeClr val="tx1"/>
                </a:solidFill>
                <a:latin typeface="Times New Roman" pitchFamily="18" charset="0"/>
              </a:rPr>
              <a:t>swid</a:t>
            </a:r>
            <a:r>
              <a:rPr lang="en-US" sz="800" dirty="0">
                <a:solidFill>
                  <a:schemeClr val="tx1"/>
                </a:solidFill>
                <a:latin typeface="Times New Roman" pitchFamily="18" charset="0"/>
              </a:rPr>
              <a:t> 176  , language en-US     , user </a:t>
            </a:r>
            <a:r>
              <a:rPr lang="en-US" sz="1600" b="1" dirty="0" err="1">
                <a:solidFill>
                  <a:schemeClr val="tx1"/>
                </a:solidFill>
                <a:latin typeface="Times New Roman" pitchFamily="18" charset="0"/>
              </a:rPr>
              <a:t>MRService</a:t>
            </a:r>
            <a:r>
              <a:rPr lang="en-US" sz="1600" b="1" dirty="0">
                <a:solidFill>
                  <a:schemeClr val="tx1"/>
                </a:solidFill>
                <a:latin typeface="Times New Roman" pitchFamily="18" charset="0"/>
              </a:rPr>
              <a:t>   </a:t>
            </a:r>
            <a:endParaRPr lang="en-US" sz="800" b="1" dirty="0">
              <a:solidFill>
                <a:schemeClr val="tx1"/>
              </a:solidFill>
              <a:latin typeface="Times New Roman" pitchFamily="18" charset="0"/>
            </a:endParaRPr>
          </a:p>
          <a:p>
            <a:r>
              <a:rPr lang="en-US" sz="800" dirty="0">
                <a:solidFill>
                  <a:schemeClr val="tx1"/>
                </a:solidFill>
                <a:latin typeface="Times New Roman" pitchFamily="18" charset="0"/>
              </a:rPr>
              <a:t> 2012-05-25 15:21:31.21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00002018 0000206c &lt;STATSIF SYS: s                                                                            </a:t>
            </a:r>
          </a:p>
          <a:p>
            <a:r>
              <a:rPr lang="en-US" sz="800" dirty="0">
                <a:solidFill>
                  <a:schemeClr val="tx1"/>
                </a:solidFill>
                <a:latin typeface="Times New Roman" pitchFamily="18" charset="0"/>
              </a:rPr>
              <a:t> 2012-05-25 15:21:54.26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0000141c 0000192c &lt;STATSIF SYS: r release 1.8.1.5        , </a:t>
            </a:r>
            <a:r>
              <a:rPr lang="en-US" sz="800" dirty="0" err="1">
                <a:solidFill>
                  <a:schemeClr val="tx1"/>
                </a:solidFill>
                <a:latin typeface="Times New Roman" pitchFamily="18" charset="0"/>
              </a:rPr>
              <a:t>swid</a:t>
            </a:r>
            <a:r>
              <a:rPr lang="en-US" sz="800" dirty="0">
                <a:solidFill>
                  <a:schemeClr val="tx1"/>
                </a:solidFill>
                <a:latin typeface="Times New Roman" pitchFamily="18" charset="0"/>
              </a:rPr>
              <a:t> 176  , language en-US     , user </a:t>
            </a:r>
            <a:r>
              <a:rPr lang="en-US" sz="1600" b="1" dirty="0" err="1">
                <a:solidFill>
                  <a:schemeClr val="tx1"/>
                </a:solidFill>
                <a:latin typeface="Times New Roman" pitchFamily="18" charset="0"/>
              </a:rPr>
              <a:t>MRService</a:t>
            </a:r>
            <a:r>
              <a:rPr lang="en-US" sz="1600" b="1" dirty="0">
                <a:solidFill>
                  <a:schemeClr val="tx1"/>
                </a:solidFill>
                <a:latin typeface="Times New Roman" pitchFamily="18" charset="0"/>
              </a:rPr>
              <a:t>   </a:t>
            </a:r>
            <a:endParaRPr lang="en-US" sz="800" b="1" dirty="0">
              <a:solidFill>
                <a:schemeClr val="tx1"/>
              </a:solidFill>
              <a:latin typeface="Times New Roman" pitchFamily="18" charset="0"/>
            </a:endParaRPr>
          </a:p>
          <a:p>
            <a:r>
              <a:rPr lang="en-US" sz="800" dirty="0">
                <a:solidFill>
                  <a:schemeClr val="tx1"/>
                </a:solidFill>
                <a:latin typeface="Times New Roman" pitchFamily="18" charset="0"/>
              </a:rPr>
              <a:t> 2012-05-25 15:24:01.90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0000141c 00001b88 &lt;STATSIF SYS: s                                                                            </a:t>
            </a:r>
          </a:p>
          <a:p>
            <a:r>
              <a:rPr lang="en-US" sz="800" dirty="0">
                <a:solidFill>
                  <a:schemeClr val="tx1"/>
                </a:solidFill>
                <a:latin typeface="Times New Roman" pitchFamily="18" charset="0"/>
              </a:rPr>
              <a:t> 2012-05-25 15:24:46.54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00002874 00002870 &lt;STATSIF SYS: r release 1.8.1.5        , </a:t>
            </a:r>
            <a:r>
              <a:rPr lang="en-US" sz="800" dirty="0" err="1">
                <a:solidFill>
                  <a:schemeClr val="tx1"/>
                </a:solidFill>
                <a:latin typeface="Times New Roman" pitchFamily="18" charset="0"/>
              </a:rPr>
              <a:t>swid</a:t>
            </a:r>
            <a:r>
              <a:rPr lang="en-US" sz="800" dirty="0">
                <a:solidFill>
                  <a:schemeClr val="tx1"/>
                </a:solidFill>
                <a:latin typeface="Times New Roman" pitchFamily="18" charset="0"/>
              </a:rPr>
              <a:t> 176  , language en-US     , user </a:t>
            </a:r>
            <a:r>
              <a:rPr lang="en-US" sz="1600" b="1" dirty="0" err="1">
                <a:solidFill>
                  <a:schemeClr val="tx1"/>
                </a:solidFill>
                <a:latin typeface="Times New Roman" pitchFamily="18" charset="0"/>
              </a:rPr>
              <a:t>MRService</a:t>
            </a:r>
            <a:r>
              <a:rPr lang="en-US" sz="1600" b="1" dirty="0">
                <a:solidFill>
                  <a:schemeClr val="tx1"/>
                </a:solidFill>
                <a:latin typeface="Times New Roman" pitchFamily="18" charset="0"/>
              </a:rPr>
              <a:t>   </a:t>
            </a:r>
            <a:endParaRPr lang="en-US" sz="800" b="1" dirty="0">
              <a:solidFill>
                <a:schemeClr val="tx1"/>
              </a:solidFill>
              <a:latin typeface="Times New Roman" pitchFamily="18" charset="0"/>
            </a:endParaRPr>
          </a:p>
          <a:p>
            <a:r>
              <a:rPr lang="en-US" sz="800" dirty="0">
                <a:solidFill>
                  <a:schemeClr val="tx1"/>
                </a:solidFill>
                <a:latin typeface="Times New Roman" pitchFamily="18" charset="0"/>
              </a:rPr>
              <a:t> 2012-05-25 15:53:04.35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00002874 00001e6c &lt;STATSIF SYS: s                                                                            </a:t>
            </a:r>
          </a:p>
          <a:p>
            <a:r>
              <a:rPr lang="en-US" sz="800" dirty="0">
                <a:solidFill>
                  <a:schemeClr val="tx1"/>
                </a:solidFill>
                <a:latin typeface="Times New Roman" pitchFamily="18" charset="0"/>
              </a:rPr>
              <a:t> 2012-05-25 </a:t>
            </a:r>
            <a:r>
              <a:rPr lang="en-US" sz="1600" b="1" dirty="0">
                <a:solidFill>
                  <a:schemeClr val="tx1"/>
                </a:solidFill>
                <a:latin typeface="Times New Roman" pitchFamily="18" charset="0"/>
              </a:rPr>
              <a:t>15:56</a:t>
            </a:r>
            <a:r>
              <a:rPr lang="en-US" sz="800" dirty="0">
                <a:solidFill>
                  <a:schemeClr val="tx1"/>
                </a:solidFill>
                <a:latin typeface="Times New Roman" pitchFamily="18" charset="0"/>
              </a:rPr>
              <a:t>:32.71 D S </a:t>
            </a:r>
            <a:r>
              <a:rPr lang="en-US" sz="800" dirty="0" err="1">
                <a:solidFill>
                  <a:schemeClr val="tx1"/>
                </a:solidFill>
                <a:latin typeface="Times New Roman" pitchFamily="18" charset="0"/>
              </a:rPr>
              <a:t>Aswcheck</a:t>
            </a:r>
            <a:r>
              <a:rPr lang="en-US" sz="800" dirty="0">
                <a:solidFill>
                  <a:schemeClr val="tx1"/>
                </a:solidFill>
                <a:latin typeface="Times New Roman" pitchFamily="18" charset="0"/>
              </a:rPr>
              <a:t>                        00002f34 00002c88 &lt;STATSIF SYS: r release 1.8.1.5        , </a:t>
            </a:r>
            <a:r>
              <a:rPr lang="en-US" sz="800" dirty="0" err="1">
                <a:solidFill>
                  <a:schemeClr val="tx1"/>
                </a:solidFill>
                <a:latin typeface="Times New Roman" pitchFamily="18" charset="0"/>
              </a:rPr>
              <a:t>swid</a:t>
            </a:r>
            <a:r>
              <a:rPr lang="en-US" sz="800" dirty="0">
                <a:solidFill>
                  <a:schemeClr val="tx1"/>
                </a:solidFill>
                <a:latin typeface="Times New Roman" pitchFamily="18" charset="0"/>
              </a:rPr>
              <a:t> 176  , language en-US     , user </a:t>
            </a:r>
            <a:r>
              <a:rPr lang="en-US" sz="1600" b="1" dirty="0" err="1">
                <a:solidFill>
                  <a:schemeClr val="tx1"/>
                </a:solidFill>
                <a:latin typeface="Times New Roman" pitchFamily="18" charset="0"/>
              </a:rPr>
              <a:t>MRUser</a:t>
            </a:r>
            <a:r>
              <a:rPr lang="en-US" sz="1600" b="1" dirty="0">
                <a:solidFill>
                  <a:schemeClr val="tx1"/>
                </a:solidFill>
                <a:latin typeface="Times New Roman" pitchFamily="18" charset="0"/>
              </a:rPr>
              <a:t>      </a:t>
            </a:r>
            <a:endParaRPr lang="en-US" sz="800" b="1" dirty="0">
              <a:solidFill>
                <a:schemeClr val="tx1"/>
              </a:solidFill>
              <a:latin typeface="Times New Roman" pitchFamily="18" charset="0"/>
            </a:endParaRPr>
          </a:p>
          <a:p>
            <a:r>
              <a:rPr lang="en-US" sz="800" dirty="0">
                <a:solidFill>
                  <a:schemeClr val="tx1"/>
                </a:solidFill>
                <a:latin typeface="Times New Roman" pitchFamily="18" charset="0"/>
              </a:rPr>
              <a:t> 2012-05-25 15:59:10.87 D S GYROVIEW                        00002bc4 00002334 &lt;STATSIF SYS: p exam_7193_6556_                                                            </a:t>
            </a:r>
          </a:p>
          <a:p>
            <a:r>
              <a:rPr lang="en-US" sz="800" dirty="0">
                <a:solidFill>
                  <a:schemeClr val="tx1"/>
                </a:solidFill>
                <a:latin typeface="Times New Roman" pitchFamily="18" charset="0"/>
              </a:rPr>
              <a:t> 2012-05-25 16:25:56.53 D S GYROVIEW                        00002bc4 00002334 &lt;STATSIF SYS: p exam_7194_6557_                                                            </a:t>
            </a:r>
          </a:p>
          <a:p>
            <a:r>
              <a:rPr lang="en-US" sz="800" dirty="0">
                <a:solidFill>
                  <a:schemeClr val="tx1"/>
                </a:solidFill>
                <a:latin typeface="Times New Roman" pitchFamily="18" charset="0"/>
              </a:rPr>
              <a:t> 2012-05-25 16:27:10.43 D S GYROVIEW                        00002bc4 00002334 &lt;STATSIF SYS: p exam_7194_6557_                                                            </a:t>
            </a:r>
          </a:p>
          <a:p>
            <a:r>
              <a:rPr lang="en-US" sz="800" dirty="0">
                <a:solidFill>
                  <a:schemeClr val="tx1"/>
                </a:solidFill>
                <a:latin typeface="Times New Roman" pitchFamily="18" charset="0"/>
              </a:rPr>
              <a:t> 2012-05-25 16:45:58.31 D S GYROVIEW                        00002bc4 00002334 &lt;STATSIF SYS: p exam_7195_6558_</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4581128"/>
            <a:ext cx="2247900" cy="1634490"/>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66</a:t>
            </a:fld>
            <a:endParaRPr lang=""/>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Tooling</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Ultra edit</a:t>
            </a:r>
          </a:p>
          <a:p>
            <a:r>
              <a:rPr lang="en-US" dirty="0" smtClean="0"/>
              <a:t>Log browser</a:t>
            </a:r>
          </a:p>
          <a:p>
            <a:r>
              <a:rPr lang="en-US" dirty="0" smtClean="0"/>
              <a:t>Logging application</a:t>
            </a:r>
          </a:p>
          <a:p>
            <a:pPr marL="0" indent="0">
              <a:buNone/>
            </a:pPr>
            <a:endParaRPr lang="en-US" dirty="0" smtClean="0"/>
          </a:p>
          <a:p>
            <a:endParaRPr lang="en-US" dirty="0"/>
          </a:p>
        </p:txBody>
      </p:sp>
      <p:pic>
        <p:nvPicPr>
          <p:cNvPr id="6" name="Picture 5"/>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6084168" y="154358"/>
            <a:ext cx="2924944" cy="2924944"/>
          </a:xfrm>
          <a:prstGeom prst="rect">
            <a:avLst/>
          </a:prstGeom>
        </p:spPr>
      </p:pic>
      <p:sp>
        <p:nvSpPr>
          <p:cNvPr id="7" name="Slide Number Placeholder 6"/>
          <p:cNvSpPr>
            <a:spLocks noGrp="1"/>
          </p:cNvSpPr>
          <p:nvPr>
            <p:ph type="sldNum" sz="quarter" idx="10"/>
          </p:nvPr>
        </p:nvSpPr>
        <p:spPr/>
        <p:txBody>
          <a:bodyPr/>
          <a:lstStyle/>
          <a:p>
            <a:fld id="{0B4E316A-D996-4C3A-9727-0F02F7692ADE}" type="slidenum">
              <a:rPr lang="" smtClean="0"/>
              <a:pPr/>
              <a:t>67</a:t>
            </a:fld>
            <a:endParaRPr lang=""/>
          </a:p>
        </p:txBody>
      </p:sp>
    </p:spTree>
    <p:custDataLst>
      <p:tags r:id="rId1"/>
    </p:custDataLst>
    <p:extLst>
      <p:ext uri="{BB962C8B-B14F-4D97-AF65-F5344CB8AC3E}">
        <p14:creationId xmlns:p14="http://schemas.microsoft.com/office/powerpoint/2010/main" val="41838458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Ultra edit</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Pro</a:t>
            </a:r>
          </a:p>
          <a:p>
            <a:pPr lvl="1"/>
            <a:r>
              <a:rPr lang="en-US" dirty="0" smtClean="0"/>
              <a:t>Flexible</a:t>
            </a:r>
          </a:p>
          <a:p>
            <a:pPr lvl="1"/>
            <a:r>
              <a:rPr lang="en-US" dirty="0" smtClean="0"/>
              <a:t>Robust</a:t>
            </a:r>
          </a:p>
          <a:p>
            <a:pPr lvl="1"/>
            <a:r>
              <a:rPr lang="en-US" dirty="0" smtClean="0"/>
              <a:t>Full text </a:t>
            </a:r>
            <a:r>
              <a:rPr lang="en-US" dirty="0"/>
              <a:t>recursive </a:t>
            </a:r>
            <a:r>
              <a:rPr lang="en-US" dirty="0" smtClean="0"/>
              <a:t>search of (sub-)directory structure</a:t>
            </a:r>
          </a:p>
          <a:p>
            <a:pPr lvl="1"/>
            <a:r>
              <a:rPr lang="en-US" dirty="0" smtClean="0"/>
              <a:t>Regular expressions</a:t>
            </a:r>
          </a:p>
          <a:p>
            <a:pPr lvl="1"/>
            <a:r>
              <a:rPr lang="en-US" dirty="0" smtClean="0"/>
              <a:t>Executable from USB stick (easily portable)</a:t>
            </a:r>
          </a:p>
          <a:p>
            <a:pPr lvl="1"/>
            <a:endParaRPr lang="en-US" dirty="0" smtClean="0"/>
          </a:p>
          <a:p>
            <a:r>
              <a:rPr lang="en-US" dirty="0" smtClean="0"/>
              <a:t>Cons</a:t>
            </a:r>
          </a:p>
          <a:p>
            <a:pPr lvl="1"/>
            <a:r>
              <a:rPr lang="en-US" dirty="0" smtClean="0"/>
              <a:t>Too many options</a:t>
            </a:r>
          </a:p>
          <a:p>
            <a:pPr lvl="1"/>
            <a:r>
              <a:rPr lang="en-US" dirty="0" smtClean="0"/>
              <a:t>No correct positioning of search result in original file</a:t>
            </a:r>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68</a:t>
            </a:fld>
            <a:endParaRPr lang=""/>
          </a:p>
        </p:txBody>
      </p:sp>
    </p:spTree>
    <p:custDataLst>
      <p:tags r:id="rId1"/>
    </p:custDataLst>
    <p:extLst>
      <p:ext uri="{BB962C8B-B14F-4D97-AF65-F5344CB8AC3E}">
        <p14:creationId xmlns:p14="http://schemas.microsoft.com/office/powerpoint/2010/main" val="32037568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Ultra edit search</a:t>
            </a:r>
            <a:endParaRPr lang="en-US" dirty="0"/>
          </a:p>
        </p:txBody>
      </p:sp>
      <p:pic>
        <p:nvPicPr>
          <p:cNvPr id="2050" name="Picture 2"/>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181225" y="1196752"/>
            <a:ext cx="478155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0"/>
          </p:nvPr>
        </p:nvSpPr>
        <p:spPr/>
        <p:txBody>
          <a:bodyPr/>
          <a:lstStyle/>
          <a:p>
            <a:fld id="{0B4E316A-D996-4C3A-9727-0F02F7692ADE}" type="slidenum">
              <a:rPr lang="" smtClean="0"/>
              <a:pPr/>
              <a:t>69</a:t>
            </a:fld>
            <a:endParaRPr lang=""/>
          </a:p>
        </p:txBody>
      </p:sp>
    </p:spTree>
    <p:custDataLst>
      <p:tags r:id="rId1"/>
    </p:custDataLst>
    <p:extLst>
      <p:ext uri="{BB962C8B-B14F-4D97-AF65-F5344CB8AC3E}">
        <p14:creationId xmlns:p14="http://schemas.microsoft.com/office/powerpoint/2010/main" val="1352140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Patient Related</a:t>
            </a:r>
            <a:br>
              <a:rPr lang="en-US" dirty="0" smtClean="0"/>
            </a:br>
            <a:r>
              <a:rPr lang="en-US" sz="2800" dirty="0"/>
              <a:t>Motion</a:t>
            </a:r>
            <a:endParaRPr lang="en-US" dirty="0"/>
          </a:p>
        </p:txBody>
      </p:sp>
      <p:sp>
        <p:nvSpPr>
          <p:cNvPr id="3" name="Content Placeholder 2"/>
          <p:cNvSpPr>
            <a:spLocks noGrp="1"/>
          </p:cNvSpPr>
          <p:nvPr>
            <p:ph idx="1"/>
            <p:custDataLst>
              <p:tags r:id="rId3"/>
            </p:custDataLst>
          </p:nvPr>
        </p:nvSpPr>
        <p:spPr>
          <a:ln w="0"/>
          <a:effectLst/>
        </p:spPr>
        <p:txBody>
          <a:bodyPr wrap="square" lIns="0" tIns="0" rIns="0" bIns="0"/>
          <a:lstStyle/>
          <a:p>
            <a:pPr>
              <a:spcBef>
                <a:spcPts val="0"/>
              </a:spcBef>
              <a:spcAft>
                <a:spcPts val="0"/>
              </a:spcAft>
            </a:pPr>
            <a:r>
              <a:rPr lang="en-US" dirty="0" smtClean="0">
                <a:latin typeface="Arial" pitchFamily="34" charset="0"/>
                <a:cs typeface="Arial" pitchFamily="34" charset="0"/>
              </a:rPr>
              <a:t>Motion that can be compensated for</a:t>
            </a:r>
          </a:p>
          <a:p>
            <a:pPr>
              <a:spcBef>
                <a:spcPts val="0"/>
              </a:spcBef>
              <a:spcAft>
                <a:spcPts val="0"/>
              </a:spcAft>
            </a:pPr>
            <a:endParaRPr lang="en-US" dirty="0" smtClean="0">
              <a:latin typeface="Arial" pitchFamily="34" charset="0"/>
              <a:cs typeface="Arial" pitchFamily="34" charset="0"/>
            </a:endParaRPr>
          </a:p>
          <a:p>
            <a:pPr lvl="1">
              <a:spcBef>
                <a:spcPts val="0"/>
              </a:spcBef>
              <a:spcAft>
                <a:spcPts val="0"/>
              </a:spcAft>
            </a:pPr>
            <a:r>
              <a:rPr lang="en-US" dirty="0" smtClean="0">
                <a:latin typeface="Arial" pitchFamily="34" charset="0"/>
                <a:cs typeface="Arial" pitchFamily="34" charset="0"/>
              </a:rPr>
              <a:t>Periodic</a:t>
            </a:r>
          </a:p>
          <a:p>
            <a:pPr lvl="1">
              <a:spcBef>
                <a:spcPts val="0"/>
              </a:spcBef>
              <a:spcAft>
                <a:spcPts val="0"/>
              </a:spcAft>
            </a:pPr>
            <a:endParaRPr lang="en-US" sz="800" dirty="0" smtClean="0">
              <a:latin typeface="Arial" pitchFamily="34" charset="0"/>
              <a:cs typeface="Arial" pitchFamily="34" charset="0"/>
            </a:endParaRPr>
          </a:p>
          <a:p>
            <a:pPr lvl="2"/>
            <a:r>
              <a:rPr lang="en-GB" sz="1800" dirty="0" smtClean="0">
                <a:latin typeface="Arial" pitchFamily="34" charset="0"/>
                <a:cs typeface="Arial" pitchFamily="34" charset="0"/>
              </a:rPr>
              <a:t>cardiac motion (rapid acquisition, VCG, navigator)</a:t>
            </a:r>
          </a:p>
          <a:p>
            <a:pPr lvl="2"/>
            <a:endParaRPr lang="en-GB" sz="1800" dirty="0" smtClean="0">
              <a:latin typeface="Arial" pitchFamily="34" charset="0"/>
              <a:cs typeface="Arial" pitchFamily="34" charset="0"/>
            </a:endParaRPr>
          </a:p>
          <a:p>
            <a:pPr lvl="2"/>
            <a:r>
              <a:rPr lang="en-GB" sz="1800" dirty="0" smtClean="0">
                <a:latin typeface="Arial" pitchFamily="34" charset="0"/>
                <a:cs typeface="Arial" pitchFamily="34" charset="0"/>
              </a:rPr>
              <a:t>respiratory motion (rapid acquisition, REST, breath-hold, VCG, navigator)</a:t>
            </a:r>
          </a:p>
          <a:p>
            <a:pPr lvl="2"/>
            <a:endParaRPr lang="en-GB" sz="1800" dirty="0" smtClean="0">
              <a:latin typeface="Arial" pitchFamily="34" charset="0"/>
              <a:cs typeface="Arial" pitchFamily="34" charset="0"/>
            </a:endParaRPr>
          </a:p>
          <a:p>
            <a:pPr lvl="2"/>
            <a:r>
              <a:rPr lang="en-GB" sz="1800" dirty="0" smtClean="0">
                <a:latin typeface="Arial" pitchFamily="34" charset="0"/>
                <a:cs typeface="Arial" pitchFamily="34" charset="0"/>
              </a:rPr>
              <a:t>blood flow (flow compensation, REST, VCG)</a:t>
            </a:r>
          </a:p>
          <a:p>
            <a:pPr lvl="2"/>
            <a:endParaRPr lang="en-GB" sz="1800" dirty="0" smtClean="0">
              <a:latin typeface="Arial" pitchFamily="34" charset="0"/>
              <a:cs typeface="Arial" pitchFamily="34" charset="0"/>
            </a:endParaRPr>
          </a:p>
          <a:p>
            <a:pPr lvl="2"/>
            <a:r>
              <a:rPr lang="en-GB" sz="1800" dirty="0" smtClean="0">
                <a:latin typeface="Arial" pitchFamily="34" charset="0"/>
                <a:cs typeface="Arial" pitchFamily="34" charset="0"/>
              </a:rPr>
              <a:t>CSF pulsation (VCG, PPU)</a:t>
            </a:r>
          </a:p>
          <a:p>
            <a:pPr lvl="3">
              <a:spcBef>
                <a:spcPts val="0"/>
              </a:spcBef>
              <a:spcAft>
                <a:spcPts val="0"/>
              </a:spcAft>
            </a:pPr>
            <a:endParaRPr lang="en-US" sz="2000" dirty="0"/>
          </a:p>
        </p:txBody>
      </p:sp>
      <p:pic>
        <p:nvPicPr>
          <p:cNvPr id="3074" name="Picture 2"/>
          <p:cNvPicPr>
            <a:picLocks noChangeAspect="1" noChangeArrowheads="1"/>
          </p:cNvPicPr>
          <p:nvPr>
            <p:custDataLst>
              <p:tags r:id="rId4"/>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533399"/>
            <a:ext cx="3124200" cy="215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0"/>
          </p:nvPr>
        </p:nvSpPr>
        <p:spPr/>
        <p:txBody>
          <a:bodyPr/>
          <a:lstStyle/>
          <a:p>
            <a:fld id="{405B044B-C5B2-466D-9976-EFD4ECA532C5}" type="slidenum">
              <a:rPr lang="" smtClean="0"/>
              <a:pPr/>
              <a:t>7</a:t>
            </a:fld>
            <a:endParaRPr lang=""/>
          </a:p>
        </p:txBody>
      </p:sp>
    </p:spTree>
    <p:custDataLst>
      <p:tags r:id="rId1"/>
    </p:custDataLst>
    <p:extLst>
      <p:ext uri="{BB962C8B-B14F-4D97-AF65-F5344CB8AC3E}">
        <p14:creationId xmlns:p14="http://schemas.microsoft.com/office/powerpoint/2010/main" val="16540593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Log browser</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Pro</a:t>
            </a:r>
          </a:p>
          <a:p>
            <a:pPr lvl="1"/>
            <a:r>
              <a:rPr lang="en-US" dirty="0" smtClean="0"/>
              <a:t>Works on scanner</a:t>
            </a:r>
          </a:p>
          <a:p>
            <a:pPr lvl="1"/>
            <a:r>
              <a:rPr lang="en-US" dirty="0" smtClean="0"/>
              <a:t>Extensive search option</a:t>
            </a:r>
          </a:p>
          <a:p>
            <a:pPr lvl="1"/>
            <a:r>
              <a:rPr lang="en-US" dirty="0" smtClean="0"/>
              <a:t>Use of regular expressions</a:t>
            </a:r>
          </a:p>
          <a:p>
            <a:pPr lvl="1"/>
            <a:r>
              <a:rPr lang="en-US" dirty="0" smtClean="0"/>
              <a:t>Good performance</a:t>
            </a:r>
          </a:p>
          <a:p>
            <a:pPr lvl="1"/>
            <a:endParaRPr lang="en-US" dirty="0"/>
          </a:p>
          <a:p>
            <a:r>
              <a:rPr lang="en-US" dirty="0" smtClean="0"/>
              <a:t>Cons</a:t>
            </a:r>
          </a:p>
          <a:p>
            <a:pPr lvl="1"/>
            <a:r>
              <a:rPr lang="en-US" dirty="0" smtClean="0"/>
              <a:t>Not intuitive</a:t>
            </a:r>
          </a:p>
          <a:p>
            <a:pPr lvl="1"/>
            <a:r>
              <a:rPr lang="en-US" dirty="0" smtClean="0"/>
              <a:t>Works on opened file only</a:t>
            </a:r>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70</a:t>
            </a:fld>
            <a:endParaRPr lang=""/>
          </a:p>
        </p:txBody>
      </p:sp>
    </p:spTree>
    <p:custDataLst>
      <p:tags r:id="rId1"/>
    </p:custDataLst>
    <p:extLst>
      <p:ext uri="{BB962C8B-B14F-4D97-AF65-F5344CB8AC3E}">
        <p14:creationId xmlns:p14="http://schemas.microsoft.com/office/powerpoint/2010/main" val="27724799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Log browser</a:t>
            </a:r>
            <a:endParaRPr lang="en-US" dirty="0"/>
          </a:p>
        </p:txBody>
      </p:sp>
      <p:pic>
        <p:nvPicPr>
          <p:cNvPr id="4098" name="Picture 2" descr="E:\logbrowser.bmp"/>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196752"/>
            <a:ext cx="5935611"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logbrowser2.bmp"/>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3933056"/>
            <a:ext cx="5162550" cy="199072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fld id="{0B4E316A-D996-4C3A-9727-0F02F7692ADE}" type="slidenum">
              <a:rPr lang="" smtClean="0"/>
              <a:pPr/>
              <a:t>71</a:t>
            </a:fld>
            <a:endParaRPr lang=""/>
          </a:p>
        </p:txBody>
      </p:sp>
    </p:spTree>
    <p:custDataLst>
      <p:tags r:id="rId1"/>
    </p:custDataLst>
    <p:extLst>
      <p:ext uri="{BB962C8B-B14F-4D97-AF65-F5344CB8AC3E}">
        <p14:creationId xmlns:p14="http://schemas.microsoft.com/office/powerpoint/2010/main" val="886092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Logging application</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p>
            <a:r>
              <a:rPr lang="en-US" dirty="0" smtClean="0"/>
              <a:t>Pro</a:t>
            </a:r>
          </a:p>
          <a:p>
            <a:pPr lvl="1"/>
            <a:r>
              <a:rPr lang="en-US" dirty="0" smtClean="0"/>
              <a:t>Always present on system</a:t>
            </a:r>
          </a:p>
          <a:p>
            <a:pPr lvl="1"/>
            <a:r>
              <a:rPr lang="en-US" dirty="0" smtClean="0"/>
              <a:t>UI guided selection screen</a:t>
            </a:r>
          </a:p>
          <a:p>
            <a:pPr lvl="1"/>
            <a:r>
              <a:rPr lang="en-US" dirty="0" smtClean="0"/>
              <a:t>More days can be investigated</a:t>
            </a:r>
          </a:p>
          <a:p>
            <a:pPr lvl="1"/>
            <a:endParaRPr lang="en-US" dirty="0"/>
          </a:p>
          <a:p>
            <a:r>
              <a:rPr lang="en-US" dirty="0" smtClean="0"/>
              <a:t>Cons</a:t>
            </a:r>
          </a:p>
          <a:p>
            <a:pPr lvl="1"/>
            <a:r>
              <a:rPr lang="en-US" dirty="0" smtClean="0"/>
              <a:t>No scrolling beyond search result</a:t>
            </a:r>
          </a:p>
          <a:p>
            <a:pPr lvl="1"/>
            <a:r>
              <a:rPr lang="en-US" dirty="0" smtClean="0"/>
              <a:t>Inconvenient</a:t>
            </a:r>
          </a:p>
          <a:p>
            <a:pPr lvl="1"/>
            <a:r>
              <a:rPr lang="en-US" dirty="0" smtClean="0"/>
              <a:t>Slow</a:t>
            </a:r>
          </a:p>
          <a:p>
            <a:pPr lvl="1"/>
            <a:r>
              <a:rPr lang="en-US" dirty="0" smtClean="0"/>
              <a:t>Incorrect focus on log statement error status</a:t>
            </a:r>
            <a:endParaRPr lang="en-US" dirty="0"/>
          </a:p>
        </p:txBody>
      </p:sp>
      <p:sp>
        <p:nvSpPr>
          <p:cNvPr id="6" name="Slide Number Placeholder 5"/>
          <p:cNvSpPr>
            <a:spLocks noGrp="1"/>
          </p:cNvSpPr>
          <p:nvPr>
            <p:ph type="sldNum" sz="quarter" idx="10"/>
          </p:nvPr>
        </p:nvSpPr>
        <p:spPr/>
        <p:txBody>
          <a:bodyPr/>
          <a:lstStyle/>
          <a:p>
            <a:fld id="{0B4E316A-D996-4C3A-9727-0F02F7692ADE}" type="slidenum">
              <a:rPr lang="" smtClean="0"/>
              <a:pPr/>
              <a:t>72</a:t>
            </a:fld>
            <a:endParaRPr lang=""/>
          </a:p>
        </p:txBody>
      </p:sp>
    </p:spTree>
    <p:custDataLst>
      <p:tags r:id="rId1"/>
    </p:custDataLst>
    <p:extLst>
      <p:ext uri="{BB962C8B-B14F-4D97-AF65-F5344CB8AC3E}">
        <p14:creationId xmlns:p14="http://schemas.microsoft.com/office/powerpoint/2010/main" val="36801157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Logging application</a:t>
            </a:r>
            <a:endParaRPr lang="en-US" dirty="0"/>
          </a:p>
        </p:txBody>
      </p:sp>
      <p:pic>
        <p:nvPicPr>
          <p:cNvPr id="3074" name="Picture 2" descr="E:\logging_application.bmp"/>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16322" y="1124744"/>
            <a:ext cx="5905868" cy="439248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logging_application2.bmp"/>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260870" y="2276872"/>
            <a:ext cx="5722640" cy="42562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fld id="{0B4E316A-D996-4C3A-9727-0F02F7692ADE}" type="slidenum">
              <a:rPr lang="" smtClean="0"/>
              <a:pPr/>
              <a:t>73</a:t>
            </a:fld>
            <a:endParaRPr lang=""/>
          </a:p>
        </p:txBody>
      </p:sp>
    </p:spTree>
    <p:custDataLst>
      <p:tags r:id="rId1"/>
    </p:custDataLst>
    <p:extLst>
      <p:ext uri="{BB962C8B-B14F-4D97-AF65-F5344CB8AC3E}">
        <p14:creationId xmlns:p14="http://schemas.microsoft.com/office/powerpoint/2010/main" val="1306725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3" y="565150"/>
            <a:ext cx="8359775" cy="914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DICOM info R4.1.3</a:t>
            </a:r>
            <a:endParaRPr lang="en-US" dirty="0"/>
          </a:p>
        </p:txBody>
      </p:sp>
      <p:pic>
        <p:nvPicPr>
          <p:cNvPr id="4"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31640" y="1639788"/>
            <a:ext cx="6209592"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0"/>
          </p:nvPr>
        </p:nvSpPr>
        <p:spPr/>
        <p:txBody>
          <a:bodyPr/>
          <a:lstStyle/>
          <a:p>
            <a:fld id="{0B4E316A-D996-4C3A-9727-0F02F7692ADE}" type="slidenum">
              <a:rPr lang="" smtClean="0"/>
              <a:pPr/>
              <a:t>74</a:t>
            </a:fld>
            <a:endParaRPr lang=""/>
          </a:p>
        </p:txBody>
      </p:sp>
    </p:spTree>
    <p:custDataLst>
      <p:tags r:id="rId1"/>
    </p:custDataLst>
    <p:extLst>
      <p:ext uri="{BB962C8B-B14F-4D97-AF65-F5344CB8AC3E}">
        <p14:creationId xmlns:p14="http://schemas.microsoft.com/office/powerpoint/2010/main" val="11912218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2" y="642392"/>
            <a:ext cx="8359775" cy="914400"/>
          </a:xfrm>
        </p:spPr>
        <p:txBody>
          <a:bodyPr/>
          <a:lstStyle/>
          <a:p>
            <a:r>
              <a:rPr lang="en-US" dirty="0" smtClean="0"/>
              <a:t>DICOM info R4.1.3</a:t>
            </a:r>
            <a:endParaRPr lang="en-US" dirty="0"/>
          </a:p>
        </p:txBody>
      </p:sp>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2" y="2383922"/>
            <a:ext cx="8359775" cy="304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fld id="{405B044B-C5B2-466D-9976-EFD4ECA532C5}" type="slidenum">
              <a:rPr lang="" smtClean="0"/>
              <a:pPr/>
              <a:t>75</a:t>
            </a:fld>
            <a:endParaRPr lang=""/>
          </a:p>
        </p:txBody>
      </p:sp>
    </p:spTree>
    <p:extLst>
      <p:ext uri="{BB962C8B-B14F-4D97-AF65-F5344CB8AC3E}">
        <p14:creationId xmlns:p14="http://schemas.microsoft.com/office/powerpoint/2010/main" val="39062372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sz="3600" dirty="0" smtClean="0"/>
              <a:t>Spurious</a:t>
            </a:r>
            <a:r>
              <a:rPr lang="en-US" dirty="0" smtClean="0"/>
              <a:t/>
            </a:r>
            <a:br>
              <a:rPr lang="en-US" dirty="0" smtClean="0"/>
            </a:br>
            <a:endParaRPr lang="en-US" dirty="0"/>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custDataLst>
              <p:tags r:id="rId2"/>
            </p:custDataLst>
          </p:nvPr>
        </p:nvSpPr>
        <p:spPr>
          <a:xfrm>
            <a:off x="251520" y="620688"/>
            <a:ext cx="8712968" cy="5760640"/>
          </a:xfrm>
          <a:ln w="0"/>
          <a:effectLst/>
        </p:spPr>
        <p:txBody>
          <a:bodyPr wrap="square" lIns="0" tIns="0" rIns="0" bIns="0"/>
          <a:lstStyle/>
          <a:p>
            <a:pPr>
              <a:spcBef>
                <a:spcPts val="0"/>
              </a:spcBef>
              <a:spcAft>
                <a:spcPts val="0"/>
              </a:spcAft>
              <a:buNone/>
            </a:pPr>
            <a:r>
              <a:rPr lang="en-US" sz="3000" dirty="0" smtClean="0">
                <a:solidFill>
                  <a:srgbClr val="0B5ED7"/>
                </a:solidFill>
                <a:ea typeface="+mj-ea"/>
                <a:cs typeface="+mj-cs"/>
              </a:rPr>
              <a:t>Spurious</a:t>
            </a:r>
          </a:p>
          <a:p>
            <a:pPr>
              <a:buNone/>
            </a:pPr>
            <a:endParaRPr lang="en-US" dirty="0" smtClean="0"/>
          </a:p>
          <a:p>
            <a:pPr>
              <a:buNone/>
            </a:pPr>
            <a:r>
              <a:rPr lang="en-US" dirty="0" smtClean="0"/>
              <a:t>Dotted lines</a:t>
            </a:r>
          </a:p>
          <a:p>
            <a:pPr>
              <a:buNone/>
            </a:pPr>
            <a:r>
              <a:rPr lang="en-US" dirty="0" smtClean="0"/>
              <a:t>Noise bands</a:t>
            </a:r>
          </a:p>
          <a:p>
            <a:pPr>
              <a:buNone/>
            </a:pPr>
            <a:endParaRPr lang="en-US" dirty="0" smtClean="0"/>
          </a:p>
          <a:p>
            <a:pPr>
              <a:buNone/>
            </a:pPr>
            <a:r>
              <a:rPr lang="en-US" dirty="0" smtClean="0"/>
              <a:t>In </a:t>
            </a:r>
            <a:r>
              <a:rPr lang="en-US" dirty="0" err="1" smtClean="0"/>
              <a:t>Foldover</a:t>
            </a:r>
            <a:r>
              <a:rPr lang="en-US" dirty="0" smtClean="0"/>
              <a:t> direction</a:t>
            </a:r>
          </a:p>
          <a:p>
            <a:pPr>
              <a:buNone/>
            </a:pPr>
            <a:r>
              <a:rPr lang="en-US" dirty="0" smtClean="0"/>
              <a:t>Also in background</a:t>
            </a:r>
          </a:p>
          <a:p>
            <a:pPr>
              <a:buNone/>
            </a:pPr>
            <a:endParaRPr lang="en-US" dirty="0" smtClean="0"/>
          </a:p>
          <a:p>
            <a:pPr>
              <a:buNone/>
            </a:pPr>
            <a:endParaRPr lang="en-US" dirty="0" smtClean="0"/>
          </a:p>
          <a:p>
            <a:pPr>
              <a:buNone/>
            </a:pPr>
            <a:r>
              <a:rPr lang="en-US" dirty="0" smtClean="0"/>
              <a:t>To prove spurious:</a:t>
            </a:r>
          </a:p>
          <a:p>
            <a:pPr>
              <a:buNone/>
            </a:pPr>
            <a:r>
              <a:rPr lang="en-US" dirty="0" smtClean="0"/>
              <a:t>Run spurious batch</a:t>
            </a:r>
          </a:p>
          <a:p>
            <a:pPr>
              <a:buNone/>
            </a:pPr>
            <a:endParaRPr lang="en-US" dirty="0" smtClean="0"/>
          </a:p>
          <a:p>
            <a:pPr>
              <a:buNone/>
            </a:pPr>
            <a:r>
              <a:rPr lang="en-US" dirty="0" smtClean="0"/>
              <a:t>Spurious can not be seen</a:t>
            </a:r>
          </a:p>
          <a:p>
            <a:pPr>
              <a:buNone/>
            </a:pPr>
            <a:r>
              <a:rPr lang="en-US" dirty="0" smtClean="0"/>
              <a:t>in viewable raw data!</a:t>
            </a:r>
            <a:endParaRPr lang="en-US" dirty="0"/>
          </a:p>
        </p:txBody>
      </p:sp>
      <p:pic>
        <p:nvPicPr>
          <p:cNvPr id="7" name="Picture 5" descr="sfmchan2bad2"/>
          <p:cNvPicPr>
            <a:picLocks noChangeAspect="1" noChangeArrowheads="1"/>
          </p:cNvPicPr>
          <p:nvPr>
            <p:custDataLst>
              <p:tags r:id="rId3"/>
            </p:custDataLst>
          </p:nvPr>
        </p:nvPicPr>
        <p:blipFill>
          <a:blip r:embed="rId5" cstate="print">
            <a:lum bright="12000" contrast="12000"/>
          </a:blip>
          <a:srcRect/>
          <a:stretch>
            <a:fillRect/>
          </a:stretch>
        </p:blipFill>
        <p:spPr bwMode="auto">
          <a:xfrm>
            <a:off x="3131840" y="692696"/>
            <a:ext cx="5544616" cy="5589403"/>
          </a:xfrm>
          <a:prstGeom prst="rect">
            <a:avLst/>
          </a:prstGeom>
          <a:noFill/>
          <a:ln w="9525">
            <a:solidFill>
              <a:schemeClr val="tx1"/>
            </a:solidFill>
            <a:miter lim="800000"/>
            <a:headEnd/>
            <a:tailEnd/>
          </a:ln>
        </p:spPr>
      </p:pic>
      <p:sp>
        <p:nvSpPr>
          <p:cNvPr id="5" name="Slide Number Placeholder 4"/>
          <p:cNvSpPr>
            <a:spLocks noGrp="1"/>
          </p:cNvSpPr>
          <p:nvPr>
            <p:ph type="sldNum" sz="quarter" idx="10"/>
          </p:nvPr>
        </p:nvSpPr>
        <p:spPr/>
        <p:txBody>
          <a:bodyPr/>
          <a:lstStyle/>
          <a:p>
            <a:fld id="{0B4E316A-D996-4C3A-9727-0F02F7692ADE}" type="slidenum">
              <a:rPr lang="" smtClean="0"/>
              <a:pPr/>
              <a:t>77</a:t>
            </a:fld>
            <a:endParaRPr lang=""/>
          </a:p>
        </p:txBody>
      </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custDataLst>
              <p:tags r:id="rId2"/>
            </p:custDataLst>
          </p:nvPr>
        </p:nvSpPr>
        <p:spPr>
          <a:xfrm>
            <a:off x="251520" y="620688"/>
            <a:ext cx="8712968" cy="5760640"/>
          </a:xfrm>
          <a:ln w="0"/>
          <a:effectLst/>
        </p:spPr>
        <p:txBody>
          <a:bodyPr wrap="square" lIns="0" tIns="0" rIns="0" bIns="0"/>
          <a:lstStyle/>
          <a:p>
            <a:pPr>
              <a:buNone/>
            </a:pPr>
            <a:r>
              <a:rPr lang="en-US" dirty="0" smtClean="0"/>
              <a:t> </a:t>
            </a:r>
          </a:p>
        </p:txBody>
      </p:sp>
      <p:pic>
        <p:nvPicPr>
          <p:cNvPr id="4" name="Picture 3" descr="BatchIntepreter1.JPG"/>
          <p:cNvPicPr>
            <a:picLocks noChangeAspect="1"/>
          </p:cNvPicPr>
          <p:nvPr>
            <p:custDataLst>
              <p:tags r:id="rId3"/>
            </p:custDataLst>
          </p:nvPr>
        </p:nvPicPr>
        <p:blipFill>
          <a:blip r:embed="rId5" cstate="print"/>
          <a:stretch>
            <a:fillRect/>
          </a:stretch>
        </p:blipFill>
        <p:spPr>
          <a:xfrm>
            <a:off x="662451" y="692696"/>
            <a:ext cx="7819097" cy="5688632"/>
          </a:xfrm>
          <a:prstGeom prst="rect">
            <a:avLst/>
          </a:prstGeom>
        </p:spPr>
      </p:pic>
      <p:sp>
        <p:nvSpPr>
          <p:cNvPr id="6" name="Slide Number Placeholder 5"/>
          <p:cNvSpPr>
            <a:spLocks noGrp="1"/>
          </p:cNvSpPr>
          <p:nvPr>
            <p:ph type="sldNum" sz="quarter" idx="10"/>
          </p:nvPr>
        </p:nvSpPr>
        <p:spPr/>
        <p:txBody>
          <a:bodyPr/>
          <a:lstStyle/>
          <a:p>
            <a:fld id="{0B4E316A-D996-4C3A-9727-0F02F7692ADE}" type="slidenum">
              <a:rPr lang="" smtClean="0"/>
              <a:pPr/>
              <a:t>78</a:t>
            </a:fld>
            <a:endParaRPr lang=""/>
          </a:p>
        </p:txBody>
      </p:sp>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custDataLst>
              <p:tags r:id="rId2"/>
            </p:custDataLst>
          </p:nvPr>
        </p:nvSpPr>
        <p:spPr>
          <a:xfrm>
            <a:off x="251520" y="620688"/>
            <a:ext cx="8712968" cy="5760640"/>
          </a:xfrm>
          <a:ln w="0"/>
          <a:effectLst/>
        </p:spPr>
        <p:txBody>
          <a:bodyPr wrap="square" lIns="0" tIns="0" rIns="0" bIns="0"/>
          <a:lstStyle/>
          <a:p>
            <a:pPr>
              <a:buNone/>
            </a:pPr>
            <a:r>
              <a:rPr lang="en-US" dirty="0" smtClean="0"/>
              <a:t> </a:t>
            </a:r>
          </a:p>
        </p:txBody>
      </p:sp>
      <p:pic>
        <p:nvPicPr>
          <p:cNvPr id="6" name="Picture 5" descr="BatchIntepreter2.JPG"/>
          <p:cNvPicPr>
            <a:picLocks noChangeAspect="1"/>
          </p:cNvPicPr>
          <p:nvPr>
            <p:custDataLst>
              <p:tags r:id="rId3"/>
            </p:custDataLst>
          </p:nvPr>
        </p:nvPicPr>
        <p:blipFill>
          <a:blip r:embed="rId5" cstate="print"/>
          <a:stretch>
            <a:fillRect/>
          </a:stretch>
        </p:blipFill>
        <p:spPr>
          <a:xfrm>
            <a:off x="467544" y="764704"/>
            <a:ext cx="8327423" cy="5544616"/>
          </a:xfrm>
          <a:prstGeom prst="rect">
            <a:avLst/>
          </a:prstGeom>
        </p:spPr>
      </p:pic>
      <p:sp>
        <p:nvSpPr>
          <p:cNvPr id="5" name="Slide Number Placeholder 4"/>
          <p:cNvSpPr>
            <a:spLocks noGrp="1"/>
          </p:cNvSpPr>
          <p:nvPr>
            <p:ph type="sldNum" sz="quarter" idx="10"/>
          </p:nvPr>
        </p:nvSpPr>
        <p:spPr/>
        <p:txBody>
          <a:bodyPr/>
          <a:lstStyle/>
          <a:p>
            <a:fld id="{0B4E316A-D996-4C3A-9727-0F02F7692ADE}" type="slidenum">
              <a:rPr lang="" smtClean="0"/>
              <a:pPr/>
              <a:t>79</a:t>
            </a:fld>
            <a:endParaRPr lang=""/>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Patient </a:t>
            </a:r>
            <a:r>
              <a:rPr lang="en-US" dirty="0" smtClean="0">
                <a:latin typeface="Arial" pitchFamily="34" charset="0"/>
                <a:cs typeface="Arial" pitchFamily="34" charset="0"/>
              </a:rPr>
              <a:t>Related</a:t>
            </a:r>
            <a:br>
              <a:rPr lang="en-US" dirty="0" smtClean="0">
                <a:latin typeface="Arial" pitchFamily="34" charset="0"/>
                <a:cs typeface="Arial" pitchFamily="34" charset="0"/>
              </a:rPr>
            </a:br>
            <a:r>
              <a:rPr lang="en-US" dirty="0" smtClean="0">
                <a:latin typeface="Arial" pitchFamily="34" charset="0"/>
                <a:cs typeface="Arial" pitchFamily="34" charset="0"/>
              </a:rPr>
              <a:t>Motion</a:t>
            </a:r>
            <a:endParaRPr lang="en-US" dirty="0">
              <a:latin typeface="Arial" pitchFamily="34" charset="0"/>
              <a:cs typeface="Arial" pitchFamily="34" charset="0"/>
            </a:endParaRPr>
          </a:p>
        </p:txBody>
      </p:sp>
      <p:sp>
        <p:nvSpPr>
          <p:cNvPr id="3" name="Content Placeholder 2"/>
          <p:cNvSpPr>
            <a:spLocks noGrp="1"/>
          </p:cNvSpPr>
          <p:nvPr>
            <p:ph idx="1"/>
            <p:custDataLst>
              <p:tags r:id="rId3"/>
            </p:custDataLst>
          </p:nvPr>
        </p:nvSpPr>
        <p:spPr>
          <a:ln w="0"/>
          <a:effectLst/>
        </p:spPr>
        <p:txBody>
          <a:bodyPr wrap="square" lIns="0" tIns="0" rIns="0" bIns="0"/>
          <a:lstStyle/>
          <a:p>
            <a:pPr>
              <a:spcBef>
                <a:spcPts val="0"/>
              </a:spcBef>
              <a:spcAft>
                <a:spcPts val="0"/>
              </a:spcAft>
            </a:pPr>
            <a:r>
              <a:rPr lang="en-US" dirty="0" smtClean="0">
                <a:latin typeface="Arial" pitchFamily="34" charset="0"/>
                <a:cs typeface="Arial" pitchFamily="34" charset="0"/>
              </a:rPr>
              <a:t>Motion that is more challenging to compensate for</a:t>
            </a:r>
          </a:p>
          <a:p>
            <a:pPr>
              <a:spcBef>
                <a:spcPts val="0"/>
              </a:spcBef>
              <a:spcAft>
                <a:spcPts val="0"/>
              </a:spcAft>
            </a:pPr>
            <a:endParaRPr lang="en-US" dirty="0" smtClean="0">
              <a:latin typeface="Arial" pitchFamily="34" charset="0"/>
              <a:cs typeface="Arial" pitchFamily="34" charset="0"/>
            </a:endParaRPr>
          </a:p>
          <a:p>
            <a:pPr lvl="1">
              <a:spcBef>
                <a:spcPts val="0"/>
              </a:spcBef>
              <a:spcAft>
                <a:spcPts val="0"/>
              </a:spcAft>
            </a:pPr>
            <a:r>
              <a:rPr lang="en-US" dirty="0" smtClean="0">
                <a:latin typeface="Arial" pitchFamily="34" charset="0"/>
                <a:cs typeface="Arial" pitchFamily="34" charset="0"/>
              </a:rPr>
              <a:t>Aperiodic</a:t>
            </a:r>
          </a:p>
          <a:p>
            <a:pPr lvl="1">
              <a:spcBef>
                <a:spcPts val="0"/>
              </a:spcBef>
              <a:spcAft>
                <a:spcPts val="0"/>
              </a:spcAft>
            </a:pPr>
            <a:endParaRPr lang="en-US" sz="800" dirty="0" smtClean="0">
              <a:latin typeface="Arial" pitchFamily="34" charset="0"/>
              <a:cs typeface="Arial" pitchFamily="34" charset="0"/>
            </a:endParaRPr>
          </a:p>
          <a:p>
            <a:pPr marL="1200150" lvl="2" indent="-285750">
              <a:lnSpc>
                <a:spcPct val="95000"/>
              </a:lnSpc>
            </a:pPr>
            <a:r>
              <a:rPr lang="en-GB" sz="1800" dirty="0" smtClean="0">
                <a:solidFill>
                  <a:schemeClr val="tx1"/>
                </a:solidFill>
                <a:latin typeface="Arial" pitchFamily="34" charset="0"/>
                <a:cs typeface="Arial" pitchFamily="34" charset="0"/>
              </a:rPr>
              <a:t>Peristalsis (rapid acquisition)</a:t>
            </a:r>
          </a:p>
          <a:p>
            <a:pPr marL="1200150" lvl="2" indent="-285750">
              <a:lnSpc>
                <a:spcPct val="95000"/>
              </a:lnSpc>
            </a:pPr>
            <a:endParaRPr lang="en-GB" sz="1800" dirty="0" smtClean="0">
              <a:solidFill>
                <a:schemeClr val="tx1"/>
              </a:solidFill>
              <a:latin typeface="Arial" pitchFamily="34" charset="0"/>
              <a:cs typeface="Arial" pitchFamily="34" charset="0"/>
            </a:endParaRPr>
          </a:p>
          <a:p>
            <a:pPr marL="1200150" lvl="2" indent="-285750">
              <a:lnSpc>
                <a:spcPct val="95000"/>
              </a:lnSpc>
            </a:pPr>
            <a:r>
              <a:rPr lang="en-GB" sz="1800" dirty="0" smtClean="0">
                <a:solidFill>
                  <a:schemeClr val="tx1"/>
                </a:solidFill>
                <a:latin typeface="Arial" pitchFamily="34" charset="0"/>
                <a:cs typeface="Arial" pitchFamily="34" charset="0"/>
              </a:rPr>
              <a:t>Swallowing (REST)</a:t>
            </a:r>
          </a:p>
          <a:p>
            <a:pPr marL="1200150" lvl="2" indent="-285750">
              <a:lnSpc>
                <a:spcPct val="95000"/>
              </a:lnSpc>
            </a:pPr>
            <a:endParaRPr lang="en-GB" sz="1800" dirty="0" smtClean="0">
              <a:solidFill>
                <a:schemeClr val="tx1"/>
              </a:solidFill>
              <a:latin typeface="Arial" pitchFamily="34" charset="0"/>
              <a:cs typeface="Arial" pitchFamily="34" charset="0"/>
            </a:endParaRPr>
          </a:p>
          <a:p>
            <a:pPr marL="1200150" lvl="2" indent="-285750">
              <a:lnSpc>
                <a:spcPct val="95000"/>
              </a:lnSpc>
            </a:pPr>
            <a:r>
              <a:rPr lang="en-GB" sz="1800" dirty="0" smtClean="0">
                <a:solidFill>
                  <a:schemeClr val="tx1"/>
                </a:solidFill>
                <a:latin typeface="Arial" pitchFamily="34" charset="0"/>
                <a:cs typeface="Arial" pitchFamily="34" charset="0"/>
              </a:rPr>
              <a:t>Eye movement (proper instruction such as close eyes during scans, picture in bore, small mark in bore, etc.)</a:t>
            </a:r>
          </a:p>
          <a:p>
            <a:pPr marL="1200150" lvl="2" indent="-285750">
              <a:lnSpc>
                <a:spcPct val="95000"/>
              </a:lnSpc>
            </a:pPr>
            <a:endParaRPr lang="en-GB" sz="1800" dirty="0" smtClean="0">
              <a:solidFill>
                <a:schemeClr val="tx1"/>
              </a:solidFill>
              <a:latin typeface="Arial" pitchFamily="34" charset="0"/>
              <a:cs typeface="Arial" pitchFamily="34" charset="0"/>
            </a:endParaRPr>
          </a:p>
          <a:p>
            <a:pPr marL="1200150" lvl="2" indent="-285750">
              <a:lnSpc>
                <a:spcPct val="95000"/>
              </a:lnSpc>
            </a:pPr>
            <a:r>
              <a:rPr lang="en-GB" sz="1800" dirty="0" smtClean="0">
                <a:solidFill>
                  <a:schemeClr val="tx1"/>
                </a:solidFill>
                <a:latin typeface="Arial" pitchFamily="34" charset="0"/>
                <a:cs typeface="Arial" pitchFamily="34" charset="0"/>
              </a:rPr>
              <a:t>Coughing</a:t>
            </a:r>
          </a:p>
        </p:txBody>
      </p:sp>
      <p:sp>
        <p:nvSpPr>
          <p:cNvPr id="6" name="Slide Number Placeholder 5"/>
          <p:cNvSpPr>
            <a:spLocks noGrp="1"/>
          </p:cNvSpPr>
          <p:nvPr>
            <p:ph type="sldNum" sz="quarter" idx="10"/>
          </p:nvPr>
        </p:nvSpPr>
        <p:spPr/>
        <p:txBody>
          <a:bodyPr/>
          <a:lstStyle/>
          <a:p>
            <a:fld id="{405B044B-C5B2-466D-9976-EFD4ECA532C5}" type="slidenum">
              <a:rPr lang="" smtClean="0"/>
              <a:pPr/>
              <a:t>8</a:t>
            </a:fld>
            <a:endParaRPr lang=""/>
          </a:p>
        </p:txBody>
      </p:sp>
    </p:spTree>
    <p:custDataLst>
      <p:tags r:id="rId1"/>
    </p:custDataLst>
    <p:extLst>
      <p:ext uri="{BB962C8B-B14F-4D97-AF65-F5344CB8AC3E}">
        <p14:creationId xmlns:p14="http://schemas.microsoft.com/office/powerpoint/2010/main" val="28748862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custDataLst>
              <p:tags r:id="rId2"/>
            </p:custDataLst>
          </p:nvPr>
        </p:nvSpPr>
        <p:spPr>
          <a:xfrm>
            <a:off x="251520" y="620688"/>
            <a:ext cx="8712968" cy="5760640"/>
          </a:xfrm>
          <a:ln w="0"/>
          <a:effectLst/>
        </p:spPr>
        <p:txBody>
          <a:bodyPr wrap="square" lIns="0" tIns="0" rIns="0" bIns="0"/>
          <a:lstStyle/>
          <a:p>
            <a:pPr>
              <a:buNone/>
            </a:pPr>
            <a:r>
              <a:rPr lang="en-US" dirty="0" smtClean="0"/>
              <a:t>Two type of batch scans: </a:t>
            </a:r>
          </a:p>
          <a:p>
            <a:pPr>
              <a:buNone/>
            </a:pPr>
            <a:r>
              <a:rPr lang="en-US" dirty="0" smtClean="0"/>
              <a:t>180 Hz – 4 to 5 scans, 4 minutes</a:t>
            </a:r>
          </a:p>
          <a:p>
            <a:pPr>
              <a:buNone/>
            </a:pPr>
            <a:r>
              <a:rPr lang="en-US" dirty="0" smtClean="0"/>
              <a:t>35 Hz – 29 scans, 40 minutes</a:t>
            </a:r>
          </a:p>
          <a:p>
            <a:pPr>
              <a:buNone/>
            </a:pPr>
            <a:endParaRPr lang="en-US" dirty="0" smtClean="0"/>
          </a:p>
          <a:p>
            <a:pPr>
              <a:buNone/>
            </a:pPr>
            <a:r>
              <a:rPr lang="en-US" dirty="0" smtClean="0"/>
              <a:t>Every scan uses different F0</a:t>
            </a:r>
          </a:p>
          <a:p>
            <a:pPr>
              <a:buNone/>
            </a:pPr>
            <a:r>
              <a:rPr lang="en-US" dirty="0" smtClean="0"/>
              <a:t>Use long wire (which exits on both sides of bore) to simulate the antenna effect of a patient</a:t>
            </a:r>
          </a:p>
          <a:p>
            <a:pPr>
              <a:buNone/>
            </a:pPr>
            <a:endParaRPr lang="en-US" dirty="0" smtClean="0"/>
          </a:p>
          <a:p>
            <a:pPr>
              <a:buNone/>
            </a:pPr>
            <a:r>
              <a:rPr lang="en-US" dirty="0" smtClean="0"/>
              <a:t>Window Width (WW)  at least around 1200</a:t>
            </a:r>
          </a:p>
          <a:p>
            <a:pPr>
              <a:buNone/>
            </a:pPr>
            <a:r>
              <a:rPr lang="en-US" dirty="0" smtClean="0"/>
              <a:t>Window Level (WL)    at least around 600</a:t>
            </a:r>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5" name="Slide Number Placeholder 4"/>
          <p:cNvSpPr>
            <a:spLocks noGrp="1"/>
          </p:cNvSpPr>
          <p:nvPr>
            <p:ph type="sldNum" sz="quarter" idx="10"/>
          </p:nvPr>
        </p:nvSpPr>
        <p:spPr/>
        <p:txBody>
          <a:bodyPr/>
          <a:lstStyle/>
          <a:p>
            <a:fld id="{0B4E316A-D996-4C3A-9727-0F02F7692ADE}" type="slidenum">
              <a:rPr lang="" smtClean="0"/>
              <a:pPr/>
              <a:t>80</a:t>
            </a:fld>
            <a:endParaRPr lang=""/>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88186"/>
          </a:xfrm>
          <a:ln w="0"/>
          <a:effectLst/>
        </p:spPr>
        <p:txBody>
          <a:bodyPr wrap="square" lIns="0" tIns="0" rIns="0" bIns="0" anchor="t"/>
          <a:lstStyle/>
          <a:p>
            <a:pPr>
              <a:spcBef>
                <a:spcPts val="0"/>
              </a:spcBef>
              <a:spcAft>
                <a:spcPts val="0"/>
              </a:spcAft>
            </a:pPr>
            <a:r>
              <a:rPr lang="en-US" dirty="0" smtClean="0"/>
              <a:t> </a:t>
            </a:r>
            <a:r>
              <a:rPr lang="en-US" dirty="0" smtClean="0">
                <a:solidFill>
                  <a:srgbClr val="0B5ED7"/>
                </a:solidFill>
              </a:rPr>
              <a:t>Spurious example</a:t>
            </a:r>
            <a:endParaRPr lang="en-US" dirty="0">
              <a:solidFill>
                <a:srgbClr val="0B5ED7"/>
              </a:solidFill>
            </a:endParaRPr>
          </a:p>
        </p:txBody>
      </p:sp>
      <p:pic>
        <p:nvPicPr>
          <p:cNvPr id="4" name="Picture 3" descr="Spurious.JPG"/>
          <p:cNvPicPr>
            <a:picLocks noChangeAspect="1"/>
          </p:cNvPicPr>
          <p:nvPr>
            <p:custDataLst>
              <p:tags r:id="rId3"/>
            </p:custDataLst>
          </p:nvPr>
        </p:nvPicPr>
        <p:blipFill>
          <a:blip r:embed="rId5" cstate="print"/>
          <a:stretch>
            <a:fillRect/>
          </a:stretch>
        </p:blipFill>
        <p:spPr>
          <a:xfrm>
            <a:off x="395536" y="1196752"/>
            <a:ext cx="8406808" cy="5112568"/>
          </a:xfrm>
          <a:prstGeom prst="rect">
            <a:avLst/>
          </a:prstGeom>
        </p:spPr>
      </p:pic>
      <p:sp>
        <p:nvSpPr>
          <p:cNvPr id="6" name="Slide Number Placeholder 5"/>
          <p:cNvSpPr>
            <a:spLocks noGrp="1"/>
          </p:cNvSpPr>
          <p:nvPr>
            <p:ph type="sldNum" sz="quarter" idx="10"/>
          </p:nvPr>
        </p:nvSpPr>
        <p:spPr/>
        <p:txBody>
          <a:bodyPr/>
          <a:lstStyle/>
          <a:p>
            <a:fld id="{0B4E316A-D996-4C3A-9727-0F02F7692ADE}" type="slidenum">
              <a:rPr lang="" smtClean="0"/>
              <a:pPr/>
              <a:t>81</a:t>
            </a:fld>
            <a:endParaRPr lang=""/>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88186"/>
          </a:xfrm>
          <a:ln w="0"/>
          <a:effectLst/>
        </p:spPr>
        <p:txBody>
          <a:bodyPr wrap="square" lIns="0" tIns="0" rIns="0" bIns="0" anchor="t"/>
          <a:lstStyle/>
          <a:p>
            <a:pPr>
              <a:spcBef>
                <a:spcPts val="0"/>
              </a:spcBef>
              <a:spcAft>
                <a:spcPts val="0"/>
              </a:spcAft>
            </a:pPr>
            <a:r>
              <a:rPr lang="en-US" dirty="0" smtClean="0"/>
              <a:t> </a:t>
            </a:r>
            <a:r>
              <a:rPr lang="en-US" dirty="0" smtClean="0">
                <a:solidFill>
                  <a:srgbClr val="0B5ED7"/>
                </a:solidFill>
              </a:rPr>
              <a:t>Spurious example </a:t>
            </a:r>
            <a:r>
              <a:rPr lang="en-US" dirty="0" err="1" smtClean="0">
                <a:solidFill>
                  <a:srgbClr val="0B5ED7"/>
                </a:solidFill>
              </a:rPr>
              <a:t>Medrad</a:t>
            </a:r>
            <a:r>
              <a:rPr lang="en-US" dirty="0" smtClean="0">
                <a:solidFill>
                  <a:srgbClr val="0B5ED7"/>
                </a:solidFill>
              </a:rPr>
              <a:t> injector off</a:t>
            </a:r>
            <a:endParaRPr lang="en-US" dirty="0">
              <a:solidFill>
                <a:srgbClr val="0B5ED7"/>
              </a:solidFill>
            </a:endParaRPr>
          </a:p>
        </p:txBody>
      </p:sp>
      <p:pic>
        <p:nvPicPr>
          <p:cNvPr id="5" name="Picture 4" descr="SpuriousMedradOff.JPG"/>
          <p:cNvPicPr>
            <a:picLocks noChangeAspect="1"/>
          </p:cNvPicPr>
          <p:nvPr>
            <p:custDataLst>
              <p:tags r:id="rId3"/>
            </p:custDataLst>
          </p:nvPr>
        </p:nvPicPr>
        <p:blipFill>
          <a:blip r:embed="rId5" cstate="print"/>
          <a:stretch>
            <a:fillRect/>
          </a:stretch>
        </p:blipFill>
        <p:spPr>
          <a:xfrm>
            <a:off x="395536" y="1196752"/>
            <a:ext cx="8267320" cy="5112568"/>
          </a:xfrm>
          <a:prstGeom prst="rect">
            <a:avLst/>
          </a:prstGeom>
        </p:spPr>
      </p:pic>
      <p:sp>
        <p:nvSpPr>
          <p:cNvPr id="6" name="Slide Number Placeholder 5"/>
          <p:cNvSpPr>
            <a:spLocks noGrp="1"/>
          </p:cNvSpPr>
          <p:nvPr>
            <p:ph type="sldNum" sz="quarter" idx="10"/>
          </p:nvPr>
        </p:nvSpPr>
        <p:spPr/>
        <p:txBody>
          <a:bodyPr/>
          <a:lstStyle/>
          <a:p>
            <a:fld id="{0B4E316A-D996-4C3A-9727-0F02F7692ADE}" type="slidenum">
              <a:rPr lang="" smtClean="0"/>
              <a:pPr/>
              <a:t>82</a:t>
            </a:fld>
            <a:endParaRPr lang=""/>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88186"/>
          </a:xfrm>
          <a:ln w="0"/>
          <a:effectLst/>
        </p:spPr>
        <p:txBody>
          <a:bodyPr wrap="square" lIns="0" tIns="0" rIns="0" bIns="0" anchor="t"/>
          <a:lstStyle/>
          <a:p>
            <a:pPr>
              <a:spcBef>
                <a:spcPts val="0"/>
              </a:spcBef>
              <a:spcAft>
                <a:spcPts val="0"/>
              </a:spcAft>
            </a:pPr>
            <a:r>
              <a:rPr lang="en-US" dirty="0" smtClean="0"/>
              <a:t> </a:t>
            </a:r>
            <a:r>
              <a:rPr lang="en-US" dirty="0" smtClean="0">
                <a:solidFill>
                  <a:srgbClr val="0B5ED7"/>
                </a:solidFill>
              </a:rPr>
              <a:t>Spurious example RF door open</a:t>
            </a:r>
            <a:endParaRPr lang="en-US" dirty="0">
              <a:solidFill>
                <a:srgbClr val="0B5ED7"/>
              </a:solidFill>
            </a:endParaRPr>
          </a:p>
        </p:txBody>
      </p:sp>
      <p:pic>
        <p:nvPicPr>
          <p:cNvPr id="5" name="Picture 4" descr="SpuriousDoorOpern.JPG"/>
          <p:cNvPicPr>
            <a:picLocks noChangeAspect="1"/>
          </p:cNvPicPr>
          <p:nvPr>
            <p:custDataLst>
              <p:tags r:id="rId3"/>
            </p:custDataLst>
          </p:nvPr>
        </p:nvPicPr>
        <p:blipFill>
          <a:blip r:embed="rId5" cstate="print"/>
          <a:stretch>
            <a:fillRect/>
          </a:stretch>
        </p:blipFill>
        <p:spPr>
          <a:xfrm>
            <a:off x="467544" y="1268760"/>
            <a:ext cx="8177490" cy="5062887"/>
          </a:xfrm>
          <a:prstGeom prst="rect">
            <a:avLst/>
          </a:prstGeom>
        </p:spPr>
      </p:pic>
      <p:sp>
        <p:nvSpPr>
          <p:cNvPr id="6" name="Slide Number Placeholder 5"/>
          <p:cNvSpPr>
            <a:spLocks noGrp="1"/>
          </p:cNvSpPr>
          <p:nvPr>
            <p:ph type="sldNum" sz="quarter" idx="10"/>
          </p:nvPr>
        </p:nvSpPr>
        <p:spPr/>
        <p:txBody>
          <a:bodyPr/>
          <a:lstStyle/>
          <a:p>
            <a:fld id="{0B4E316A-D996-4C3A-9727-0F02F7692ADE}" type="slidenum">
              <a:rPr lang="" smtClean="0"/>
              <a:pPr/>
              <a:t>83</a:t>
            </a:fld>
            <a:endParaRPr lang=""/>
          </a:p>
        </p:txBody>
      </p:sp>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88186"/>
          </a:xfrm>
          <a:ln w="0"/>
          <a:effectLst/>
        </p:spPr>
        <p:txBody>
          <a:bodyPr wrap="square" lIns="0" tIns="0" rIns="0" bIns="0" anchor="t"/>
          <a:lstStyle/>
          <a:p>
            <a:pPr>
              <a:spcBef>
                <a:spcPts val="0"/>
              </a:spcBef>
              <a:spcAft>
                <a:spcPts val="0"/>
              </a:spcAft>
            </a:pPr>
            <a:r>
              <a:rPr lang="en-US" dirty="0" smtClean="0"/>
              <a:t> </a:t>
            </a:r>
            <a:r>
              <a:rPr lang="en-US" dirty="0" smtClean="0">
                <a:solidFill>
                  <a:srgbClr val="0B5ED7"/>
                </a:solidFill>
              </a:rPr>
              <a:t>Spurious example RF door “repaired”</a:t>
            </a:r>
            <a:endParaRPr lang="en-US" dirty="0">
              <a:solidFill>
                <a:srgbClr val="0B5ED7"/>
              </a:solidFill>
            </a:endParaRPr>
          </a:p>
        </p:txBody>
      </p:sp>
      <p:pic>
        <p:nvPicPr>
          <p:cNvPr id="5" name="Picture 4" descr="SpuriousDoorRepaired.JPG"/>
          <p:cNvPicPr>
            <a:picLocks noChangeAspect="1"/>
          </p:cNvPicPr>
          <p:nvPr>
            <p:custDataLst>
              <p:tags r:id="rId3"/>
            </p:custDataLst>
          </p:nvPr>
        </p:nvPicPr>
        <p:blipFill>
          <a:blip r:embed="rId5" cstate="print"/>
          <a:stretch>
            <a:fillRect/>
          </a:stretch>
        </p:blipFill>
        <p:spPr>
          <a:xfrm>
            <a:off x="467544" y="1268760"/>
            <a:ext cx="8162587" cy="5074636"/>
          </a:xfrm>
          <a:prstGeom prst="rect">
            <a:avLst/>
          </a:prstGeom>
        </p:spPr>
      </p:pic>
      <p:sp>
        <p:nvSpPr>
          <p:cNvPr id="6" name="Slide Number Placeholder 5"/>
          <p:cNvSpPr>
            <a:spLocks noGrp="1"/>
          </p:cNvSpPr>
          <p:nvPr>
            <p:ph type="sldNum" sz="quarter" idx="10"/>
          </p:nvPr>
        </p:nvSpPr>
        <p:spPr/>
        <p:txBody>
          <a:bodyPr/>
          <a:lstStyle/>
          <a:p>
            <a:fld id="{0B4E316A-D996-4C3A-9727-0F02F7692ADE}" type="slidenum">
              <a:rPr lang="" smtClean="0"/>
              <a:pPr/>
              <a:t>84</a:t>
            </a:fld>
            <a:endParaRPr lang=""/>
          </a:p>
        </p:txBody>
      </p:sp>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392112" y="476672"/>
            <a:ext cx="8359775" cy="5832648"/>
          </a:xfrm>
          <a:ln w="0"/>
          <a:effectLst/>
        </p:spPr>
        <p:txBody>
          <a:bodyPr wrap="square" lIns="0" tIns="0" rIns="0" bIns="0"/>
          <a:lstStyle/>
          <a:p>
            <a:pPr>
              <a:spcBef>
                <a:spcPts val="0"/>
              </a:spcBef>
              <a:spcAft>
                <a:spcPts val="0"/>
              </a:spcAft>
              <a:buNone/>
            </a:pPr>
            <a:r>
              <a:rPr lang="en-US" sz="3000" dirty="0" smtClean="0">
                <a:solidFill>
                  <a:srgbClr val="0B5ED7"/>
                </a:solidFill>
                <a:ea typeface="+mj-ea"/>
                <a:cs typeface="+mj-cs"/>
              </a:rPr>
              <a:t>What do we see?</a:t>
            </a:r>
          </a:p>
          <a:p>
            <a:pPr>
              <a:spcBef>
                <a:spcPts val="0"/>
              </a:spcBef>
              <a:spcAft>
                <a:spcPts val="0"/>
              </a:spcAft>
              <a:buNone/>
            </a:pPr>
            <a:endParaRPr lang="en-US" dirty="0" smtClean="0"/>
          </a:p>
          <a:p>
            <a:pPr>
              <a:spcBef>
                <a:spcPts val="0"/>
              </a:spcBef>
              <a:spcAft>
                <a:spcPts val="0"/>
              </a:spcAft>
              <a:buNone/>
            </a:pPr>
            <a:r>
              <a:rPr lang="en-US" dirty="0" smtClean="0"/>
              <a:t>Batch 180 Hz with 4 scans</a:t>
            </a:r>
          </a:p>
          <a:p>
            <a:pPr>
              <a:spcBef>
                <a:spcPts val="0"/>
              </a:spcBef>
              <a:spcAft>
                <a:spcPts val="0"/>
              </a:spcAft>
              <a:buNone/>
            </a:pPr>
            <a:endParaRPr lang="en-US" dirty="0"/>
          </a:p>
        </p:txBody>
      </p:sp>
      <p:cxnSp>
        <p:nvCxnSpPr>
          <p:cNvPr id="5" name="Straight Connector 4"/>
          <p:cNvCxnSpPr/>
          <p:nvPr/>
        </p:nvCxnSpPr>
        <p:spPr>
          <a:xfrm rot="10800000">
            <a:off x="457200" y="6324600"/>
            <a:ext cx="830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1409700" y="4457700"/>
            <a:ext cx="419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803148" y="2590800"/>
            <a:ext cx="8331708" cy="2737104"/>
          </a:xfrm>
          <a:custGeom>
            <a:avLst/>
            <a:gdLst>
              <a:gd name="connsiteX0" fmla="*/ 0 w 8331708"/>
              <a:gd name="connsiteY0" fmla="*/ 1981200 h 1981200"/>
              <a:gd name="connsiteX1" fmla="*/ 2075688 w 8331708"/>
              <a:gd name="connsiteY1" fmla="*/ 170688 h 1981200"/>
              <a:gd name="connsiteX2" fmla="*/ 3822192 w 8331708"/>
              <a:gd name="connsiteY2" fmla="*/ 957072 h 1981200"/>
              <a:gd name="connsiteX3" fmla="*/ 7726680 w 8331708"/>
              <a:gd name="connsiteY3" fmla="*/ 1834896 h 1981200"/>
              <a:gd name="connsiteX4" fmla="*/ 7452360 w 8331708"/>
              <a:gd name="connsiteY4" fmla="*/ 1780032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1708" h="1981200">
                <a:moveTo>
                  <a:pt x="0" y="1981200"/>
                </a:moveTo>
                <a:cubicBezTo>
                  <a:pt x="719328" y="1161288"/>
                  <a:pt x="1438656" y="341376"/>
                  <a:pt x="2075688" y="170688"/>
                </a:cubicBezTo>
                <a:cubicBezTo>
                  <a:pt x="2712720" y="0"/>
                  <a:pt x="2880360" y="679704"/>
                  <a:pt x="3822192" y="957072"/>
                </a:cubicBezTo>
                <a:cubicBezTo>
                  <a:pt x="4764024" y="1234440"/>
                  <a:pt x="7121652" y="1697736"/>
                  <a:pt x="7726680" y="1834896"/>
                </a:cubicBezTo>
                <a:cubicBezTo>
                  <a:pt x="8331708" y="1972056"/>
                  <a:pt x="7892034" y="1876044"/>
                  <a:pt x="7452360" y="1780032"/>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243584" y="2743200"/>
            <a:ext cx="9195816" cy="3092196"/>
          </a:xfrm>
          <a:custGeom>
            <a:avLst/>
            <a:gdLst>
              <a:gd name="connsiteX0" fmla="*/ 0 w 9195816"/>
              <a:gd name="connsiteY0" fmla="*/ 2686812 h 3092196"/>
              <a:gd name="connsiteX1" fmla="*/ 4059936 w 9195816"/>
              <a:gd name="connsiteY1" fmla="*/ 7620 h 3092196"/>
              <a:gd name="connsiteX2" fmla="*/ 8449056 w 9195816"/>
              <a:gd name="connsiteY2" fmla="*/ 2641092 h 3092196"/>
              <a:gd name="connsiteX3" fmla="*/ 8540496 w 9195816"/>
              <a:gd name="connsiteY3" fmla="*/ 2714244 h 3092196"/>
            </a:gdLst>
            <a:ahLst/>
            <a:cxnLst>
              <a:cxn ang="0">
                <a:pos x="connsiteX0" y="connsiteY0"/>
              </a:cxn>
              <a:cxn ang="0">
                <a:pos x="connsiteX1" y="connsiteY1"/>
              </a:cxn>
              <a:cxn ang="0">
                <a:pos x="connsiteX2" y="connsiteY2"/>
              </a:cxn>
              <a:cxn ang="0">
                <a:pos x="connsiteX3" y="connsiteY3"/>
              </a:cxn>
            </a:cxnLst>
            <a:rect l="l" t="t" r="r" b="b"/>
            <a:pathLst>
              <a:path w="9195816" h="3092196">
                <a:moveTo>
                  <a:pt x="0" y="2686812"/>
                </a:moveTo>
                <a:cubicBezTo>
                  <a:pt x="1325880" y="1351026"/>
                  <a:pt x="2651760" y="15240"/>
                  <a:pt x="4059936" y="7620"/>
                </a:cubicBezTo>
                <a:cubicBezTo>
                  <a:pt x="5468112" y="0"/>
                  <a:pt x="7702296" y="2189988"/>
                  <a:pt x="8449056" y="2641092"/>
                </a:cubicBezTo>
                <a:cubicBezTo>
                  <a:pt x="9195816" y="3092196"/>
                  <a:pt x="8868156" y="2903220"/>
                  <a:pt x="8540496" y="2714244"/>
                </a:cubicBezTo>
              </a:path>
            </a:pathLst>
          </a:custGeom>
          <a:ln>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rot="18045576">
            <a:off x="582440" y="4333089"/>
            <a:ext cx="1072730" cy="369332"/>
          </a:xfrm>
          <a:prstGeom prst="rect">
            <a:avLst/>
          </a:prstGeom>
          <a:noFill/>
        </p:spPr>
        <p:txBody>
          <a:bodyPr wrap="none" rtlCol="0">
            <a:spAutoFit/>
          </a:bodyPr>
          <a:lstStyle/>
          <a:p>
            <a:r>
              <a:rPr lang="en-US" dirty="0" smtClean="0">
                <a:solidFill>
                  <a:srgbClr val="FF0000"/>
                </a:solidFill>
              </a:rPr>
              <a:t>unloaded</a:t>
            </a:r>
            <a:endParaRPr lang="en-US" dirty="0">
              <a:solidFill>
                <a:srgbClr val="FF0000"/>
              </a:solidFill>
            </a:endParaRPr>
          </a:p>
        </p:txBody>
      </p:sp>
      <p:sp>
        <p:nvSpPr>
          <p:cNvPr id="19" name="TextBox 18"/>
          <p:cNvSpPr txBox="1"/>
          <p:nvPr/>
        </p:nvSpPr>
        <p:spPr>
          <a:xfrm rot="18995629">
            <a:off x="767110" y="4637934"/>
            <a:ext cx="1447800" cy="369332"/>
          </a:xfrm>
          <a:prstGeom prst="rect">
            <a:avLst/>
          </a:prstGeom>
          <a:noFill/>
        </p:spPr>
        <p:txBody>
          <a:bodyPr wrap="square" rtlCol="0">
            <a:spAutoFit/>
          </a:bodyPr>
          <a:lstStyle/>
          <a:p>
            <a:r>
              <a:rPr lang="en-US" dirty="0" smtClean="0">
                <a:solidFill>
                  <a:srgbClr val="00B050"/>
                </a:solidFill>
              </a:rPr>
              <a:t>loaded</a:t>
            </a:r>
            <a:endParaRPr lang="en-US" dirty="0">
              <a:solidFill>
                <a:srgbClr val="00B050"/>
              </a:solidFill>
            </a:endParaRPr>
          </a:p>
        </p:txBody>
      </p:sp>
      <p:cxnSp>
        <p:nvCxnSpPr>
          <p:cNvPr id="20" name="Straight Connector 19"/>
          <p:cNvCxnSpPr/>
          <p:nvPr/>
        </p:nvCxnSpPr>
        <p:spPr>
          <a:xfrm rot="5400000">
            <a:off x="952500" y="4457700"/>
            <a:ext cx="4191000" cy="0"/>
          </a:xfrm>
          <a:prstGeom prst="line">
            <a:avLst/>
          </a:prstGeom>
          <a:ln w="19050">
            <a:solidFill>
              <a:srgbClr val="0070C0"/>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171700" y="4381500"/>
            <a:ext cx="4191000" cy="0"/>
          </a:xfrm>
          <a:prstGeom prst="line">
            <a:avLst/>
          </a:prstGeom>
          <a:ln w="19050">
            <a:solidFill>
              <a:srgbClr val="0070C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4533900" y="4533900"/>
            <a:ext cx="4191000" cy="0"/>
          </a:xfrm>
          <a:prstGeom prst="line">
            <a:avLst/>
          </a:prstGeom>
          <a:ln w="19050">
            <a:solidFill>
              <a:srgbClr val="0070C0"/>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390900" y="4457700"/>
            <a:ext cx="4191000" cy="0"/>
          </a:xfrm>
          <a:prstGeom prst="line">
            <a:avLst/>
          </a:prstGeom>
          <a:ln w="19050">
            <a:solidFill>
              <a:srgbClr val="0070C0"/>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5829300" y="4457700"/>
            <a:ext cx="4191000" cy="0"/>
          </a:xfrm>
          <a:prstGeom prst="line">
            <a:avLst/>
          </a:prstGeom>
          <a:ln w="19050">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7" name="TextBox 26"/>
          <p:cNvSpPr txBox="1"/>
          <p:nvPr>
            <p:custDataLst>
              <p:tags r:id="rId3"/>
            </p:custDataLst>
          </p:nvPr>
        </p:nvSpPr>
        <p:spPr>
          <a:xfrm>
            <a:off x="3505200" y="2286000"/>
            <a:ext cx="301686" cy="369332"/>
          </a:xfrm>
          <a:prstGeom prst="rect">
            <a:avLst/>
          </a:prstGeom>
          <a:noFill/>
        </p:spPr>
        <p:txBody>
          <a:bodyPr wrap="none" rtlCol="0">
            <a:spAutoFit/>
          </a:bodyPr>
          <a:lstStyle/>
          <a:p>
            <a:r>
              <a:rPr lang="en-US" dirty="0" smtClean="0"/>
              <a:t>1</a:t>
            </a:r>
            <a:endParaRPr lang="en-US" dirty="0"/>
          </a:p>
        </p:txBody>
      </p:sp>
      <p:sp>
        <p:nvSpPr>
          <p:cNvPr id="28" name="TextBox 27"/>
          <p:cNvSpPr txBox="1"/>
          <p:nvPr/>
        </p:nvSpPr>
        <p:spPr>
          <a:xfrm>
            <a:off x="4724400" y="2286000"/>
            <a:ext cx="304800" cy="381000"/>
          </a:xfrm>
          <a:prstGeom prst="rect">
            <a:avLst/>
          </a:prstGeom>
          <a:noFill/>
        </p:spPr>
        <p:txBody>
          <a:bodyPr wrap="square" rtlCol="0">
            <a:spAutoFit/>
          </a:bodyPr>
          <a:lstStyle/>
          <a:p>
            <a:r>
              <a:rPr lang="en-US" dirty="0" smtClean="0"/>
              <a:t>2</a:t>
            </a:r>
            <a:endParaRPr lang="en-US" dirty="0"/>
          </a:p>
        </p:txBody>
      </p:sp>
      <p:sp>
        <p:nvSpPr>
          <p:cNvPr id="29" name="TextBox 28"/>
          <p:cNvSpPr txBox="1"/>
          <p:nvPr/>
        </p:nvSpPr>
        <p:spPr>
          <a:xfrm>
            <a:off x="7162800" y="2286000"/>
            <a:ext cx="304800" cy="381000"/>
          </a:xfrm>
          <a:prstGeom prst="rect">
            <a:avLst/>
          </a:prstGeom>
          <a:noFill/>
        </p:spPr>
        <p:txBody>
          <a:bodyPr wrap="square" rtlCol="0">
            <a:spAutoFit/>
          </a:bodyPr>
          <a:lstStyle/>
          <a:p>
            <a:r>
              <a:rPr lang="en-US" dirty="0"/>
              <a:t>4</a:t>
            </a:r>
          </a:p>
        </p:txBody>
      </p:sp>
      <p:sp>
        <p:nvSpPr>
          <p:cNvPr id="30" name="TextBox 29"/>
          <p:cNvSpPr txBox="1"/>
          <p:nvPr/>
        </p:nvSpPr>
        <p:spPr>
          <a:xfrm>
            <a:off x="5867400" y="2286000"/>
            <a:ext cx="304800" cy="381000"/>
          </a:xfrm>
          <a:prstGeom prst="rect">
            <a:avLst/>
          </a:prstGeom>
          <a:noFill/>
        </p:spPr>
        <p:txBody>
          <a:bodyPr wrap="square" rtlCol="0">
            <a:spAutoFit/>
          </a:bodyPr>
          <a:lstStyle/>
          <a:p>
            <a:r>
              <a:rPr lang="en-US" dirty="0"/>
              <a:t>3</a:t>
            </a:r>
          </a:p>
        </p:txBody>
      </p:sp>
      <p:sp>
        <p:nvSpPr>
          <p:cNvPr id="7" name="Slide Number Placeholder 6"/>
          <p:cNvSpPr>
            <a:spLocks noGrp="1"/>
          </p:cNvSpPr>
          <p:nvPr>
            <p:ph type="sldNum" sz="quarter" idx="10"/>
          </p:nvPr>
        </p:nvSpPr>
        <p:spPr/>
        <p:txBody>
          <a:bodyPr/>
          <a:lstStyle/>
          <a:p>
            <a:fld id="{405B044B-C5B2-466D-9976-EFD4ECA532C5}" type="slidenum">
              <a:rPr lang="" smtClean="0"/>
              <a:pPr/>
              <a:t>85</a:t>
            </a:fld>
            <a:endParaRPr lang=""/>
          </a:p>
        </p:txBody>
      </p:sp>
    </p:spTree>
    <p:custDataLst>
      <p:tags r:id="rId1"/>
    </p:custData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395536" y="1196752"/>
            <a:ext cx="5029200" cy="4995839"/>
          </a:xfrm>
          <a:prstGeom prst="rect">
            <a:avLst/>
          </a:prstGeom>
          <a:noFill/>
          <a:ln w="9525">
            <a:noFill/>
            <a:miter lim="800000"/>
            <a:headEnd/>
            <a:tailEnd/>
          </a:ln>
        </p:spPr>
      </p:pic>
      <p:pic>
        <p:nvPicPr>
          <p:cNvPr id="3074" name="Picture 2"/>
          <p:cNvPicPr>
            <a:picLocks noChangeAspect="1" noChangeArrowheads="1"/>
          </p:cNvPicPr>
          <p:nvPr>
            <p:custDataLst>
              <p:tags r:id="rId3"/>
            </p:custDataLst>
          </p:nvPr>
        </p:nvPicPr>
        <p:blipFill>
          <a:blip r:embed="rId6" cstate="print"/>
          <a:srcRect/>
          <a:stretch>
            <a:fillRect/>
          </a:stretch>
        </p:blipFill>
        <p:spPr bwMode="auto">
          <a:xfrm>
            <a:off x="5943600" y="2362200"/>
            <a:ext cx="2066925" cy="2552700"/>
          </a:xfrm>
          <a:prstGeom prst="rect">
            <a:avLst/>
          </a:prstGeom>
          <a:noFill/>
          <a:ln w="9525">
            <a:noFill/>
            <a:miter lim="800000"/>
            <a:headEnd/>
            <a:tailEnd/>
          </a:ln>
        </p:spPr>
      </p:pic>
      <p:grpSp>
        <p:nvGrpSpPr>
          <p:cNvPr id="2" name="Group 15"/>
          <p:cNvGrpSpPr/>
          <p:nvPr/>
        </p:nvGrpSpPr>
        <p:grpSpPr>
          <a:xfrm>
            <a:off x="381000" y="4800600"/>
            <a:ext cx="5041955" cy="1446550"/>
            <a:chOff x="381000" y="4800600"/>
            <a:chExt cx="5041955" cy="1446550"/>
          </a:xfrm>
        </p:grpSpPr>
        <p:cxnSp>
          <p:nvCxnSpPr>
            <p:cNvPr id="17" name="Straight Arrow Connector 16"/>
            <p:cNvCxnSpPr/>
            <p:nvPr/>
          </p:nvCxnSpPr>
          <p:spPr>
            <a:xfrm rot="10800000">
              <a:off x="838200" y="5943600"/>
              <a:ext cx="4087368" cy="1588"/>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6000" y="5486400"/>
              <a:ext cx="1294137" cy="369332"/>
            </a:xfrm>
            <a:prstGeom prst="rect">
              <a:avLst/>
            </a:prstGeom>
            <a:noFill/>
          </p:spPr>
          <p:txBody>
            <a:bodyPr wrap="none" rtlCol="0">
              <a:spAutoFit/>
            </a:bodyPr>
            <a:lstStyle/>
            <a:p>
              <a:r>
                <a:rPr lang="en-US" dirty="0" smtClean="0">
                  <a:solidFill>
                    <a:srgbClr val="FFC000"/>
                  </a:solidFill>
                </a:rPr>
                <a:t>Frequency !</a:t>
              </a:r>
              <a:endParaRPr lang="en-US" dirty="0">
                <a:solidFill>
                  <a:srgbClr val="FFC000"/>
                </a:solidFill>
              </a:endParaRPr>
            </a:p>
          </p:txBody>
        </p:sp>
        <p:sp>
          <p:nvSpPr>
            <p:cNvPr id="19" name="TextBox 18"/>
            <p:cNvSpPr txBox="1"/>
            <p:nvPr/>
          </p:nvSpPr>
          <p:spPr>
            <a:xfrm>
              <a:off x="381000" y="5157216"/>
              <a:ext cx="490840" cy="830997"/>
            </a:xfrm>
            <a:prstGeom prst="rect">
              <a:avLst/>
            </a:prstGeom>
            <a:noFill/>
          </p:spPr>
          <p:txBody>
            <a:bodyPr wrap="none" rtlCol="0">
              <a:spAutoFit/>
            </a:bodyPr>
            <a:lstStyle/>
            <a:p>
              <a:r>
                <a:rPr lang="en-US" sz="4800" dirty="0" smtClean="0">
                  <a:solidFill>
                    <a:srgbClr val="FF0000"/>
                  </a:solidFill>
                </a:rPr>
                <a:t>+</a:t>
              </a:r>
              <a:endParaRPr lang="en-US" sz="4800" dirty="0">
                <a:solidFill>
                  <a:srgbClr val="FF0000"/>
                </a:solidFill>
              </a:endParaRPr>
            </a:p>
          </p:txBody>
        </p:sp>
        <p:sp>
          <p:nvSpPr>
            <p:cNvPr id="20" name="TextBox 19"/>
            <p:cNvSpPr txBox="1"/>
            <p:nvPr/>
          </p:nvSpPr>
          <p:spPr>
            <a:xfrm>
              <a:off x="4892040" y="4800600"/>
              <a:ext cx="530915" cy="1446550"/>
            </a:xfrm>
            <a:prstGeom prst="rect">
              <a:avLst/>
            </a:prstGeom>
            <a:noFill/>
          </p:spPr>
          <p:txBody>
            <a:bodyPr wrap="none" rtlCol="0">
              <a:spAutoFit/>
            </a:bodyPr>
            <a:lstStyle/>
            <a:p>
              <a:r>
                <a:rPr lang="en-US" sz="8800" dirty="0">
                  <a:solidFill>
                    <a:srgbClr val="FF0000"/>
                  </a:solidFill>
                </a:rPr>
                <a:t>-</a:t>
              </a:r>
            </a:p>
          </p:txBody>
        </p:sp>
      </p:grpSp>
      <p:sp>
        <p:nvSpPr>
          <p:cNvPr id="5" name="Slide Number Placeholder 4"/>
          <p:cNvSpPr>
            <a:spLocks noGrp="1"/>
          </p:cNvSpPr>
          <p:nvPr>
            <p:ph type="sldNum" sz="quarter" idx="10"/>
          </p:nvPr>
        </p:nvSpPr>
        <p:spPr/>
        <p:txBody>
          <a:bodyPr/>
          <a:lstStyle/>
          <a:p>
            <a:fld id="{405B044B-C5B2-466D-9976-EFD4ECA532C5}" type="slidenum">
              <a:rPr lang="" smtClean="0"/>
              <a:pPr/>
              <a:t>86</a:t>
            </a:fld>
            <a:endParaRPr lang=""/>
          </a:p>
        </p:txBody>
      </p:sp>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548680"/>
            <a:ext cx="8359775" cy="5888186"/>
          </a:xfrm>
          <a:ln w="0"/>
          <a:effectLst/>
        </p:spPr>
        <p:txBody>
          <a:bodyPr wrap="square" lIns="0" tIns="0" rIns="0" bIns="0" anchor="t"/>
          <a:lstStyle/>
          <a:p>
            <a:r>
              <a:rPr lang="en-US" sz="2000" dirty="0" smtClean="0"/>
              <a:t> So in case there is a distortion its frequency can be calculated as follows:</a:t>
            </a:r>
            <a:br>
              <a:rPr lang="en-US" sz="2000" dirty="0" smtClean="0"/>
            </a:br>
            <a:r>
              <a:rPr lang="en-US" sz="2000" dirty="0" smtClean="0"/>
              <a:t/>
            </a:r>
            <a:br>
              <a:rPr lang="en-US" sz="2000" dirty="0" smtClean="0"/>
            </a:br>
            <a:r>
              <a:rPr lang="en-US" sz="2000" dirty="0" smtClean="0"/>
              <a:t>                                                                        </a:t>
            </a:r>
            <a:br>
              <a:rPr lang="en-US" sz="2000" dirty="0" smtClean="0"/>
            </a:br>
            <a:r>
              <a:rPr lang="en-US" sz="2000" dirty="0" smtClean="0"/>
              <a:t>                                                                        </a:t>
            </a:r>
            <a:br>
              <a:rPr lang="en-US" sz="2000" dirty="0" smtClean="0"/>
            </a:br>
            <a:r>
              <a:rPr lang="en-US" sz="2000" dirty="0" smtClean="0"/>
              <a:t>                                                                       scan 180 Hz / pixel</a:t>
            </a:r>
            <a:br>
              <a:rPr lang="en-US" sz="2000" dirty="0" smtClean="0"/>
            </a:br>
            <a:r>
              <a:rPr lang="en-US" sz="2000" dirty="0" smtClean="0"/>
              <a:t>                                                                       1024 pixel </a:t>
            </a:r>
            <a:r>
              <a:rPr lang="en-US" sz="2000" dirty="0" err="1" smtClean="0"/>
              <a:t>bandwith</a:t>
            </a:r>
            <a:r>
              <a:rPr lang="en-US" sz="2000" dirty="0" smtClean="0"/>
              <a:t/>
            </a:r>
            <a:br>
              <a:rPr lang="en-US" sz="2000" dirty="0" smtClean="0"/>
            </a:br>
            <a:r>
              <a:rPr lang="en-US" sz="2000" dirty="0" smtClean="0"/>
              <a:t>                                                                           </a:t>
            </a:r>
            <a:br>
              <a:rPr lang="en-US" sz="2000" dirty="0" smtClean="0"/>
            </a:br>
            <a:r>
              <a:rPr lang="en-US" sz="2000" dirty="0" smtClean="0"/>
              <a:t>                                                                      </a:t>
            </a:r>
            <a:br>
              <a:rPr lang="en-US" sz="2000" dirty="0" smtClean="0"/>
            </a:br>
            <a:r>
              <a:rPr lang="en-US" sz="2000" dirty="0" smtClean="0"/>
              <a:t>                                                                        F0 = 127.95 MHz</a:t>
            </a:r>
            <a:br>
              <a:rPr lang="en-US" sz="2000" dirty="0" smtClean="0"/>
            </a:br>
            <a:r>
              <a:rPr lang="en-US" sz="2000" dirty="0" smtClean="0"/>
              <a:t>                                                                       1024 pix …... 45.0cm</a:t>
            </a:r>
            <a:br>
              <a:rPr lang="en-US" sz="2000" dirty="0" smtClean="0"/>
            </a:br>
            <a:r>
              <a:rPr lang="en-US" sz="2000" dirty="0" smtClean="0"/>
              <a:t>                                                                        </a:t>
            </a:r>
            <a:r>
              <a:rPr lang="en-US" sz="2000" u="sng" dirty="0" smtClean="0"/>
              <a:t>x      pix …… 11.2cm</a:t>
            </a:r>
            <a:br>
              <a:rPr lang="en-US" sz="2000" u="sng" dirty="0" smtClean="0"/>
            </a:br>
            <a:r>
              <a:rPr lang="en-US" sz="2000" dirty="0" smtClean="0"/>
              <a:t>                                                                        x = 254.9 pix</a:t>
            </a:r>
            <a:br>
              <a:rPr lang="en-US" sz="2000" dirty="0" smtClean="0"/>
            </a:br>
            <a:r>
              <a:rPr lang="en-US" sz="2000" dirty="0" smtClean="0"/>
              <a:t>                                                                        </a:t>
            </a:r>
            <a:br>
              <a:rPr lang="en-US" sz="2000" dirty="0" smtClean="0"/>
            </a:br>
            <a:r>
              <a:rPr lang="en-US" sz="2000" dirty="0" smtClean="0"/>
              <a:t>                                                                        254.9 x 180 = 45875 Hz </a:t>
            </a:r>
            <a:br>
              <a:rPr lang="en-US" sz="2000" dirty="0" smtClean="0"/>
            </a:br>
            <a:r>
              <a:rPr lang="en-US" sz="2000" dirty="0" smtClean="0"/>
              <a:t>                                                                        </a:t>
            </a:r>
            <a:br>
              <a:rPr lang="en-US" sz="2000" dirty="0" smtClean="0"/>
            </a:br>
            <a:r>
              <a:rPr lang="en-US" sz="2000" dirty="0" smtClean="0"/>
              <a:t>                                                                        So distortion at:</a:t>
            </a:r>
            <a:br>
              <a:rPr lang="en-US" sz="2000" dirty="0" smtClean="0"/>
            </a:br>
            <a:r>
              <a:rPr lang="en-US" sz="2000" dirty="0" smtClean="0"/>
              <a:t>                                                                        127.950000 </a:t>
            </a:r>
            <a:r>
              <a:rPr lang="en-US" sz="2000" dirty="0" smtClean="0">
                <a:solidFill>
                  <a:srgbClr val="FF0000"/>
                </a:solidFill>
              </a:rPr>
              <a:t>+</a:t>
            </a:r>
            <a:r>
              <a:rPr lang="en-US" sz="2000" dirty="0" smtClean="0"/>
              <a:t> 45875 </a:t>
            </a:r>
            <a:br>
              <a:rPr lang="en-US" sz="2000" dirty="0" smtClean="0"/>
            </a:br>
            <a:r>
              <a:rPr lang="en-US" sz="2000" dirty="0" smtClean="0"/>
              <a:t>                                                                        =127.995875 Hz</a:t>
            </a:r>
            <a:br>
              <a:rPr lang="en-US" sz="2000" dirty="0" smtClean="0"/>
            </a:br>
            <a:r>
              <a:rPr lang="en-US" sz="2000" dirty="0" smtClean="0"/>
              <a:t>                                                                        about 128 MHz</a:t>
            </a:r>
            <a:br>
              <a:rPr lang="en-US" sz="2000" dirty="0" smtClean="0"/>
            </a:br>
            <a:endParaRPr lang="en-US" sz="2000" dirty="0">
              <a:solidFill>
                <a:srgbClr val="FF0000"/>
              </a:solidFill>
            </a:endParaRPr>
          </a:p>
        </p:txBody>
      </p:sp>
      <p:pic>
        <p:nvPicPr>
          <p:cNvPr id="4" name="Picture 2"/>
          <p:cNvPicPr>
            <a:picLocks noChangeAspect="1" noChangeArrowheads="1"/>
          </p:cNvPicPr>
          <p:nvPr>
            <p:custDataLst>
              <p:tags r:id="rId3"/>
            </p:custDataLst>
          </p:nvPr>
        </p:nvPicPr>
        <p:blipFill>
          <a:blip r:embed="rId13" cstate="print"/>
          <a:srcRect/>
          <a:stretch>
            <a:fillRect/>
          </a:stretch>
        </p:blipFill>
        <p:spPr bwMode="auto">
          <a:xfrm>
            <a:off x="467544" y="1772816"/>
            <a:ext cx="4648200" cy="4617412"/>
          </a:xfrm>
          <a:prstGeom prst="rect">
            <a:avLst/>
          </a:prstGeom>
          <a:noFill/>
          <a:ln w="9525">
            <a:noFill/>
            <a:miter lim="800000"/>
            <a:headEnd/>
            <a:tailEnd/>
          </a:ln>
        </p:spPr>
      </p:pic>
      <p:cxnSp>
        <p:nvCxnSpPr>
          <p:cNvPr id="11" name="Straight Arrow Connector 10"/>
          <p:cNvCxnSpPr/>
          <p:nvPr>
            <p:custDataLst>
              <p:tags r:id="rId4"/>
            </p:custDataLst>
          </p:nvPr>
        </p:nvCxnSpPr>
        <p:spPr bwMode="auto">
          <a:xfrm>
            <a:off x="467544" y="2492896"/>
            <a:ext cx="4608512" cy="0"/>
          </a:xfrm>
          <a:prstGeom prst="straightConnector1">
            <a:avLst/>
          </a:prstGeom>
          <a:ln>
            <a:solidFill>
              <a:srgbClr val="FF0000"/>
            </a:solidFill>
            <a:headEnd type="arrow"/>
            <a:tailEnd type="arrow"/>
          </a:ln>
        </p:spPr>
        <p:style>
          <a:lnRef idx="2">
            <a:schemeClr val="accent5"/>
          </a:lnRef>
          <a:fillRef idx="0">
            <a:schemeClr val="accent5"/>
          </a:fillRef>
          <a:effectRef idx="1">
            <a:schemeClr val="accent5"/>
          </a:effectRef>
          <a:fontRef idx="minor">
            <a:schemeClr val="tx1"/>
          </a:fontRef>
        </p:style>
      </p:cxnSp>
      <p:sp>
        <p:nvSpPr>
          <p:cNvPr id="15" name="TextBox 14"/>
          <p:cNvSpPr txBox="1"/>
          <p:nvPr>
            <p:custDataLst>
              <p:tags r:id="rId5"/>
            </p:custDataLst>
          </p:nvPr>
        </p:nvSpPr>
        <p:spPr>
          <a:xfrm>
            <a:off x="611560" y="2060848"/>
            <a:ext cx="864096" cy="400110"/>
          </a:xfrm>
          <a:prstGeom prst="rect">
            <a:avLst/>
          </a:prstGeom>
          <a:noFill/>
        </p:spPr>
        <p:txBody>
          <a:bodyPr wrap="square" rtlCol="0">
            <a:spAutoFit/>
          </a:bodyPr>
          <a:lstStyle/>
          <a:p>
            <a:r>
              <a:rPr lang="en-US" dirty="0" smtClean="0">
                <a:solidFill>
                  <a:srgbClr val="FF0000"/>
                </a:solidFill>
              </a:rPr>
              <a:t>45cm</a:t>
            </a:r>
            <a:endParaRPr lang="en-US" dirty="0">
              <a:solidFill>
                <a:srgbClr val="FF0000"/>
              </a:solidFill>
            </a:endParaRPr>
          </a:p>
        </p:txBody>
      </p:sp>
      <p:sp>
        <p:nvSpPr>
          <p:cNvPr id="16" name="TextBox 15"/>
          <p:cNvSpPr txBox="1"/>
          <p:nvPr>
            <p:custDataLst>
              <p:tags r:id="rId6"/>
            </p:custDataLst>
          </p:nvPr>
        </p:nvSpPr>
        <p:spPr>
          <a:xfrm>
            <a:off x="3707904" y="2060848"/>
            <a:ext cx="1284326" cy="400110"/>
          </a:xfrm>
          <a:prstGeom prst="rect">
            <a:avLst/>
          </a:prstGeom>
          <a:noFill/>
        </p:spPr>
        <p:txBody>
          <a:bodyPr wrap="none" rtlCol="0">
            <a:spAutoFit/>
          </a:bodyPr>
          <a:lstStyle/>
          <a:p>
            <a:r>
              <a:rPr lang="en-US" dirty="0" smtClean="0">
                <a:solidFill>
                  <a:srgbClr val="FF0000"/>
                </a:solidFill>
              </a:rPr>
              <a:t>1024pixel</a:t>
            </a:r>
            <a:endParaRPr lang="en-US" dirty="0">
              <a:solidFill>
                <a:srgbClr val="FF0000"/>
              </a:solidFill>
            </a:endParaRPr>
          </a:p>
        </p:txBody>
      </p:sp>
      <p:grpSp>
        <p:nvGrpSpPr>
          <p:cNvPr id="5" name="Group 16"/>
          <p:cNvGrpSpPr/>
          <p:nvPr/>
        </p:nvGrpSpPr>
        <p:grpSpPr>
          <a:xfrm>
            <a:off x="2523744" y="1161288"/>
            <a:ext cx="372218" cy="5361124"/>
            <a:chOff x="2523744" y="1161288"/>
            <a:chExt cx="372218" cy="5361124"/>
          </a:xfrm>
        </p:grpSpPr>
        <p:grpSp>
          <p:nvGrpSpPr>
            <p:cNvPr id="6" name="Group 25"/>
            <p:cNvGrpSpPr/>
            <p:nvPr/>
          </p:nvGrpSpPr>
          <p:grpSpPr>
            <a:xfrm>
              <a:off x="2523744" y="1161288"/>
              <a:ext cx="372218" cy="668306"/>
              <a:chOff x="2523744" y="1161288"/>
              <a:chExt cx="372218" cy="668306"/>
            </a:xfrm>
          </p:grpSpPr>
          <p:cxnSp>
            <p:nvCxnSpPr>
              <p:cNvPr id="20" name="Straight Arrow Connector 19"/>
              <p:cNvCxnSpPr/>
              <p:nvPr/>
            </p:nvCxnSpPr>
            <p:spPr>
              <a:xfrm rot="5400000">
                <a:off x="2582386" y="1668780"/>
                <a:ext cx="32004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23744" y="1161288"/>
                <a:ext cx="372218" cy="369332"/>
              </a:xfrm>
              <a:prstGeom prst="rect">
                <a:avLst/>
              </a:prstGeom>
              <a:noFill/>
            </p:spPr>
            <p:txBody>
              <a:bodyPr wrap="none" rtlCol="0">
                <a:spAutoFit/>
              </a:bodyPr>
              <a:lstStyle/>
              <a:p>
                <a:r>
                  <a:rPr lang="en-US" dirty="0" smtClean="0"/>
                  <a:t>f0</a:t>
                </a:r>
                <a:endParaRPr lang="en-US" dirty="0"/>
              </a:p>
            </p:txBody>
          </p:sp>
        </p:grpSp>
        <p:cxnSp>
          <p:nvCxnSpPr>
            <p:cNvPr id="19" name="Straight Connector 18"/>
            <p:cNvCxnSpPr/>
            <p:nvPr/>
          </p:nvCxnSpPr>
          <p:spPr>
            <a:xfrm rot="16200000" flipH="1">
              <a:off x="324003" y="4103216"/>
              <a:ext cx="4830772" cy="7620"/>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7" name="Group 21"/>
          <p:cNvGrpSpPr/>
          <p:nvPr/>
        </p:nvGrpSpPr>
        <p:grpSpPr>
          <a:xfrm>
            <a:off x="539552" y="5301208"/>
            <a:ext cx="4394132" cy="861477"/>
            <a:chOff x="365760" y="5583936"/>
            <a:chExt cx="4394132" cy="861477"/>
          </a:xfrm>
        </p:grpSpPr>
        <p:cxnSp>
          <p:nvCxnSpPr>
            <p:cNvPr id="23" name="Straight Arrow Connector 22"/>
            <p:cNvCxnSpPr/>
            <p:nvPr/>
          </p:nvCxnSpPr>
          <p:spPr>
            <a:xfrm rot="10800000">
              <a:off x="612648" y="6300216"/>
              <a:ext cx="4087368" cy="1588"/>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39696" y="5971032"/>
              <a:ext cx="1294137" cy="369332"/>
            </a:xfrm>
            <a:prstGeom prst="rect">
              <a:avLst/>
            </a:prstGeom>
            <a:noFill/>
          </p:spPr>
          <p:txBody>
            <a:bodyPr wrap="none" rtlCol="0">
              <a:spAutoFit/>
            </a:bodyPr>
            <a:lstStyle/>
            <a:p>
              <a:r>
                <a:rPr lang="en-US" dirty="0" smtClean="0">
                  <a:solidFill>
                    <a:srgbClr val="FFC000"/>
                  </a:solidFill>
                </a:rPr>
                <a:t>Frequency !</a:t>
              </a:r>
              <a:endParaRPr lang="en-US" dirty="0">
                <a:solidFill>
                  <a:srgbClr val="FFC000"/>
                </a:solidFill>
              </a:endParaRPr>
            </a:p>
          </p:txBody>
        </p:sp>
        <p:sp>
          <p:nvSpPr>
            <p:cNvPr id="25" name="TextBox 24"/>
            <p:cNvSpPr txBox="1"/>
            <p:nvPr/>
          </p:nvSpPr>
          <p:spPr>
            <a:xfrm>
              <a:off x="365760" y="5614416"/>
              <a:ext cx="490840" cy="830997"/>
            </a:xfrm>
            <a:prstGeom prst="rect">
              <a:avLst/>
            </a:prstGeom>
            <a:noFill/>
          </p:spPr>
          <p:txBody>
            <a:bodyPr wrap="none" rtlCol="0">
              <a:spAutoFit/>
            </a:bodyPr>
            <a:lstStyle/>
            <a:p>
              <a:r>
                <a:rPr lang="en-US" sz="4800" dirty="0" smtClean="0">
                  <a:solidFill>
                    <a:srgbClr val="FF0000"/>
                  </a:solidFill>
                </a:rPr>
                <a:t>+</a:t>
              </a:r>
              <a:endParaRPr lang="en-US" sz="4800" dirty="0">
                <a:solidFill>
                  <a:srgbClr val="FF0000"/>
                </a:solidFill>
              </a:endParaRPr>
            </a:p>
          </p:txBody>
        </p:sp>
        <p:sp>
          <p:nvSpPr>
            <p:cNvPr id="26" name="TextBox 25"/>
            <p:cNvSpPr txBox="1"/>
            <p:nvPr/>
          </p:nvSpPr>
          <p:spPr>
            <a:xfrm>
              <a:off x="4386072" y="5583936"/>
              <a:ext cx="373820" cy="830997"/>
            </a:xfrm>
            <a:prstGeom prst="rect">
              <a:avLst/>
            </a:prstGeom>
            <a:noFill/>
          </p:spPr>
          <p:txBody>
            <a:bodyPr wrap="none" rtlCol="0">
              <a:spAutoFit/>
            </a:bodyPr>
            <a:lstStyle/>
            <a:p>
              <a:r>
                <a:rPr lang="en-US" sz="4800" dirty="0">
                  <a:solidFill>
                    <a:srgbClr val="FF0000"/>
                  </a:solidFill>
                </a:rPr>
                <a:t>-</a:t>
              </a:r>
            </a:p>
          </p:txBody>
        </p:sp>
      </p:grpSp>
      <p:cxnSp>
        <p:nvCxnSpPr>
          <p:cNvPr id="28" name="Straight Arrow Connector 27"/>
          <p:cNvCxnSpPr/>
          <p:nvPr>
            <p:custDataLst>
              <p:tags r:id="rId7"/>
            </p:custDataLst>
          </p:nvPr>
        </p:nvCxnSpPr>
        <p:spPr bwMode="auto">
          <a:xfrm flipH="1">
            <a:off x="467544" y="3140968"/>
            <a:ext cx="2232248" cy="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33" name="Straight Arrow Connector 32"/>
          <p:cNvCxnSpPr/>
          <p:nvPr>
            <p:custDataLst>
              <p:tags r:id="rId8"/>
            </p:custDataLst>
          </p:nvPr>
        </p:nvCxnSpPr>
        <p:spPr bwMode="auto">
          <a:xfrm>
            <a:off x="467544" y="2996952"/>
            <a:ext cx="2304256" cy="0"/>
          </a:xfrm>
          <a:prstGeom prst="straightConnector1">
            <a:avLst/>
          </a:prstGeom>
          <a:ln>
            <a:solidFill>
              <a:srgbClr val="FF0000"/>
            </a:solidFill>
            <a:headEnd type="arrow"/>
            <a:tailEnd type="arrow"/>
          </a:ln>
        </p:spPr>
        <p:style>
          <a:lnRef idx="2">
            <a:schemeClr val="accent3"/>
          </a:lnRef>
          <a:fillRef idx="0">
            <a:schemeClr val="accent3"/>
          </a:fillRef>
          <a:effectRef idx="1">
            <a:schemeClr val="accent3"/>
          </a:effectRef>
          <a:fontRef idx="minor">
            <a:schemeClr val="tx1"/>
          </a:fontRef>
        </p:style>
      </p:cxnSp>
      <p:sp>
        <p:nvSpPr>
          <p:cNvPr id="37" name="TextBox 36"/>
          <p:cNvSpPr txBox="1"/>
          <p:nvPr>
            <p:custDataLst>
              <p:tags r:id="rId9"/>
            </p:custDataLst>
          </p:nvPr>
        </p:nvSpPr>
        <p:spPr>
          <a:xfrm>
            <a:off x="611560" y="2564904"/>
            <a:ext cx="1152128" cy="400110"/>
          </a:xfrm>
          <a:prstGeom prst="rect">
            <a:avLst/>
          </a:prstGeom>
          <a:noFill/>
        </p:spPr>
        <p:txBody>
          <a:bodyPr wrap="square" rtlCol="0">
            <a:spAutoFit/>
          </a:bodyPr>
          <a:lstStyle/>
          <a:p>
            <a:r>
              <a:rPr lang="en-US" dirty="0" smtClean="0">
                <a:solidFill>
                  <a:srgbClr val="FF0000"/>
                </a:solidFill>
              </a:rPr>
              <a:t>22.5cm</a:t>
            </a:r>
            <a:endParaRPr lang="en-US" dirty="0">
              <a:solidFill>
                <a:srgbClr val="FF0000"/>
              </a:solidFill>
            </a:endParaRPr>
          </a:p>
        </p:txBody>
      </p:sp>
      <p:sp>
        <p:nvSpPr>
          <p:cNvPr id="38" name="TextBox 37"/>
          <p:cNvSpPr txBox="1"/>
          <p:nvPr>
            <p:custDataLst>
              <p:tags r:id="rId10"/>
            </p:custDataLst>
          </p:nvPr>
        </p:nvSpPr>
        <p:spPr>
          <a:xfrm>
            <a:off x="1619672" y="3573016"/>
            <a:ext cx="1152128" cy="400110"/>
          </a:xfrm>
          <a:prstGeom prst="rect">
            <a:avLst/>
          </a:prstGeom>
          <a:noFill/>
        </p:spPr>
        <p:txBody>
          <a:bodyPr wrap="square" rtlCol="0">
            <a:spAutoFit/>
          </a:bodyPr>
          <a:lstStyle/>
          <a:p>
            <a:r>
              <a:rPr lang="en-US" dirty="0" smtClean="0">
                <a:solidFill>
                  <a:srgbClr val="FF0000"/>
                </a:solidFill>
              </a:rPr>
              <a:t>11.2cm</a:t>
            </a:r>
            <a:endParaRPr lang="en-US" dirty="0">
              <a:solidFill>
                <a:srgbClr val="FF0000"/>
              </a:solidFill>
            </a:endParaRPr>
          </a:p>
        </p:txBody>
      </p:sp>
      <p:cxnSp>
        <p:nvCxnSpPr>
          <p:cNvPr id="40" name="Straight Arrow Connector 39"/>
          <p:cNvCxnSpPr/>
          <p:nvPr>
            <p:custDataLst>
              <p:tags r:id="rId11"/>
            </p:custDataLst>
          </p:nvPr>
        </p:nvCxnSpPr>
        <p:spPr bwMode="auto">
          <a:xfrm>
            <a:off x="1619672" y="4005064"/>
            <a:ext cx="1152128" cy="0"/>
          </a:xfrm>
          <a:prstGeom prst="straightConnector1">
            <a:avLst/>
          </a:prstGeom>
          <a:ln>
            <a:solidFill>
              <a:srgbClr val="FF0000"/>
            </a:solidFill>
            <a:headEnd type="arrow"/>
            <a:tailEnd type="arrow"/>
          </a:ln>
        </p:spPr>
        <p:style>
          <a:lnRef idx="2">
            <a:schemeClr val="accent2"/>
          </a:lnRef>
          <a:fillRef idx="0">
            <a:schemeClr val="accent2"/>
          </a:fillRef>
          <a:effectRef idx="1">
            <a:schemeClr val="accent2"/>
          </a:effectRef>
          <a:fontRef idx="minor">
            <a:schemeClr val="tx1"/>
          </a:fontRef>
        </p:style>
      </p:cxnSp>
      <p:grpSp>
        <p:nvGrpSpPr>
          <p:cNvPr id="8" name="Group 33"/>
          <p:cNvGrpSpPr/>
          <p:nvPr/>
        </p:nvGrpSpPr>
        <p:grpSpPr>
          <a:xfrm>
            <a:off x="4038600" y="2590800"/>
            <a:ext cx="919709" cy="1476375"/>
            <a:chOff x="4038600" y="2590800"/>
            <a:chExt cx="919709" cy="1476375"/>
          </a:xfrm>
        </p:grpSpPr>
        <p:pic>
          <p:nvPicPr>
            <p:cNvPr id="49" name="Picture 3"/>
            <p:cNvPicPr>
              <a:picLocks noChangeAspect="1" noChangeArrowheads="1"/>
            </p:cNvPicPr>
            <p:nvPr/>
          </p:nvPicPr>
          <p:blipFill>
            <a:blip r:embed="rId14" cstate="print"/>
            <a:srcRect/>
            <a:stretch>
              <a:fillRect/>
            </a:stretch>
          </p:blipFill>
          <p:spPr bwMode="auto">
            <a:xfrm>
              <a:off x="4038600" y="2590800"/>
              <a:ext cx="919709" cy="1476375"/>
            </a:xfrm>
            <a:prstGeom prst="rect">
              <a:avLst/>
            </a:prstGeom>
            <a:noFill/>
            <a:ln w="9525">
              <a:noFill/>
              <a:miter lim="800000"/>
              <a:headEnd/>
              <a:tailEnd/>
            </a:ln>
          </p:spPr>
        </p:pic>
        <p:pic>
          <p:nvPicPr>
            <p:cNvPr id="50" name="Picture 6"/>
            <p:cNvPicPr>
              <a:picLocks noChangeAspect="1" noChangeArrowheads="1"/>
            </p:cNvPicPr>
            <p:nvPr/>
          </p:nvPicPr>
          <p:blipFill>
            <a:blip r:embed="rId15" cstate="print"/>
            <a:srcRect/>
            <a:stretch>
              <a:fillRect/>
            </a:stretch>
          </p:blipFill>
          <p:spPr bwMode="auto">
            <a:xfrm>
              <a:off x="4114800" y="3200400"/>
              <a:ext cx="828675" cy="742950"/>
            </a:xfrm>
            <a:prstGeom prst="rect">
              <a:avLst/>
            </a:prstGeom>
            <a:noFill/>
            <a:ln w="9525">
              <a:noFill/>
              <a:miter lim="800000"/>
              <a:headEnd/>
              <a:tailEnd/>
            </a:ln>
          </p:spPr>
        </p:pic>
      </p:grpSp>
      <p:sp>
        <p:nvSpPr>
          <p:cNvPr id="10" name="Slide Number Placeholder 9"/>
          <p:cNvSpPr>
            <a:spLocks noGrp="1"/>
          </p:cNvSpPr>
          <p:nvPr>
            <p:ph type="sldNum" sz="quarter" idx="10"/>
          </p:nvPr>
        </p:nvSpPr>
        <p:spPr/>
        <p:txBody>
          <a:bodyPr/>
          <a:lstStyle/>
          <a:p>
            <a:fld id="{0B4E316A-D996-4C3A-9727-0F02F7692ADE}" type="slidenum">
              <a:rPr lang="" smtClean="0"/>
              <a:pPr/>
              <a:t>87</a:t>
            </a:fld>
            <a:endParaRPr lang=""/>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39552" y="620688"/>
            <a:ext cx="8212335" cy="5832648"/>
          </a:xfrm>
          <a:ln w="0"/>
          <a:effectLst/>
        </p:spPr>
        <p:txBody>
          <a:bodyPr wrap="square" lIns="0" tIns="0" rIns="0" bIns="0" anchor="t"/>
          <a:lstStyle/>
          <a:p>
            <a:pPr>
              <a:spcBef>
                <a:spcPts val="0"/>
              </a:spcBef>
              <a:spcAft>
                <a:spcPts val="0"/>
              </a:spcAft>
            </a:pPr>
            <a:r>
              <a:rPr lang="en-US" dirty="0" smtClean="0">
                <a:solidFill>
                  <a:srgbClr val="0B5ED7"/>
                </a:solidFill>
              </a:rPr>
              <a:t>To locate spurious</a:t>
            </a:r>
            <a:r>
              <a:rPr lang="en-US" sz="2000" dirty="0" smtClean="0"/>
              <a:t/>
            </a:r>
            <a:br>
              <a:rPr lang="en-US" sz="2000" dirty="0" smtClean="0"/>
            </a:br>
            <a:r>
              <a:rPr lang="en-US" sz="2000" dirty="0" smtClean="0"/>
              <a:t/>
            </a:r>
            <a:br>
              <a:rPr lang="en-US" sz="2000" dirty="0" smtClean="0"/>
            </a:br>
            <a:r>
              <a:rPr lang="en-US" sz="2000" dirty="0" smtClean="0"/>
              <a:t>Spike search tools</a:t>
            </a:r>
            <a:br>
              <a:rPr lang="en-US" sz="2000" dirty="0" smtClean="0"/>
            </a:br>
            <a:r>
              <a:rPr lang="en-US" sz="2000" dirty="0" smtClean="0"/>
              <a:t>RF Chain diagnostics</a:t>
            </a:r>
            <a:br>
              <a:rPr lang="en-US" sz="2000" dirty="0" smtClean="0"/>
            </a:br>
            <a:r>
              <a:rPr lang="en-US" sz="2000" dirty="0" smtClean="0"/>
              <a:t>If needed use calculated frequency</a:t>
            </a:r>
            <a:br>
              <a:rPr lang="en-US" sz="2000" dirty="0" smtClean="0"/>
            </a:br>
            <a:r>
              <a:rPr lang="en-US" sz="2000" dirty="0" smtClean="0"/>
              <a:t>Your eyes</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sp>
        <p:nvSpPr>
          <p:cNvPr id="5" name="Slide Number Placeholder 4"/>
          <p:cNvSpPr>
            <a:spLocks noGrp="1"/>
          </p:cNvSpPr>
          <p:nvPr>
            <p:ph type="sldNum" sz="quarter" idx="10"/>
          </p:nvPr>
        </p:nvSpPr>
        <p:spPr/>
        <p:txBody>
          <a:bodyPr/>
          <a:lstStyle/>
          <a:p>
            <a:fld id="{0B4E316A-D996-4C3A-9727-0F02F7692ADE}" type="slidenum">
              <a:rPr lang="" smtClean="0"/>
              <a:pPr/>
              <a:t>88</a:t>
            </a:fld>
            <a:endParaRPr lang=""/>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16178"/>
          </a:xfrm>
          <a:ln w="0"/>
          <a:effectLst/>
        </p:spPr>
        <p:txBody>
          <a:bodyPr wrap="square" lIns="0" tIns="0" rIns="0" bIns="0" anchor="t"/>
          <a:lstStyle/>
          <a:p>
            <a:pPr>
              <a:spcBef>
                <a:spcPts val="0"/>
              </a:spcBef>
              <a:spcAft>
                <a:spcPts val="0"/>
              </a:spcAft>
            </a:pPr>
            <a:r>
              <a:rPr lang="en-US" dirty="0" smtClean="0">
                <a:solidFill>
                  <a:srgbClr val="0B5ED7"/>
                </a:solidFill>
              </a:rPr>
              <a:t>For </a:t>
            </a:r>
            <a:r>
              <a:rPr lang="en-US" dirty="0" err="1" smtClean="0">
                <a:solidFill>
                  <a:srgbClr val="0B5ED7"/>
                </a:solidFill>
              </a:rPr>
              <a:t>Ingenia</a:t>
            </a:r>
            <a:r>
              <a:rPr lang="en-US" dirty="0" smtClean="0">
                <a:solidFill>
                  <a:srgbClr val="0B5ED7"/>
                </a:solidFill>
              </a:rPr>
              <a:t> spurious detection</a:t>
            </a:r>
            <a:r>
              <a:rPr lang="en-US" sz="2000" dirty="0" smtClean="0"/>
              <a:t/>
            </a:r>
            <a:br>
              <a:rPr lang="en-US" sz="2000" dirty="0" smtClean="0"/>
            </a:br>
            <a:r>
              <a:rPr lang="en-US" sz="2000" dirty="0" smtClean="0"/>
              <a:t/>
            </a:r>
            <a:br>
              <a:rPr lang="en-US" sz="2000" dirty="0" smtClean="0"/>
            </a:br>
            <a:r>
              <a:rPr lang="en-US" sz="2000" dirty="0" smtClean="0"/>
              <a:t>Coil must be connected to </a:t>
            </a:r>
            <a:r>
              <a:rPr lang="en-US" sz="2000" dirty="0" err="1" smtClean="0"/>
              <a:t>Bodycoil</a:t>
            </a:r>
            <a:r>
              <a:rPr lang="en-US" sz="2000" dirty="0" smtClean="0"/>
              <a:t> input TFINT-X10,</a:t>
            </a:r>
            <a:br>
              <a:rPr lang="en-US" sz="2000" dirty="0" smtClean="0"/>
            </a:br>
            <a:r>
              <a:rPr lang="en-US" sz="2000" dirty="0" smtClean="0"/>
              <a:t>so always select </a:t>
            </a:r>
            <a:r>
              <a:rPr lang="en-US" sz="2000" dirty="0" err="1" smtClean="0"/>
              <a:t>bodycoil</a:t>
            </a:r>
            <a:r>
              <a:rPr lang="en-US" sz="2000" dirty="0" smtClean="0"/>
              <a:t>.</a:t>
            </a:r>
            <a:br>
              <a:rPr lang="en-US" sz="2000" dirty="0" smtClean="0"/>
            </a:br>
            <a:r>
              <a:rPr lang="en-US" sz="2000" dirty="0" smtClean="0"/>
              <a:t/>
            </a:r>
            <a:br>
              <a:rPr lang="en-US" sz="2000" dirty="0" smtClean="0"/>
            </a:br>
            <a:r>
              <a:rPr lang="en-US" sz="2000" dirty="0" smtClean="0"/>
              <a:t>As tool delivered C1 search coil is in fact a 1.5T (64 MHz) coil.</a:t>
            </a:r>
            <a:br>
              <a:rPr lang="en-US" sz="2000" dirty="0" smtClean="0"/>
            </a:br>
            <a:r>
              <a:rPr lang="en-US" sz="2000" dirty="0" smtClean="0"/>
              <a:t/>
            </a:r>
            <a:br>
              <a:rPr lang="en-US" sz="2000" dirty="0" smtClean="0"/>
            </a:br>
            <a:r>
              <a:rPr lang="en-US" sz="2000" dirty="0" smtClean="0"/>
              <a:t>This C1 search coil can not be used for 3.0T,</a:t>
            </a:r>
            <a:br>
              <a:rPr lang="en-US" sz="2000" dirty="0" smtClean="0"/>
            </a:br>
            <a:r>
              <a:rPr lang="en-US" sz="2000" dirty="0" smtClean="0"/>
              <a:t>so use 3.0T flex coil or coil from other (</a:t>
            </a:r>
            <a:r>
              <a:rPr lang="en-US" sz="2000" dirty="0" err="1" smtClean="0"/>
              <a:t>Achieva</a:t>
            </a:r>
            <a:r>
              <a:rPr lang="en-US" sz="2000" dirty="0" smtClean="0"/>
              <a:t>) 3.0T system.</a:t>
            </a:r>
            <a:br>
              <a:rPr lang="en-US" sz="2000" dirty="0" smtClean="0"/>
            </a:br>
            <a:endParaRPr lang="en-US" sz="2000" dirty="0"/>
          </a:p>
        </p:txBody>
      </p:sp>
      <p:grpSp>
        <p:nvGrpSpPr>
          <p:cNvPr id="4" name="Group 3"/>
          <p:cNvGrpSpPr/>
          <p:nvPr/>
        </p:nvGrpSpPr>
        <p:grpSpPr>
          <a:xfrm>
            <a:off x="1259632" y="3717032"/>
            <a:ext cx="6609585" cy="2745015"/>
            <a:chOff x="1187624" y="2708920"/>
            <a:chExt cx="6609585" cy="2745015"/>
          </a:xfrm>
        </p:grpSpPr>
        <p:sp>
          <p:nvSpPr>
            <p:cNvPr id="5" name="Donut 4"/>
            <p:cNvSpPr/>
            <p:nvPr>
              <p:custDataLst>
                <p:tags r:id="rId3"/>
              </p:custDataLst>
            </p:nvPr>
          </p:nvSpPr>
          <p:spPr bwMode="auto">
            <a:xfrm>
              <a:off x="6732240" y="3140968"/>
              <a:ext cx="914400" cy="914400"/>
            </a:xfrm>
            <a:prstGeom prst="don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6" name="Rectangle 5"/>
            <p:cNvSpPr/>
            <p:nvPr>
              <p:custDataLst>
                <p:tags r:id="rId4"/>
              </p:custDataLst>
            </p:nvPr>
          </p:nvSpPr>
          <p:spPr bwMode="auto">
            <a:xfrm>
              <a:off x="5940152" y="4437112"/>
              <a:ext cx="62636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7" name="Rectangle 6"/>
            <p:cNvSpPr/>
            <p:nvPr>
              <p:custDataLst>
                <p:tags r:id="rId5"/>
              </p:custDataLst>
            </p:nvPr>
          </p:nvSpPr>
          <p:spPr bwMode="auto">
            <a:xfrm>
              <a:off x="4860032" y="4437112"/>
              <a:ext cx="26632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8" name="Rectangle 7"/>
            <p:cNvSpPr/>
            <p:nvPr>
              <p:custDataLst>
                <p:tags r:id="rId6"/>
              </p:custDataLst>
            </p:nvPr>
          </p:nvSpPr>
          <p:spPr bwMode="auto">
            <a:xfrm>
              <a:off x="4139952" y="4437112"/>
              <a:ext cx="26632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9" name="Rectangle 8"/>
            <p:cNvSpPr/>
            <p:nvPr>
              <p:custDataLst>
                <p:tags r:id="rId7"/>
              </p:custDataLst>
            </p:nvPr>
          </p:nvSpPr>
          <p:spPr bwMode="auto">
            <a:xfrm>
              <a:off x="1187624" y="4509120"/>
              <a:ext cx="554360" cy="1440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cxnSp>
          <p:nvCxnSpPr>
            <p:cNvPr id="10" name="Straight Connector 9"/>
            <p:cNvCxnSpPr/>
            <p:nvPr>
              <p:custDataLst>
                <p:tags r:id="rId8"/>
              </p:custDataLst>
            </p:nvPr>
          </p:nvCxnSpPr>
          <p:spPr bwMode="auto">
            <a:xfrm>
              <a:off x="6588224" y="4653136"/>
              <a:ext cx="64807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Connector 10"/>
            <p:cNvCxnSpPr/>
            <p:nvPr>
              <p:custDataLst>
                <p:tags r:id="rId9"/>
              </p:custDataLst>
            </p:nvPr>
          </p:nvCxnSpPr>
          <p:spPr bwMode="auto">
            <a:xfrm>
              <a:off x="7236296" y="4077072"/>
              <a:ext cx="0" cy="57606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Straight Connector 11"/>
            <p:cNvCxnSpPr>
              <a:stCxn id="6" idx="1"/>
              <a:endCxn id="7" idx="3"/>
            </p:cNvCxnSpPr>
            <p:nvPr>
              <p:custDataLst>
                <p:tags r:id="rId10"/>
              </p:custDataLst>
            </p:nvPr>
          </p:nvCxnSpPr>
          <p:spPr bwMode="auto">
            <a:xfrm flipH="1">
              <a:off x="5126360" y="4617132"/>
              <a:ext cx="81379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a:stCxn id="8" idx="1"/>
            </p:cNvCxnSpPr>
            <p:nvPr>
              <p:custDataLst>
                <p:tags r:id="rId11"/>
              </p:custDataLst>
            </p:nvPr>
          </p:nvCxnSpPr>
          <p:spPr bwMode="auto">
            <a:xfrm flipH="1" flipV="1">
              <a:off x="1763688" y="4581128"/>
              <a:ext cx="2376264" cy="3600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4" name="Rectangle 13"/>
            <p:cNvSpPr/>
            <p:nvPr>
              <p:custDataLst>
                <p:tags r:id="rId12"/>
              </p:custDataLst>
            </p:nvPr>
          </p:nvSpPr>
          <p:spPr bwMode="auto">
            <a:xfrm>
              <a:off x="4427984" y="4581128"/>
              <a:ext cx="410344" cy="720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5" name="TextBox 14"/>
            <p:cNvSpPr txBox="1"/>
            <p:nvPr>
              <p:custDataLst>
                <p:tags r:id="rId13"/>
              </p:custDataLst>
            </p:nvPr>
          </p:nvSpPr>
          <p:spPr>
            <a:xfrm>
              <a:off x="6588224" y="2708920"/>
              <a:ext cx="1208985" cy="338554"/>
            </a:xfrm>
            <a:prstGeom prst="rect">
              <a:avLst/>
            </a:prstGeom>
            <a:noFill/>
          </p:spPr>
          <p:txBody>
            <a:bodyPr wrap="none" rtlCol="0">
              <a:spAutoFit/>
            </a:bodyPr>
            <a:lstStyle/>
            <a:p>
              <a:r>
                <a:rPr lang="en-US" sz="1600" dirty="0" smtClean="0"/>
                <a:t>circular coil</a:t>
              </a:r>
              <a:endParaRPr lang="en-US" sz="1600" dirty="0"/>
            </a:p>
          </p:txBody>
        </p:sp>
        <p:sp>
          <p:nvSpPr>
            <p:cNvPr id="16" name="TextBox 15"/>
            <p:cNvSpPr txBox="1"/>
            <p:nvPr>
              <p:custDataLst>
                <p:tags r:id="rId14"/>
              </p:custDataLst>
            </p:nvPr>
          </p:nvSpPr>
          <p:spPr>
            <a:xfrm>
              <a:off x="5868144" y="3789040"/>
              <a:ext cx="675185" cy="584775"/>
            </a:xfrm>
            <a:prstGeom prst="rect">
              <a:avLst/>
            </a:prstGeom>
            <a:noFill/>
          </p:spPr>
          <p:txBody>
            <a:bodyPr wrap="none" rtlCol="0">
              <a:spAutoFit/>
            </a:bodyPr>
            <a:lstStyle/>
            <a:p>
              <a:pPr algn="ctr"/>
              <a:r>
                <a:rPr lang="en-US" sz="1600" dirty="0" err="1" smtClean="0"/>
                <a:t>litton</a:t>
              </a:r>
              <a:r>
                <a:rPr lang="en-US" sz="1600" dirty="0" smtClean="0"/>
                <a:t> </a:t>
              </a:r>
            </a:p>
            <a:p>
              <a:pPr algn="ctr"/>
              <a:r>
                <a:rPr lang="en-US" sz="1600" dirty="0" smtClean="0"/>
                <a:t>plug</a:t>
              </a:r>
              <a:endParaRPr lang="en-US" sz="1600" dirty="0"/>
            </a:p>
          </p:txBody>
        </p:sp>
        <p:sp>
          <p:nvSpPr>
            <p:cNvPr id="17" name="TextBox 16"/>
            <p:cNvSpPr txBox="1"/>
            <p:nvPr>
              <p:custDataLst>
                <p:tags r:id="rId15"/>
              </p:custDataLst>
            </p:nvPr>
          </p:nvSpPr>
          <p:spPr>
            <a:xfrm>
              <a:off x="4211960" y="4005064"/>
              <a:ext cx="800219" cy="338554"/>
            </a:xfrm>
            <a:prstGeom prst="rect">
              <a:avLst/>
            </a:prstGeom>
            <a:noFill/>
          </p:spPr>
          <p:txBody>
            <a:bodyPr wrap="none" rtlCol="0">
              <a:spAutoFit/>
            </a:bodyPr>
            <a:lstStyle/>
            <a:p>
              <a:r>
                <a:rPr lang="en-US" sz="1600" dirty="0" smtClean="0"/>
                <a:t>I-piece</a:t>
              </a:r>
              <a:endParaRPr lang="en-US" sz="1600" dirty="0"/>
            </a:p>
          </p:txBody>
        </p:sp>
        <p:sp>
          <p:nvSpPr>
            <p:cNvPr id="18" name="TextBox 17"/>
            <p:cNvSpPr txBox="1"/>
            <p:nvPr>
              <p:custDataLst>
                <p:tags r:id="rId16"/>
              </p:custDataLst>
            </p:nvPr>
          </p:nvSpPr>
          <p:spPr>
            <a:xfrm>
              <a:off x="2123728" y="4869160"/>
              <a:ext cx="1665841" cy="584775"/>
            </a:xfrm>
            <a:prstGeom prst="rect">
              <a:avLst/>
            </a:prstGeom>
            <a:noFill/>
          </p:spPr>
          <p:txBody>
            <a:bodyPr wrap="none" rtlCol="0">
              <a:spAutoFit/>
            </a:bodyPr>
            <a:lstStyle/>
            <a:p>
              <a:r>
                <a:rPr lang="en-US" sz="1600" dirty="0" smtClean="0"/>
                <a:t>cable spike tool</a:t>
              </a:r>
            </a:p>
            <a:p>
              <a:r>
                <a:rPr lang="en-US" sz="1600" dirty="0" smtClean="0"/>
                <a:t>4598 000 45821</a:t>
              </a:r>
              <a:endParaRPr lang="en-US" sz="1600" dirty="0"/>
            </a:p>
          </p:txBody>
        </p:sp>
        <p:sp>
          <p:nvSpPr>
            <p:cNvPr id="19" name="TextBox 18"/>
            <p:cNvSpPr txBox="1"/>
            <p:nvPr>
              <p:custDataLst>
                <p:tags r:id="rId17"/>
              </p:custDataLst>
            </p:nvPr>
          </p:nvSpPr>
          <p:spPr>
            <a:xfrm>
              <a:off x="4860032" y="4869160"/>
              <a:ext cx="1650580" cy="584775"/>
            </a:xfrm>
            <a:prstGeom prst="rect">
              <a:avLst/>
            </a:prstGeom>
            <a:noFill/>
          </p:spPr>
          <p:txBody>
            <a:bodyPr wrap="none" rtlCol="0">
              <a:spAutoFit/>
            </a:bodyPr>
            <a:lstStyle/>
            <a:p>
              <a:r>
                <a:rPr lang="en-US" sz="1600" dirty="0" smtClean="0"/>
                <a:t>adaptor cable</a:t>
              </a:r>
            </a:p>
            <a:p>
              <a:r>
                <a:rPr lang="en-US" sz="1600" dirty="0" smtClean="0"/>
                <a:t>4522 131 32711</a:t>
              </a:r>
              <a:endParaRPr lang="en-US" sz="1600" dirty="0"/>
            </a:p>
          </p:txBody>
        </p:sp>
      </p:grpSp>
      <p:sp>
        <p:nvSpPr>
          <p:cNvPr id="21" name="Slide Number Placeholder 20"/>
          <p:cNvSpPr>
            <a:spLocks noGrp="1"/>
          </p:cNvSpPr>
          <p:nvPr>
            <p:ph type="sldNum" sz="quarter" idx="10"/>
          </p:nvPr>
        </p:nvSpPr>
        <p:spPr/>
        <p:txBody>
          <a:bodyPr/>
          <a:lstStyle/>
          <a:p>
            <a:fld id="{0B4E316A-D996-4C3A-9727-0F02F7692ADE}" type="slidenum">
              <a:rPr lang="" smtClean="0"/>
              <a:pPr/>
              <a:t>89</a:t>
            </a:fld>
            <a:endParaRPr lang=""/>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a:ln w="0"/>
          <a:effectLst/>
        </p:spPr>
        <p:txBody>
          <a:bodyPr wrap="square" lIns="0" tIns="0" rIns="0" bIns="0" anchor="t"/>
          <a:lstStyle/>
          <a:p>
            <a:pPr>
              <a:spcBef>
                <a:spcPts val="0"/>
              </a:spcBef>
              <a:spcAft>
                <a:spcPts val="0"/>
              </a:spcAft>
            </a:pPr>
            <a:r>
              <a:rPr lang="en-US" dirty="0" smtClean="0"/>
              <a:t>Patient Set-up/Preparation</a:t>
            </a:r>
            <a:endParaRPr lang="en-US" dirty="0"/>
          </a:p>
        </p:txBody>
      </p:sp>
      <p:sp>
        <p:nvSpPr>
          <p:cNvPr id="3" name="Content Placeholder 2"/>
          <p:cNvSpPr>
            <a:spLocks noGrp="1"/>
          </p:cNvSpPr>
          <p:nvPr>
            <p:ph idx="1"/>
            <p:custDataLst>
              <p:tags r:id="rId3"/>
            </p:custDataLst>
          </p:nvPr>
        </p:nvSpPr>
        <p:spPr>
          <a:xfrm>
            <a:off x="392112" y="1676400"/>
            <a:ext cx="8359775" cy="4381500"/>
          </a:xfrm>
          <a:ln w="0"/>
          <a:effectLst/>
        </p:spPr>
        <p:txBody>
          <a:bodyPr wrap="square" lIns="0" tIns="0" rIns="0" bIns="0"/>
          <a:lstStyle/>
          <a:p>
            <a:pPr>
              <a:spcBef>
                <a:spcPts val="0"/>
              </a:spcBef>
              <a:spcAft>
                <a:spcPts val="0"/>
              </a:spcAft>
            </a:pPr>
            <a:r>
              <a:rPr lang="en-US" dirty="0" smtClean="0"/>
              <a:t>Motion compensation related artifacts</a:t>
            </a:r>
          </a:p>
          <a:p>
            <a:pPr>
              <a:spcBef>
                <a:spcPts val="0"/>
              </a:spcBef>
              <a:spcAft>
                <a:spcPts val="0"/>
              </a:spcAft>
            </a:pPr>
            <a:endParaRPr lang="en-US" dirty="0"/>
          </a:p>
        </p:txBody>
      </p:sp>
      <p:grpSp>
        <p:nvGrpSpPr>
          <p:cNvPr id="2" name="Group 24"/>
          <p:cNvGrpSpPr/>
          <p:nvPr/>
        </p:nvGrpSpPr>
        <p:grpSpPr>
          <a:xfrm>
            <a:off x="762000" y="2072640"/>
            <a:ext cx="2441574" cy="4023360"/>
            <a:chOff x="762000" y="1981200"/>
            <a:chExt cx="2441574" cy="4114800"/>
          </a:xfrm>
          <a:effectLst>
            <a:outerShdw blurRad="50800" dist="38100" dir="2700000" algn="tl" rotWithShape="0">
              <a:prstClr val="black">
                <a:alpha val="40000"/>
              </a:prstClr>
            </a:outerShdw>
          </a:effectLst>
        </p:grpSpPr>
        <p:pic>
          <p:nvPicPr>
            <p:cNvPr id="6" name="Picture 3" descr="FLP2"/>
            <p:cNvPicPr>
              <a:picLocks noChangeAspect="1" noChangeArrowheads="1"/>
            </p:cNvPicPr>
            <p:nvPr>
              <p:custDataLst>
                <p:tags r:id="rId7"/>
              </p:custDataLst>
            </p:nvPr>
          </p:nvPicPr>
          <p:blipFill>
            <a:blip r:embed="rId10" cstate="print"/>
            <a:srcRect/>
            <a:stretch>
              <a:fillRect/>
            </a:stretch>
          </p:blipFill>
          <p:spPr bwMode="auto">
            <a:xfrm>
              <a:off x="762000" y="1981200"/>
              <a:ext cx="2438400" cy="2169622"/>
            </a:xfrm>
            <a:prstGeom prst="rect">
              <a:avLst/>
            </a:prstGeom>
            <a:noFill/>
            <a:ln w="12700">
              <a:solidFill>
                <a:schemeClr val="tx1"/>
              </a:solidFill>
              <a:miter lim="800000"/>
              <a:headEnd/>
              <a:tailEnd/>
            </a:ln>
            <a:effectLst>
              <a:outerShdw blurRad="50800" dist="38100" dir="2700000" algn="tl" rotWithShape="0">
                <a:schemeClr val="bg1">
                  <a:lumMod val="50000"/>
                  <a:alpha val="40000"/>
                </a:schemeClr>
              </a:outerShdw>
            </a:effectLst>
          </p:spPr>
        </p:pic>
        <p:pic>
          <p:nvPicPr>
            <p:cNvPr id="7" name="Picture 5" descr="Herzbewegung"/>
            <p:cNvPicPr>
              <a:picLocks noChangeAspect="1" noChangeArrowheads="1"/>
            </p:cNvPicPr>
            <p:nvPr>
              <p:custDataLst>
                <p:tags r:id="rId8"/>
              </p:custDataLst>
            </p:nvPr>
          </p:nvPicPr>
          <p:blipFill>
            <a:blip r:embed="rId11" cstate="print">
              <a:lum bright="18000" contrast="6000"/>
            </a:blip>
            <a:srcRect/>
            <a:stretch>
              <a:fillRect/>
            </a:stretch>
          </p:blipFill>
          <p:spPr bwMode="auto">
            <a:xfrm>
              <a:off x="762000" y="4150822"/>
              <a:ext cx="2441574" cy="1945178"/>
            </a:xfrm>
            <a:prstGeom prst="rect">
              <a:avLst/>
            </a:prstGeom>
            <a:noFill/>
            <a:ln w="12700">
              <a:solidFill>
                <a:schemeClr val="tx1"/>
              </a:solidFill>
              <a:miter lim="800000"/>
              <a:headEnd/>
              <a:tailEnd/>
            </a:ln>
            <a:effectLst>
              <a:outerShdw blurRad="50800" dist="38100" dir="2700000" algn="tl" rotWithShape="0">
                <a:schemeClr val="bg1">
                  <a:lumMod val="50000"/>
                  <a:alpha val="40000"/>
                </a:schemeClr>
              </a:outerShdw>
            </a:effectLst>
          </p:spPr>
        </p:pic>
      </p:grpSp>
      <p:pic>
        <p:nvPicPr>
          <p:cNvPr id="8" name="Picture 6" descr="E:\IQ Course Documents\30T_BODY_T2_HR_RT.JPG"/>
          <p:cNvPicPr>
            <a:picLocks noChangeAspect="1" noChangeArrowheads="1"/>
          </p:cNvPicPr>
          <p:nvPr>
            <p:custDataLst>
              <p:tags r:id="rId4"/>
            </p:custDataLst>
          </p:nvPr>
        </p:nvPicPr>
        <p:blipFill>
          <a:blip r:embed="rId12" cstate="print"/>
          <a:srcRect/>
          <a:stretch>
            <a:fillRect/>
          </a:stretch>
        </p:blipFill>
        <p:spPr bwMode="auto">
          <a:xfrm>
            <a:off x="4245703" y="2057400"/>
            <a:ext cx="4212497" cy="402336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custDataLst>
              <p:tags r:id="rId5"/>
            </p:custDataLst>
          </p:nvPr>
        </p:nvSpPr>
        <p:spPr>
          <a:xfrm>
            <a:off x="1143000" y="6172200"/>
            <a:ext cx="1752600" cy="369332"/>
          </a:xfrm>
          <a:prstGeom prst="rect">
            <a:avLst/>
          </a:prstGeom>
          <a:noFill/>
        </p:spPr>
        <p:txBody>
          <a:bodyPr wrap="square" rtlCol="0">
            <a:spAutoFit/>
          </a:bodyPr>
          <a:lstStyle/>
          <a:p>
            <a:r>
              <a:rPr lang="en-US" sz="1800" dirty="0" smtClean="0"/>
              <a:t>Cardiac motion</a:t>
            </a:r>
            <a:endParaRPr lang="en-US" sz="1800" dirty="0"/>
          </a:p>
        </p:txBody>
      </p:sp>
      <p:sp>
        <p:nvSpPr>
          <p:cNvPr id="10" name="TextBox 9"/>
          <p:cNvSpPr txBox="1"/>
          <p:nvPr>
            <p:custDataLst>
              <p:tags r:id="rId6"/>
            </p:custDataLst>
          </p:nvPr>
        </p:nvSpPr>
        <p:spPr>
          <a:xfrm>
            <a:off x="5257800" y="6183868"/>
            <a:ext cx="2133600" cy="369332"/>
          </a:xfrm>
          <a:prstGeom prst="rect">
            <a:avLst/>
          </a:prstGeom>
          <a:noFill/>
        </p:spPr>
        <p:txBody>
          <a:bodyPr wrap="square" rtlCol="0">
            <a:spAutoFit/>
          </a:bodyPr>
          <a:lstStyle/>
          <a:p>
            <a:r>
              <a:rPr lang="en-US" sz="1800" dirty="0" smtClean="0"/>
              <a:t>Respiratory motion</a:t>
            </a:r>
            <a:endParaRPr lang="en-US" sz="1800" dirty="0"/>
          </a:p>
        </p:txBody>
      </p:sp>
      <p:sp>
        <p:nvSpPr>
          <p:cNvPr id="12" name="Slide Number Placeholder 11"/>
          <p:cNvSpPr>
            <a:spLocks noGrp="1"/>
          </p:cNvSpPr>
          <p:nvPr>
            <p:ph type="sldNum" sz="quarter" idx="10"/>
          </p:nvPr>
        </p:nvSpPr>
        <p:spPr/>
        <p:txBody>
          <a:bodyPr/>
          <a:lstStyle/>
          <a:p>
            <a:fld id="{405B044B-C5B2-466D-9976-EFD4ECA532C5}" type="slidenum">
              <a:rPr lang="" smtClean="0"/>
              <a:pPr/>
              <a:t>9</a:t>
            </a:fld>
            <a:endParaRPr lang=""/>
          </a:p>
        </p:txBody>
      </p:sp>
    </p:spTree>
    <p:custDataLst>
      <p:tags r:id="rId1"/>
    </p:custDataLst>
    <p:extLst>
      <p:ext uri="{BB962C8B-B14F-4D97-AF65-F5344CB8AC3E}">
        <p14:creationId xmlns:p14="http://schemas.microsoft.com/office/powerpoint/2010/main" val="12695012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88186"/>
          </a:xfrm>
          <a:ln w="0"/>
          <a:effectLst/>
        </p:spPr>
        <p:txBody>
          <a:bodyPr wrap="square" lIns="0" tIns="0" rIns="0" bIns="0" anchor="t"/>
          <a:lstStyle/>
          <a:p>
            <a:pPr>
              <a:spcBef>
                <a:spcPts val="0"/>
              </a:spcBef>
              <a:spcAft>
                <a:spcPts val="0"/>
              </a:spcAft>
            </a:pPr>
            <a:r>
              <a:rPr lang="en-US" dirty="0" smtClean="0">
                <a:solidFill>
                  <a:srgbClr val="0B5ED7"/>
                </a:solidFill>
              </a:rPr>
              <a:t>Known spurious sources</a:t>
            </a:r>
            <a:r>
              <a:rPr lang="en-US" sz="2000" dirty="0" smtClean="0"/>
              <a:t/>
            </a:r>
            <a:br>
              <a:rPr lang="en-US" sz="2000" dirty="0" smtClean="0"/>
            </a:br>
            <a:r>
              <a:rPr lang="en-US" sz="2000" dirty="0" smtClean="0"/>
              <a:t/>
            </a:r>
            <a:br>
              <a:rPr lang="en-US" sz="2000" dirty="0" smtClean="0"/>
            </a:br>
            <a:r>
              <a:rPr lang="en-US" sz="1600" dirty="0" smtClean="0"/>
              <a:t>Third party equipment, including </a:t>
            </a:r>
            <a:r>
              <a:rPr lang="en-US" sz="1600" dirty="0" err="1" smtClean="0"/>
              <a:t>Invivo</a:t>
            </a:r>
            <a:r>
              <a:rPr lang="en-US" sz="1600" dirty="0" smtClean="0"/>
              <a:t> equipment</a:t>
            </a:r>
            <a:br>
              <a:rPr lang="en-US" sz="1600" dirty="0" smtClean="0"/>
            </a:br>
            <a:r>
              <a:rPr lang="en-US" sz="1600" dirty="0" smtClean="0"/>
              <a:t>Observation camera</a:t>
            </a:r>
            <a:br>
              <a:rPr lang="en-US" sz="1600" dirty="0" smtClean="0"/>
            </a:br>
            <a:r>
              <a:rPr lang="en-US" sz="1600" dirty="0" smtClean="0"/>
              <a:t>Emergency lights (charger)</a:t>
            </a:r>
            <a:br>
              <a:rPr lang="en-US" sz="1600" dirty="0" smtClean="0"/>
            </a:br>
            <a:r>
              <a:rPr lang="en-US" sz="1600" dirty="0" smtClean="0"/>
              <a:t>Wires through RF feed troughs</a:t>
            </a:r>
            <a:br>
              <a:rPr lang="en-US" sz="1600" dirty="0" smtClean="0"/>
            </a:br>
            <a:r>
              <a:rPr lang="en-US" sz="1600" dirty="0" smtClean="0"/>
              <a:t>Smoke detectors, even if connected via filter</a:t>
            </a:r>
            <a:br>
              <a:rPr lang="en-US" sz="1600" dirty="0" smtClean="0"/>
            </a:br>
            <a:r>
              <a:rPr lang="en-US" sz="1600" dirty="0" smtClean="0"/>
              <a:t>Oxygen meters</a:t>
            </a:r>
            <a:br>
              <a:rPr lang="en-US" sz="1600" dirty="0" smtClean="0"/>
            </a:br>
            <a:r>
              <a:rPr lang="en-US" sz="1600" dirty="0" smtClean="0"/>
              <a:t>Bad ECG module</a:t>
            </a:r>
            <a:br>
              <a:rPr lang="en-US" sz="1600" dirty="0" smtClean="0"/>
            </a:br>
            <a:r>
              <a:rPr lang="en-US" sz="1600" dirty="0" smtClean="0"/>
              <a:t>Compact fluorescent lighting (energy savers)</a:t>
            </a:r>
            <a:br>
              <a:rPr lang="en-US" sz="1600" dirty="0" smtClean="0"/>
            </a:br>
            <a:r>
              <a:rPr lang="en-US" sz="1600" dirty="0" smtClean="0"/>
              <a:t>Bad fans of PLC/PSU ?</a:t>
            </a:r>
            <a:br>
              <a:rPr lang="en-US" sz="1600" dirty="0" smtClean="0"/>
            </a:br>
            <a:r>
              <a:rPr lang="en-US" sz="1600" dirty="0" smtClean="0"/>
              <a:t>RXE4 on 1.5T system gives dots in scan 4</a:t>
            </a:r>
            <a:br>
              <a:rPr lang="en-US" sz="1600" dirty="0" smtClean="0"/>
            </a:br>
            <a:r>
              <a:rPr lang="en-US" sz="1600" dirty="0" smtClean="0"/>
              <a:t>MEU (Magnet Electronic Unit)</a:t>
            </a:r>
            <a:br>
              <a:rPr lang="en-US" sz="1600" dirty="0" smtClean="0"/>
            </a:br>
            <a:r>
              <a:rPr lang="en-US" sz="1600" dirty="0" smtClean="0"/>
              <a:t>Switching Power Supplies (SFB, Patient support)</a:t>
            </a:r>
            <a:br>
              <a:rPr lang="en-US" sz="1600" dirty="0" smtClean="0"/>
            </a:br>
            <a:r>
              <a:rPr lang="en-US" sz="1600" dirty="0" smtClean="0"/>
              <a:t>Leak in RF cage (RF door, bad filter in SFB)</a:t>
            </a:r>
            <a:r>
              <a:rPr lang="en-US" sz="2000" dirty="0" smtClean="0"/>
              <a:t/>
            </a:r>
            <a:br>
              <a:rPr lang="en-US" sz="2000" dirty="0" smtClean="0"/>
            </a:br>
            <a:r>
              <a:rPr lang="en-US" sz="2000" dirty="0" smtClean="0"/>
              <a:t/>
            </a:r>
            <a:br>
              <a:rPr lang="en-US" sz="2000" dirty="0" smtClean="0"/>
            </a:br>
            <a:r>
              <a:rPr lang="en-US" dirty="0" smtClean="0">
                <a:solidFill>
                  <a:srgbClr val="0B5ED7"/>
                </a:solidFill>
              </a:rPr>
              <a:t>Attention</a:t>
            </a:r>
            <a:r>
              <a:rPr lang="en-US" sz="2000" dirty="0" smtClean="0"/>
              <a:t/>
            </a:r>
            <a:br>
              <a:rPr lang="en-US" sz="2000" dirty="0" smtClean="0"/>
            </a:br>
            <a:r>
              <a:rPr lang="en-US" sz="1600" dirty="0" smtClean="0"/>
              <a:t>Spurious will jump from cable to cable</a:t>
            </a: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sp>
        <p:nvSpPr>
          <p:cNvPr id="5" name="Slide Number Placeholder 4"/>
          <p:cNvSpPr>
            <a:spLocks noGrp="1"/>
          </p:cNvSpPr>
          <p:nvPr>
            <p:ph type="sldNum" sz="quarter" idx="10"/>
          </p:nvPr>
        </p:nvSpPr>
        <p:spPr/>
        <p:txBody>
          <a:bodyPr/>
          <a:lstStyle/>
          <a:p>
            <a:fld id="{0B4E316A-D996-4C3A-9727-0F02F7692ADE}" type="slidenum">
              <a:rPr lang="" smtClean="0"/>
              <a:pPr/>
              <a:t>90</a:t>
            </a:fld>
            <a:endParaRPr lang=""/>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16178"/>
          </a:xfrm>
          <a:ln w="0"/>
          <a:effectLst/>
        </p:spPr>
        <p:txBody>
          <a:bodyPr wrap="square" lIns="0" tIns="0" rIns="0" bIns="0" anchor="t"/>
          <a:lstStyle/>
          <a:p>
            <a:pPr>
              <a:spcBef>
                <a:spcPts val="0"/>
              </a:spcBef>
              <a:spcAft>
                <a:spcPts val="0"/>
              </a:spcAft>
            </a:pPr>
            <a:r>
              <a:rPr lang="en-US" dirty="0" smtClean="0">
                <a:solidFill>
                  <a:srgbClr val="0B5ED7"/>
                </a:solidFill>
              </a:rPr>
              <a:t>RF Chain Diagnostics for spurious sniffing</a:t>
            </a:r>
            <a:br>
              <a:rPr lang="en-US" dirty="0" smtClean="0">
                <a:solidFill>
                  <a:srgbClr val="0B5ED7"/>
                </a:solidFill>
              </a:rPr>
            </a:br>
            <a:r>
              <a:rPr lang="en-US" sz="2000" dirty="0" smtClean="0"/>
              <a:t/>
            </a:r>
            <a:br>
              <a:rPr lang="en-US" sz="2000" dirty="0" smtClean="0"/>
            </a:br>
            <a:r>
              <a:rPr lang="en-US" sz="1600" dirty="0" smtClean="0"/>
              <a:t>Load parameter set </a:t>
            </a:r>
            <a:r>
              <a:rPr lang="en-US" sz="1600" dirty="0" err="1" smtClean="0"/>
              <a:t>ttrfd_linear_fid_shim</a:t>
            </a:r>
            <a:r>
              <a:rPr lang="en-US" sz="1600" dirty="0" smtClean="0"/>
              <a:t/>
            </a:r>
            <a:br>
              <a:rPr lang="en-US" sz="1600" dirty="0" smtClean="0"/>
            </a:br>
            <a:r>
              <a:rPr lang="en-US" sz="1600" dirty="0" smtClean="0"/>
              <a:t/>
            </a:r>
            <a:br>
              <a:rPr lang="en-US" sz="1600" dirty="0" smtClean="0"/>
            </a:br>
            <a:r>
              <a:rPr lang="en-US" sz="1600" dirty="0" smtClean="0"/>
              <a:t>Object RF: </a:t>
            </a:r>
            <a:br>
              <a:rPr lang="en-US" sz="1600" dirty="0" smtClean="0"/>
            </a:br>
            <a:r>
              <a:rPr lang="en-US" sz="1600" dirty="0" smtClean="0"/>
              <a:t>Enabled:			NO	(no RF transmit)</a:t>
            </a:r>
            <a:br>
              <a:rPr lang="en-US" sz="1600" dirty="0" smtClean="0"/>
            </a:br>
            <a:r>
              <a:rPr lang="en-US" sz="1600" dirty="0" smtClean="0"/>
              <a:t/>
            </a:r>
            <a:br>
              <a:rPr lang="en-US" sz="1600" dirty="0" smtClean="0"/>
            </a:br>
            <a:r>
              <a:rPr lang="en-US" sz="1600" dirty="0" smtClean="0"/>
              <a:t>Object AQ/RF sweep: (depends on 1 channel transmit or multi transmit)</a:t>
            </a:r>
            <a:br>
              <a:rPr lang="en-US" sz="1600" dirty="0" smtClean="0"/>
            </a:br>
            <a:r>
              <a:rPr lang="en-US" sz="1600" dirty="0" smtClean="0"/>
              <a:t>Duration [ms]:		shorter results in larger bandwidth</a:t>
            </a:r>
            <a:br>
              <a:rPr lang="en-US" sz="1600" dirty="0" smtClean="0"/>
            </a:br>
            <a:r>
              <a:rPr lang="en-US" sz="1600" dirty="0" smtClean="0"/>
              <a:t>Attenuation:		0	(not for </a:t>
            </a:r>
            <a:r>
              <a:rPr lang="en-US" sz="1600" dirty="0" err="1" smtClean="0"/>
              <a:t>Ingenia</a:t>
            </a:r>
            <a:r>
              <a:rPr lang="en-US" sz="1600" dirty="0" smtClean="0"/>
              <a:t>)</a:t>
            </a:r>
            <a:br>
              <a:rPr lang="en-US" sz="1600" dirty="0" smtClean="0"/>
            </a:br>
            <a:r>
              <a:rPr lang="en-US" sz="1600" dirty="0" smtClean="0"/>
              <a:t/>
            </a:r>
            <a:br>
              <a:rPr lang="en-US" sz="1600" dirty="0" smtClean="0"/>
            </a:br>
            <a:r>
              <a:rPr lang="en-US" sz="1600" dirty="0" smtClean="0"/>
              <a:t>Object AQMON:</a:t>
            </a:r>
            <a:br>
              <a:rPr lang="en-US" sz="1600" dirty="0" smtClean="0"/>
            </a:br>
            <a:r>
              <a:rPr lang="en-US" sz="1600" dirty="0" smtClean="0"/>
              <a:t>Signals:			</a:t>
            </a:r>
            <a:r>
              <a:rPr lang="en-US" sz="1600" dirty="0" err="1" smtClean="0"/>
              <a:t>Sm,Tm</a:t>
            </a:r>
            <a:r>
              <a:rPr lang="en-US" sz="1600" dirty="0" smtClean="0"/>
              <a:t> (Spectrum and time of Modulus)</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Refer to IQ </a:t>
            </a:r>
            <a:r>
              <a:rPr lang="en-US" sz="1600" dirty="0" err="1" smtClean="0"/>
              <a:t>Webbook</a:t>
            </a:r>
            <a:r>
              <a:rPr lang="en-US" sz="1600" dirty="0" smtClean="0"/>
              <a:t>:	Background noise</a:t>
            </a:r>
            <a:br>
              <a:rPr lang="en-US" sz="1600" dirty="0" smtClean="0"/>
            </a:br>
            <a:r>
              <a:rPr lang="en-US" sz="1600" dirty="0" smtClean="0"/>
              <a:t>			RF interference</a:t>
            </a:r>
            <a:br>
              <a:rPr lang="en-US" sz="1600" dirty="0" smtClean="0"/>
            </a:br>
            <a:r>
              <a:rPr lang="en-US" sz="1600" dirty="0" smtClean="0"/>
              <a:t>			Frequency spectrum</a:t>
            </a:r>
            <a:r>
              <a:rPr lang="en-US" sz="2000" dirty="0" smtClean="0"/>
              <a:t/>
            </a:r>
            <a:br>
              <a:rPr lang="en-US" sz="2000" dirty="0" smtClean="0"/>
            </a:br>
            <a:endParaRPr lang="en-US" sz="2000" dirty="0"/>
          </a:p>
        </p:txBody>
      </p:sp>
      <p:sp>
        <p:nvSpPr>
          <p:cNvPr id="5" name="Slide Number Placeholder 4"/>
          <p:cNvSpPr>
            <a:spLocks noGrp="1"/>
          </p:cNvSpPr>
          <p:nvPr>
            <p:ph type="sldNum" sz="quarter" idx="10"/>
          </p:nvPr>
        </p:nvSpPr>
        <p:spPr/>
        <p:txBody>
          <a:bodyPr/>
          <a:lstStyle/>
          <a:p>
            <a:fld id="{0B4E316A-D996-4C3A-9727-0F02F7692ADE}" type="slidenum">
              <a:rPr lang="" smtClean="0"/>
              <a:pPr/>
              <a:t>91</a:t>
            </a:fld>
            <a:endParaRPr lang=""/>
          </a:p>
        </p:txBody>
      </p:sp>
    </p:spTree>
    <p:custDataLst>
      <p:tags r:id="rId1"/>
    </p:custData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custDataLst>
              <p:tags r:id="rId2"/>
            </p:custDataLst>
          </p:nvPr>
        </p:nvSpPr>
        <p:spPr>
          <a:xfrm>
            <a:off x="800100" y="55118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nl-NL" sz="1900" smtClean="0"/>
              <a:t>MR Field Support &amp; Education</a:t>
            </a:r>
            <a:endParaRPr lang="" sz="1900"/>
          </a:p>
        </p:txBody>
      </p:sp>
      <p:sp>
        <p:nvSpPr>
          <p:cNvPr id="5" name="TextBox 4"/>
          <p:cNvSpPr txBox="1">
            <a:spLocks/>
          </p:cNvSpPr>
          <p:nvPr>
            <p:custDataLst>
              <p:tags r:id="rId3"/>
            </p:custDataLst>
          </p:nvPr>
        </p:nvSpPr>
        <p:spPr>
          <a:xfrm>
            <a:off x="800100" y="582930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endParaRPr lang="" sz="1900"/>
          </a:p>
        </p:txBody>
      </p:sp>
      <p:sp>
        <p:nvSpPr>
          <p:cNvPr id="4" name="TextBox 3"/>
          <p:cNvSpPr txBox="1">
            <a:spLocks/>
          </p:cNvSpPr>
          <p:nvPr>
            <p:custDataLst>
              <p:tags r:id="rId4"/>
            </p:custDataLst>
          </p:nvPr>
        </p:nvSpPr>
        <p:spPr>
          <a:xfrm>
            <a:off x="800100" y="6153150"/>
            <a:ext cx="7543800" cy="304800"/>
          </a:xfrm>
          <a:prstGeom prst="rect">
            <a:avLst/>
          </a:prstGeom>
          <a:noFill/>
          <a:ln w="0">
            <a:noFill/>
          </a:ln>
          <a:effectLst/>
        </p:spPr>
        <p:txBody>
          <a:bodyPr vert="horz" wrap="square" lIns="0" tIns="0" rIns="0" bIns="0" rtlCol="0">
            <a:noAutofit/>
          </a:bodyPr>
          <a:lstStyle/>
          <a:p>
            <a:pPr>
              <a:spcBef>
                <a:spcPts val="0"/>
              </a:spcBef>
              <a:spcAft>
                <a:spcPts val="0"/>
              </a:spcAft>
            </a:pPr>
            <a:r>
              <a:rPr lang="en-US" sz="1900" smtClean="0"/>
              <a:t>Week 21 2013</a:t>
            </a:r>
            <a:endParaRPr lang="" sz="1900"/>
          </a:p>
        </p:txBody>
      </p:sp>
      <p:sp>
        <p:nvSpPr>
          <p:cNvPr id="2" name="Title 1"/>
          <p:cNvSpPr>
            <a:spLocks noGrp="1"/>
          </p:cNvSpPr>
          <p:nvPr>
            <p:ph type="ctrTitle"/>
            <p:custDataLst>
              <p:tags r:id="rId5"/>
            </p:custDataLst>
          </p:nvPr>
        </p:nvSpPr>
        <p:spPr>
          <a:xfrm>
            <a:off x="800100" y="3690937"/>
            <a:ext cx="7543800" cy="1866900"/>
          </a:xfrm>
          <a:ln w="0"/>
          <a:effectLst/>
        </p:spPr>
        <p:txBody>
          <a:bodyPr wrap="square" lIns="0" tIns="0" rIns="0" bIns="0" anchor="t"/>
          <a:lstStyle/>
          <a:p>
            <a:r>
              <a:rPr lang="en-US" sz="3600" dirty="0" smtClean="0"/>
              <a:t>Spikes</a:t>
            </a:r>
            <a:r>
              <a:rPr lang="en-US" dirty="0" smtClean="0"/>
              <a:t/>
            </a:r>
            <a:br>
              <a:rPr lang="en-US" dirty="0" smtClean="0"/>
            </a:br>
            <a:endParaRPr lang="en-US" dirty="0"/>
          </a:p>
        </p:txBody>
      </p:sp>
    </p:spTree>
    <p:custDataLst>
      <p:tags r:id="rId1"/>
    </p:custDataLst>
    <p:extLst>
      <p:ext uri="{BB962C8B-B14F-4D97-AF65-F5344CB8AC3E}">
        <p14:creationId xmlns:p14="http://schemas.microsoft.com/office/powerpoint/2010/main" val="39780536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custDataLst>
              <p:tags r:id="rId2"/>
            </p:custDataLst>
          </p:nvPr>
        </p:nvSpPr>
        <p:spPr/>
        <p:txBody>
          <a:bodyPr/>
          <a:lstStyle/>
          <a:p>
            <a:r>
              <a:rPr lang="en-US" dirty="0" smtClean="0">
                <a:solidFill>
                  <a:srgbClr val="0B5ED7"/>
                </a:solidFill>
              </a:rPr>
              <a:t>Agenda spikes</a:t>
            </a:r>
          </a:p>
        </p:txBody>
      </p:sp>
      <p:sp>
        <p:nvSpPr>
          <p:cNvPr id="5124" name="Text Placeholder 2"/>
          <p:cNvSpPr>
            <a:spLocks noGrp="1"/>
          </p:cNvSpPr>
          <p:nvPr>
            <p:ph type="body" idx="1"/>
            <p:custDataLst>
              <p:tags r:id="rId3"/>
            </p:custDataLst>
          </p:nvPr>
        </p:nvSpPr>
        <p:spPr/>
        <p:txBody>
          <a:bodyPr/>
          <a:lstStyle/>
          <a:p>
            <a:r>
              <a:rPr lang="en-US" dirty="0" smtClean="0">
                <a:latin typeface="Arial" pitchFamily="34" charset="0"/>
              </a:rPr>
              <a:t>What is a Spike?</a:t>
            </a:r>
          </a:p>
          <a:p>
            <a:r>
              <a:rPr lang="en-US" dirty="0" smtClean="0">
                <a:latin typeface="Arial" pitchFamily="34" charset="0"/>
              </a:rPr>
              <a:t>How to recognize spikes and how it effects the image Quality</a:t>
            </a:r>
          </a:p>
          <a:p>
            <a:r>
              <a:rPr lang="en-US" dirty="0" smtClean="0">
                <a:latin typeface="Arial" pitchFamily="34" charset="0"/>
              </a:rPr>
              <a:t>What kinds of Spikes do we known</a:t>
            </a:r>
          </a:p>
          <a:p>
            <a:r>
              <a:rPr lang="en-US" dirty="0" smtClean="0">
                <a:latin typeface="Arial" pitchFamily="34" charset="0"/>
              </a:rPr>
              <a:t>What can cause spikes</a:t>
            </a:r>
          </a:p>
          <a:p>
            <a:r>
              <a:rPr lang="en-US" dirty="0" smtClean="0">
                <a:latin typeface="Arial" pitchFamily="34" charset="0"/>
              </a:rPr>
              <a:t>Known problems that can cause spikes</a:t>
            </a:r>
          </a:p>
          <a:p>
            <a:r>
              <a:rPr lang="en-US" dirty="0" smtClean="0">
                <a:latin typeface="Arial" pitchFamily="34" charset="0"/>
              </a:rPr>
              <a:t>How to fault find spikes</a:t>
            </a:r>
          </a:p>
          <a:p>
            <a:r>
              <a:rPr lang="en-US" dirty="0" smtClean="0">
                <a:latin typeface="Arial" pitchFamily="34" charset="0"/>
              </a:rPr>
              <a:t>What to do if spike issue is solved</a:t>
            </a:r>
          </a:p>
          <a:p>
            <a:endParaRPr lang="en-US" dirty="0" smtClean="0">
              <a:latin typeface="Arial" pitchFamily="34" charset="0"/>
            </a:endParaRPr>
          </a:p>
        </p:txBody>
      </p:sp>
      <p:sp>
        <p:nvSpPr>
          <p:cNvPr id="3" name="Slide Number Placeholder 2"/>
          <p:cNvSpPr>
            <a:spLocks noGrp="1"/>
          </p:cNvSpPr>
          <p:nvPr>
            <p:ph type="sldNum" sz="quarter" idx="10"/>
          </p:nvPr>
        </p:nvSpPr>
        <p:spPr/>
        <p:txBody>
          <a:bodyPr/>
          <a:lstStyle/>
          <a:p>
            <a:fld id="{0B4E316A-D996-4C3A-9727-0F02F7692ADE}" type="slidenum">
              <a:rPr lang="" smtClean="0"/>
              <a:pPr/>
              <a:t>93</a:t>
            </a:fld>
            <a:endParaRPr lang=""/>
          </a:p>
        </p:txBody>
      </p:sp>
    </p:spTree>
    <p:custDataLst>
      <p:tags r:id="rId1"/>
    </p:custDataLst>
    <p:extLst>
      <p:ext uri="{BB962C8B-B14F-4D97-AF65-F5344CB8AC3E}">
        <p14:creationId xmlns:p14="http://schemas.microsoft.com/office/powerpoint/2010/main" val="8650589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custDataLst>
              <p:tags r:id="rId2"/>
            </p:custDataLst>
          </p:nvPr>
        </p:nvSpPr>
        <p:spPr/>
        <p:txBody>
          <a:bodyPr/>
          <a:lstStyle/>
          <a:p>
            <a:r>
              <a:rPr lang="en-US" dirty="0" smtClean="0">
                <a:solidFill>
                  <a:srgbClr val="0B5ED7"/>
                </a:solidFill>
              </a:rPr>
              <a:t>What is a spike?</a:t>
            </a:r>
          </a:p>
        </p:txBody>
      </p:sp>
      <p:pic>
        <p:nvPicPr>
          <p:cNvPr id="6148" name="Picture 5"/>
          <p:cNvPicPr>
            <a:picLocks noChangeAspect="1" noChangeArrowheads="1"/>
          </p:cNvPicPr>
          <p:nvPr>
            <p:custDataLst>
              <p:tags r:id="rId3"/>
            </p:custDataLst>
          </p:nvPr>
        </p:nvPicPr>
        <p:blipFill>
          <a:blip r:embed="rId6" cstate="print"/>
          <a:srcRect/>
          <a:stretch>
            <a:fillRect/>
          </a:stretch>
        </p:blipFill>
        <p:spPr bwMode="auto">
          <a:xfrm>
            <a:off x="1547813" y="2349500"/>
            <a:ext cx="5943600" cy="3095625"/>
          </a:xfrm>
          <a:prstGeom prst="rect">
            <a:avLst/>
          </a:prstGeom>
          <a:noFill/>
          <a:ln w="9525">
            <a:noFill/>
            <a:miter lim="800000"/>
            <a:headEnd/>
            <a:tailEnd/>
          </a:ln>
        </p:spPr>
      </p:pic>
      <p:sp>
        <p:nvSpPr>
          <p:cNvPr id="6149" name="Rectangle 1"/>
          <p:cNvSpPr>
            <a:spLocks noChangeArrowheads="1"/>
          </p:cNvSpPr>
          <p:nvPr>
            <p:custDataLst>
              <p:tags r:id="rId4"/>
            </p:custDataLst>
          </p:nvPr>
        </p:nvSpPr>
        <p:spPr bwMode="auto">
          <a:xfrm>
            <a:off x="107504" y="1130064"/>
            <a:ext cx="8568952" cy="738664"/>
          </a:xfrm>
          <a:prstGeom prst="rect">
            <a:avLst/>
          </a:prstGeom>
          <a:noFill/>
          <a:ln w="9525">
            <a:noFill/>
            <a:miter lim="800000"/>
            <a:headEnd/>
            <a:tailEnd/>
          </a:ln>
        </p:spPr>
        <p:txBody>
          <a:bodyPr wrap="square" anchor="ctr">
            <a:spAutoFit/>
          </a:bodyPr>
          <a:lstStyle/>
          <a:p>
            <a:pPr marL="254000" indent="-254000" eaLnBrk="0" hangingPunct="0">
              <a:lnSpc>
                <a:spcPct val="105000"/>
              </a:lnSpc>
              <a:spcBef>
                <a:spcPts val="0"/>
              </a:spcBef>
              <a:buSzPct val="100000"/>
            </a:pPr>
            <a:r>
              <a:rPr lang="en-US" sz="1400" dirty="0" smtClean="0">
                <a:latin typeface="Arial" pitchFamily="34" charset="0"/>
              </a:rPr>
              <a:t>	</a:t>
            </a:r>
            <a:r>
              <a:rPr lang="en-US" dirty="0" smtClean="0">
                <a:latin typeface="Arial" pitchFamily="34" charset="0"/>
              </a:rPr>
              <a:t>A spike is a sudden, sharp increase (7x average noise) in the received signal. NOT caused by the MR response of the object.</a:t>
            </a:r>
          </a:p>
        </p:txBody>
      </p:sp>
      <p:sp>
        <p:nvSpPr>
          <p:cNvPr id="3" name="Slide Number Placeholder 2"/>
          <p:cNvSpPr>
            <a:spLocks noGrp="1"/>
          </p:cNvSpPr>
          <p:nvPr>
            <p:ph type="sldNum" sz="quarter" idx="10"/>
          </p:nvPr>
        </p:nvSpPr>
        <p:spPr/>
        <p:txBody>
          <a:bodyPr/>
          <a:lstStyle/>
          <a:p>
            <a:fld id="{0B4E316A-D996-4C3A-9727-0F02F7692ADE}" type="slidenum">
              <a:rPr lang="" smtClean="0"/>
              <a:pPr/>
              <a:t>94</a:t>
            </a:fld>
            <a:endParaRPr lang=""/>
          </a:p>
        </p:txBody>
      </p:sp>
    </p:spTree>
    <p:custDataLst>
      <p:tags r:id="rId1"/>
    </p:custDataLst>
    <p:extLst>
      <p:ext uri="{BB962C8B-B14F-4D97-AF65-F5344CB8AC3E}">
        <p14:creationId xmlns:p14="http://schemas.microsoft.com/office/powerpoint/2010/main" val="3568775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custDataLst>
              <p:tags r:id="rId2"/>
            </p:custDataLst>
          </p:nvPr>
        </p:nvSpPr>
        <p:spPr/>
        <p:txBody>
          <a:bodyPr/>
          <a:lstStyle/>
          <a:p>
            <a:r>
              <a:rPr lang="en-US" dirty="0" smtClean="0">
                <a:solidFill>
                  <a:srgbClr val="0B5ED7"/>
                </a:solidFill>
              </a:rPr>
              <a:t>How to recognize spikes and how it affects the image Quality?</a:t>
            </a:r>
          </a:p>
        </p:txBody>
      </p:sp>
      <p:sp>
        <p:nvSpPr>
          <p:cNvPr id="7172" name="Rectangle 1"/>
          <p:cNvSpPr>
            <a:spLocks noChangeArrowheads="1"/>
          </p:cNvSpPr>
          <p:nvPr>
            <p:custDataLst>
              <p:tags r:id="rId3"/>
            </p:custDataLst>
          </p:nvPr>
        </p:nvSpPr>
        <p:spPr bwMode="auto">
          <a:xfrm>
            <a:off x="323528" y="1587799"/>
            <a:ext cx="8569200" cy="2345257"/>
          </a:xfrm>
          <a:prstGeom prst="rect">
            <a:avLst/>
          </a:prstGeom>
          <a:noFill/>
          <a:ln w="9525">
            <a:noFill/>
            <a:miter lim="800000"/>
            <a:headEnd/>
            <a:tailEnd/>
          </a:ln>
        </p:spPr>
        <p:txBody>
          <a:bodyPr wrap="square" anchor="ctr">
            <a:spAutoFit/>
          </a:bodyPr>
          <a:lstStyle/>
          <a:p>
            <a:pPr eaLnBrk="0" hangingPunct="0">
              <a:lnSpc>
                <a:spcPct val="105000"/>
              </a:lnSpc>
              <a:spcBef>
                <a:spcPct val="20000"/>
              </a:spcBef>
              <a:buSzPct val="100000"/>
            </a:pPr>
            <a:r>
              <a:rPr lang="en-US" sz="1600" dirty="0" smtClean="0">
                <a:latin typeface="Arial" pitchFamily="34" charset="0"/>
              </a:rPr>
              <a:t>Most of the time the customer start to complain about the SRN (Signal Ratio Noise) or artifacts. </a:t>
            </a:r>
          </a:p>
          <a:p>
            <a:pPr eaLnBrk="0" hangingPunct="0">
              <a:lnSpc>
                <a:spcPct val="105000"/>
              </a:lnSpc>
              <a:spcBef>
                <a:spcPct val="20000"/>
              </a:spcBef>
              <a:buSzPct val="100000"/>
            </a:pPr>
            <a:r>
              <a:rPr lang="en-US" sz="1600" dirty="0" smtClean="0">
                <a:latin typeface="Arial" pitchFamily="34" charset="0"/>
              </a:rPr>
              <a:t>If possible analyze remotely the QPI (Quality Performance Indicator) factor the specification for this factor is &lt;1.</a:t>
            </a:r>
          </a:p>
          <a:p>
            <a:pPr marL="254000" indent="-254000" eaLnBrk="0" hangingPunct="0">
              <a:lnSpc>
                <a:spcPct val="105000"/>
              </a:lnSpc>
              <a:spcBef>
                <a:spcPct val="20000"/>
              </a:spcBef>
              <a:buSzPct val="100000"/>
              <a:buFontTx/>
              <a:buChar char="•"/>
            </a:pPr>
            <a:r>
              <a:rPr lang="en-US" sz="1600" dirty="0" smtClean="0">
                <a:latin typeface="Arial" pitchFamily="34" charset="0"/>
              </a:rPr>
              <a:t>Login to RADAR </a:t>
            </a:r>
          </a:p>
          <a:p>
            <a:pPr marL="254000" indent="-254000" eaLnBrk="0" hangingPunct="0">
              <a:lnSpc>
                <a:spcPct val="105000"/>
              </a:lnSpc>
              <a:spcBef>
                <a:spcPct val="20000"/>
              </a:spcBef>
              <a:buSzPct val="100000"/>
              <a:buFontTx/>
              <a:buChar char="•"/>
            </a:pPr>
            <a:r>
              <a:rPr lang="en-US" sz="1600" dirty="0" smtClean="0">
                <a:latin typeface="Arial" pitchFamily="34" charset="0"/>
              </a:rPr>
              <a:t>You can check the </a:t>
            </a:r>
            <a:r>
              <a:rPr lang="en-US" sz="1600" dirty="0" err="1" smtClean="0">
                <a:latin typeface="Arial" pitchFamily="34" charset="0"/>
              </a:rPr>
              <a:t>logfile</a:t>
            </a:r>
            <a:r>
              <a:rPr lang="en-US" sz="1600" dirty="0" smtClean="0">
                <a:latin typeface="Arial" pitchFamily="34" charset="0"/>
              </a:rPr>
              <a:t> for QPI’s or you can check the QPI .</a:t>
            </a:r>
            <a:r>
              <a:rPr lang="en-US" sz="1600" dirty="0" err="1" smtClean="0">
                <a:latin typeface="Arial" pitchFamily="34" charset="0"/>
              </a:rPr>
              <a:t>dat</a:t>
            </a:r>
            <a:endParaRPr lang="en-US" sz="1600" dirty="0" smtClean="0">
              <a:latin typeface="Arial" pitchFamily="34" charset="0"/>
            </a:endParaRPr>
          </a:p>
          <a:p>
            <a:pPr marL="254000" indent="-254000" eaLnBrk="0" hangingPunct="0">
              <a:lnSpc>
                <a:spcPct val="105000"/>
              </a:lnSpc>
              <a:spcBef>
                <a:spcPct val="20000"/>
              </a:spcBef>
              <a:buSzPct val="100000"/>
              <a:buFontTx/>
              <a:buChar char="•"/>
            </a:pPr>
            <a:r>
              <a:rPr lang="en-US" sz="1600" dirty="0" smtClean="0">
                <a:latin typeface="Arial" pitchFamily="34" charset="0"/>
              </a:rPr>
              <a:t>check Raw data</a:t>
            </a:r>
          </a:p>
          <a:p>
            <a:pPr eaLnBrk="0" hangingPunct="0"/>
            <a:r>
              <a:rPr lang="en-US" sz="1600" dirty="0">
                <a:cs typeface="Calibri" pitchFamily="34" charset="0"/>
              </a:rPr>
              <a:t>Also you can check which scan contains the spikes </a:t>
            </a:r>
            <a:endParaRPr lang="en-US" sz="3200" dirty="0"/>
          </a:p>
        </p:txBody>
      </p:sp>
      <p:pic>
        <p:nvPicPr>
          <p:cNvPr id="7173" name="Picture 6"/>
          <p:cNvPicPr>
            <a:picLocks noChangeAspect="1" noChangeArrowheads="1"/>
          </p:cNvPicPr>
          <p:nvPr>
            <p:custDataLst>
              <p:tags r:id="rId4"/>
            </p:custDataLst>
          </p:nvPr>
        </p:nvPicPr>
        <p:blipFill>
          <a:blip r:embed="rId6" cstate="print"/>
          <a:srcRect/>
          <a:stretch>
            <a:fillRect/>
          </a:stretch>
        </p:blipFill>
        <p:spPr bwMode="auto">
          <a:xfrm>
            <a:off x="1476375" y="4365625"/>
            <a:ext cx="6096000" cy="99060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0B4E316A-D996-4C3A-9727-0F02F7692ADE}" type="slidenum">
              <a:rPr lang="" smtClean="0"/>
              <a:pPr/>
              <a:t>95</a:t>
            </a:fld>
            <a:endParaRPr lang=""/>
          </a:p>
        </p:txBody>
      </p:sp>
    </p:spTree>
    <p:custDataLst>
      <p:tags r:id="rId1"/>
    </p:custDataLst>
    <p:extLst>
      <p:ext uri="{BB962C8B-B14F-4D97-AF65-F5344CB8AC3E}">
        <p14:creationId xmlns:p14="http://schemas.microsoft.com/office/powerpoint/2010/main" val="19013986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custDataLst>
              <p:tags r:id="rId2"/>
            </p:custDataLst>
          </p:nvPr>
        </p:nvSpPr>
        <p:spPr/>
        <p:txBody>
          <a:bodyPr/>
          <a:lstStyle/>
          <a:p>
            <a:r>
              <a:rPr lang="en-US" dirty="0" smtClean="0">
                <a:solidFill>
                  <a:srgbClr val="0B5ED7"/>
                </a:solidFill>
              </a:rPr>
              <a:t>Examples Image Quality due to spikes</a:t>
            </a:r>
          </a:p>
        </p:txBody>
      </p:sp>
      <p:sp>
        <p:nvSpPr>
          <p:cNvPr id="8196" name="Rectangle 1"/>
          <p:cNvSpPr>
            <a:spLocks noChangeArrowheads="1"/>
          </p:cNvSpPr>
          <p:nvPr>
            <p:custDataLst>
              <p:tags r:id="rId3"/>
            </p:custDataLst>
          </p:nvPr>
        </p:nvSpPr>
        <p:spPr bwMode="auto">
          <a:xfrm>
            <a:off x="323528" y="1196752"/>
            <a:ext cx="8820472" cy="529056"/>
          </a:xfrm>
          <a:prstGeom prst="rect">
            <a:avLst/>
          </a:prstGeom>
          <a:noFill/>
          <a:ln w="9525">
            <a:noFill/>
            <a:miter lim="800000"/>
            <a:headEnd/>
            <a:tailEnd/>
          </a:ln>
        </p:spPr>
        <p:txBody>
          <a:bodyPr wrap="square" anchor="ctr">
            <a:spAutoFit/>
          </a:bodyPr>
          <a:lstStyle/>
          <a:p>
            <a:pPr marL="254000" indent="-254000" eaLnBrk="0" hangingPunct="0">
              <a:lnSpc>
                <a:spcPct val="105000"/>
              </a:lnSpc>
              <a:spcBef>
                <a:spcPts val="0"/>
              </a:spcBef>
              <a:buSzPct val="100000"/>
            </a:pPr>
            <a:r>
              <a:rPr lang="en-US" sz="1400" dirty="0" smtClean="0">
                <a:latin typeface="Arial" pitchFamily="34" charset="0"/>
              </a:rPr>
              <a:t>A few spikes may result in a pattern of interference lines in the image.</a:t>
            </a:r>
          </a:p>
          <a:p>
            <a:pPr marL="254000" indent="-254000" eaLnBrk="0" hangingPunct="0">
              <a:lnSpc>
                <a:spcPct val="105000"/>
              </a:lnSpc>
              <a:spcBef>
                <a:spcPts val="0"/>
              </a:spcBef>
              <a:buSzPct val="100000"/>
            </a:pPr>
            <a:r>
              <a:rPr lang="en-US" sz="1400" dirty="0" smtClean="0">
                <a:latin typeface="Arial" pitchFamily="34" charset="0"/>
              </a:rPr>
              <a:t>Depending on the position of spikes in the raw data, horizontal, vertical or oblique lines are the result.</a:t>
            </a:r>
          </a:p>
        </p:txBody>
      </p:sp>
      <p:pic>
        <p:nvPicPr>
          <p:cNvPr id="8197" name="Picture 7"/>
          <p:cNvPicPr>
            <a:picLocks noChangeAspect="1" noChangeArrowheads="1"/>
          </p:cNvPicPr>
          <p:nvPr>
            <p:custDataLst>
              <p:tags r:id="rId4"/>
            </p:custDataLst>
          </p:nvPr>
        </p:nvPicPr>
        <p:blipFill>
          <a:blip r:embed="rId7" cstate="print"/>
          <a:srcRect/>
          <a:stretch>
            <a:fillRect/>
          </a:stretch>
        </p:blipFill>
        <p:spPr bwMode="auto">
          <a:xfrm>
            <a:off x="1547813" y="1989138"/>
            <a:ext cx="5327650" cy="2232025"/>
          </a:xfrm>
          <a:prstGeom prst="rect">
            <a:avLst/>
          </a:prstGeom>
          <a:noFill/>
          <a:ln w="9525">
            <a:noFill/>
            <a:miter lim="800000"/>
            <a:headEnd/>
            <a:tailEnd/>
          </a:ln>
        </p:spPr>
      </p:pic>
      <p:pic>
        <p:nvPicPr>
          <p:cNvPr id="8198" name="Picture 8"/>
          <p:cNvPicPr>
            <a:picLocks noChangeAspect="1" noChangeArrowheads="1"/>
          </p:cNvPicPr>
          <p:nvPr>
            <p:custDataLst>
              <p:tags r:id="rId5"/>
            </p:custDataLst>
          </p:nvPr>
        </p:nvPicPr>
        <p:blipFill>
          <a:blip r:embed="rId8" cstate="print"/>
          <a:srcRect/>
          <a:stretch>
            <a:fillRect/>
          </a:stretch>
        </p:blipFill>
        <p:spPr bwMode="auto">
          <a:xfrm>
            <a:off x="1547813" y="4292600"/>
            <a:ext cx="5327650" cy="2089150"/>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0B4E316A-D996-4C3A-9727-0F02F7692ADE}" type="slidenum">
              <a:rPr lang="" smtClean="0"/>
              <a:pPr/>
              <a:t>96</a:t>
            </a:fld>
            <a:endParaRPr lang=""/>
          </a:p>
        </p:txBody>
      </p:sp>
    </p:spTree>
    <p:custDataLst>
      <p:tags r:id="rId1"/>
    </p:custDataLst>
    <p:extLst>
      <p:ext uri="{BB962C8B-B14F-4D97-AF65-F5344CB8AC3E}">
        <p14:creationId xmlns:p14="http://schemas.microsoft.com/office/powerpoint/2010/main" val="2208097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custDataLst>
              <p:tags r:id="rId2"/>
            </p:custDataLst>
          </p:nvPr>
        </p:nvSpPr>
        <p:spPr/>
        <p:txBody>
          <a:bodyPr/>
          <a:lstStyle/>
          <a:p>
            <a:r>
              <a:rPr lang="en-US" dirty="0" smtClean="0">
                <a:solidFill>
                  <a:srgbClr val="0B5ED7"/>
                </a:solidFill>
              </a:rPr>
              <a:t>What type of Spikes behavior we known </a:t>
            </a:r>
            <a:br>
              <a:rPr lang="en-US" dirty="0" smtClean="0">
                <a:solidFill>
                  <a:srgbClr val="0B5ED7"/>
                </a:solidFill>
              </a:rPr>
            </a:br>
            <a:endParaRPr lang="en-US" dirty="0" smtClean="0">
              <a:solidFill>
                <a:srgbClr val="0B5ED7"/>
              </a:solidFill>
            </a:endParaRPr>
          </a:p>
        </p:txBody>
      </p:sp>
      <p:sp>
        <p:nvSpPr>
          <p:cNvPr id="922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9221" name="Picture 66"/>
          <p:cNvPicPr>
            <a:picLocks noChangeAspect="1" noChangeArrowheads="1"/>
          </p:cNvPicPr>
          <p:nvPr>
            <p:custDataLst>
              <p:tags r:id="rId3"/>
            </p:custDataLst>
          </p:nvPr>
        </p:nvPicPr>
        <p:blipFill>
          <a:blip r:embed="rId12" cstate="print"/>
          <a:srcRect/>
          <a:stretch>
            <a:fillRect/>
          </a:stretch>
        </p:blipFill>
        <p:spPr bwMode="auto">
          <a:xfrm>
            <a:off x="756593" y="1628775"/>
            <a:ext cx="2808287" cy="2054225"/>
          </a:xfrm>
          <a:prstGeom prst="rect">
            <a:avLst/>
          </a:prstGeom>
          <a:noFill/>
          <a:ln w="9525">
            <a:noFill/>
            <a:miter lim="800000"/>
            <a:headEnd/>
            <a:tailEnd/>
          </a:ln>
        </p:spPr>
      </p:pic>
      <p:sp>
        <p:nvSpPr>
          <p:cNvPr id="9222" name="Rectangle 3"/>
          <p:cNvSpPr>
            <a:spLocks noChangeArrowheads="1"/>
          </p:cNvSpPr>
          <p:nvPr>
            <p:custDataLst>
              <p:tags r:id="rId4"/>
            </p:custDataLst>
          </p:nvPr>
        </p:nvSpPr>
        <p:spPr bwMode="auto">
          <a:xfrm>
            <a:off x="683568" y="3644900"/>
            <a:ext cx="9144000" cy="277813"/>
          </a:xfrm>
          <a:prstGeom prst="rect">
            <a:avLst/>
          </a:prstGeom>
          <a:noFill/>
          <a:ln w="9525">
            <a:noFill/>
            <a:miter lim="800000"/>
            <a:headEnd/>
            <a:tailEnd/>
          </a:ln>
        </p:spPr>
        <p:txBody>
          <a:bodyPr anchor="ctr">
            <a:spAutoFit/>
          </a:bodyPr>
          <a:lstStyle/>
          <a:p>
            <a:pPr eaLnBrk="0" hangingPunct="0"/>
            <a:r>
              <a:rPr lang="en-US" sz="1200" dirty="0">
                <a:ea typeface="Calibri" pitchFamily="34" charset="0"/>
                <a:cs typeface="TimesNewRomanPSMT"/>
              </a:rPr>
              <a:t>(small loose part)</a:t>
            </a:r>
            <a:endParaRPr lang="en-US" dirty="0">
              <a:ea typeface="Calibri" pitchFamily="34" charset="0"/>
              <a:cs typeface="TimesNewRomanPSMT"/>
            </a:endParaRPr>
          </a:p>
        </p:txBody>
      </p:sp>
      <p:sp>
        <p:nvSpPr>
          <p:cNvPr id="9223"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9224" name="Picture 67"/>
          <p:cNvPicPr>
            <a:picLocks noChangeAspect="1" noChangeArrowheads="1"/>
          </p:cNvPicPr>
          <p:nvPr>
            <p:custDataLst>
              <p:tags r:id="rId5"/>
            </p:custDataLst>
          </p:nvPr>
        </p:nvPicPr>
        <p:blipFill>
          <a:blip r:embed="rId13" cstate="print"/>
          <a:srcRect/>
          <a:stretch>
            <a:fillRect/>
          </a:stretch>
        </p:blipFill>
        <p:spPr bwMode="auto">
          <a:xfrm>
            <a:off x="5003800" y="1556792"/>
            <a:ext cx="3168650" cy="2016125"/>
          </a:xfrm>
          <a:prstGeom prst="rect">
            <a:avLst/>
          </a:prstGeom>
          <a:noFill/>
          <a:ln w="9525">
            <a:noFill/>
            <a:miter lim="800000"/>
            <a:headEnd/>
            <a:tailEnd/>
          </a:ln>
        </p:spPr>
      </p:pic>
      <p:sp>
        <p:nvSpPr>
          <p:cNvPr id="9225" name="Rectangle 6"/>
          <p:cNvSpPr>
            <a:spLocks noChangeArrowheads="1"/>
          </p:cNvSpPr>
          <p:nvPr>
            <p:custDataLst>
              <p:tags r:id="rId6"/>
            </p:custDataLst>
          </p:nvPr>
        </p:nvSpPr>
        <p:spPr bwMode="auto">
          <a:xfrm>
            <a:off x="5003800" y="3573463"/>
            <a:ext cx="3529013" cy="287337"/>
          </a:xfrm>
          <a:prstGeom prst="rect">
            <a:avLst/>
          </a:prstGeom>
          <a:noFill/>
          <a:ln w="9525">
            <a:noFill/>
            <a:miter lim="800000"/>
            <a:headEnd/>
            <a:tailEnd/>
          </a:ln>
        </p:spPr>
        <p:txBody>
          <a:bodyPr anchor="ctr">
            <a:spAutoFit/>
          </a:bodyPr>
          <a:lstStyle/>
          <a:p>
            <a:pPr eaLnBrk="0" hangingPunct="0"/>
            <a:r>
              <a:rPr lang="en-US" sz="1200">
                <a:ea typeface="Calibri" pitchFamily="34" charset="0"/>
                <a:cs typeface="TimesNewRomanPSMT"/>
              </a:rPr>
              <a:t>(gradient coil, bad connector)</a:t>
            </a:r>
            <a:endParaRPr lang="en-US">
              <a:ea typeface="Calibri" pitchFamily="34" charset="0"/>
              <a:cs typeface="TimesNewRomanPSMT"/>
            </a:endParaRPr>
          </a:p>
        </p:txBody>
      </p:sp>
      <p:sp>
        <p:nvSpPr>
          <p:cNvPr id="9226"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9227" name="Picture 68"/>
          <p:cNvPicPr>
            <a:picLocks noChangeAspect="1" noChangeArrowheads="1"/>
          </p:cNvPicPr>
          <p:nvPr>
            <p:custDataLst>
              <p:tags r:id="rId7"/>
            </p:custDataLst>
          </p:nvPr>
        </p:nvPicPr>
        <p:blipFill>
          <a:blip r:embed="rId14" cstate="print"/>
          <a:srcRect/>
          <a:stretch>
            <a:fillRect/>
          </a:stretch>
        </p:blipFill>
        <p:spPr bwMode="auto">
          <a:xfrm>
            <a:off x="683568" y="4005064"/>
            <a:ext cx="2906712" cy="1871861"/>
          </a:xfrm>
          <a:prstGeom prst="rect">
            <a:avLst/>
          </a:prstGeom>
          <a:noFill/>
          <a:ln w="9525">
            <a:noFill/>
            <a:miter lim="800000"/>
            <a:headEnd/>
            <a:tailEnd/>
          </a:ln>
        </p:spPr>
      </p:pic>
      <p:sp>
        <p:nvSpPr>
          <p:cNvPr id="9228" name="Rectangle 9"/>
          <p:cNvSpPr>
            <a:spLocks noChangeArrowheads="1"/>
          </p:cNvSpPr>
          <p:nvPr>
            <p:custDataLst>
              <p:tags r:id="rId8"/>
            </p:custDataLst>
          </p:nvPr>
        </p:nvSpPr>
        <p:spPr bwMode="auto">
          <a:xfrm>
            <a:off x="683568" y="5877272"/>
            <a:ext cx="9144000" cy="277813"/>
          </a:xfrm>
          <a:prstGeom prst="rect">
            <a:avLst/>
          </a:prstGeom>
          <a:noFill/>
          <a:ln w="9525">
            <a:noFill/>
            <a:miter lim="800000"/>
            <a:headEnd/>
            <a:tailEnd/>
          </a:ln>
        </p:spPr>
        <p:txBody>
          <a:bodyPr anchor="ctr">
            <a:spAutoFit/>
          </a:bodyPr>
          <a:lstStyle/>
          <a:p>
            <a:pPr eaLnBrk="0" hangingPunct="0"/>
            <a:r>
              <a:rPr lang="en-US" sz="1200" dirty="0">
                <a:ea typeface="Calibri" pitchFamily="34" charset="0"/>
                <a:cs typeface="TimesNewRomanPSMT"/>
              </a:rPr>
              <a:t>(Airflow, Helium pressure switch)</a:t>
            </a:r>
            <a:endParaRPr lang="en-US" dirty="0">
              <a:ea typeface="Calibri" pitchFamily="34" charset="0"/>
              <a:cs typeface="TimesNewRomanPSMT"/>
            </a:endParaRPr>
          </a:p>
        </p:txBody>
      </p:sp>
      <p:sp>
        <p:nvSpPr>
          <p:cNvPr id="9229"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9230" name="Picture 69"/>
          <p:cNvPicPr>
            <a:picLocks noChangeAspect="1" noChangeArrowheads="1"/>
          </p:cNvPicPr>
          <p:nvPr>
            <p:custDataLst>
              <p:tags r:id="rId9"/>
            </p:custDataLst>
          </p:nvPr>
        </p:nvPicPr>
        <p:blipFill>
          <a:blip r:embed="rId15" cstate="print"/>
          <a:srcRect/>
          <a:stretch>
            <a:fillRect/>
          </a:stretch>
        </p:blipFill>
        <p:spPr bwMode="auto">
          <a:xfrm>
            <a:off x="5076825" y="3933057"/>
            <a:ext cx="2951163" cy="1944215"/>
          </a:xfrm>
          <a:prstGeom prst="rect">
            <a:avLst/>
          </a:prstGeom>
          <a:noFill/>
          <a:ln w="9525">
            <a:noFill/>
            <a:miter lim="800000"/>
            <a:headEnd/>
            <a:tailEnd/>
          </a:ln>
        </p:spPr>
      </p:pic>
      <p:sp>
        <p:nvSpPr>
          <p:cNvPr id="9231" name="Rectangle 12"/>
          <p:cNvSpPr>
            <a:spLocks noChangeArrowheads="1"/>
          </p:cNvSpPr>
          <p:nvPr>
            <p:custDataLst>
              <p:tags r:id="rId10"/>
            </p:custDataLst>
          </p:nvPr>
        </p:nvSpPr>
        <p:spPr bwMode="auto">
          <a:xfrm>
            <a:off x="5003800" y="5805264"/>
            <a:ext cx="4140200" cy="461963"/>
          </a:xfrm>
          <a:prstGeom prst="rect">
            <a:avLst/>
          </a:prstGeom>
          <a:noFill/>
          <a:ln w="9525">
            <a:noFill/>
            <a:miter lim="800000"/>
            <a:headEnd/>
            <a:tailEnd/>
          </a:ln>
        </p:spPr>
        <p:txBody>
          <a:bodyPr anchor="ctr">
            <a:spAutoFit/>
          </a:bodyPr>
          <a:lstStyle/>
          <a:p>
            <a:pPr eaLnBrk="0" hangingPunct="0"/>
            <a:r>
              <a:rPr lang="en-US" sz="1200" dirty="0">
                <a:ea typeface="Calibri" pitchFamily="34" charset="0"/>
                <a:cs typeface="TimesNewRomanPSMT"/>
              </a:rPr>
              <a:t>(loose / vibrating parts / friction between cable isolation metal part)</a:t>
            </a:r>
            <a:endParaRPr lang="en-US" dirty="0">
              <a:ea typeface="Calibri" pitchFamily="34" charset="0"/>
              <a:cs typeface="TimesNewRomanPSMT"/>
            </a:endParaRPr>
          </a:p>
        </p:txBody>
      </p:sp>
      <p:sp>
        <p:nvSpPr>
          <p:cNvPr id="3" name="Slide Number Placeholder 2"/>
          <p:cNvSpPr>
            <a:spLocks noGrp="1"/>
          </p:cNvSpPr>
          <p:nvPr>
            <p:ph type="sldNum" sz="quarter" idx="10"/>
          </p:nvPr>
        </p:nvSpPr>
        <p:spPr/>
        <p:txBody>
          <a:bodyPr/>
          <a:lstStyle/>
          <a:p>
            <a:fld id="{0B4E316A-D996-4C3A-9727-0F02F7692ADE}" type="slidenum">
              <a:rPr lang="" smtClean="0"/>
              <a:pPr/>
              <a:t>97</a:t>
            </a:fld>
            <a:endParaRPr lang=""/>
          </a:p>
        </p:txBody>
      </p:sp>
    </p:spTree>
    <p:custDataLst>
      <p:tags r:id="rId1"/>
    </p:custDataLst>
    <p:extLst>
      <p:ext uri="{BB962C8B-B14F-4D97-AF65-F5344CB8AC3E}">
        <p14:creationId xmlns:p14="http://schemas.microsoft.com/office/powerpoint/2010/main" val="20917088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custDataLst>
              <p:tags r:id="rId2"/>
            </p:custDataLst>
          </p:nvPr>
        </p:nvSpPr>
        <p:spPr/>
        <p:txBody>
          <a:bodyPr/>
          <a:lstStyle/>
          <a:p>
            <a:r>
              <a:rPr lang="en-US" smtClean="0">
                <a:latin typeface="Arial" pitchFamily="34" charset="0"/>
              </a:rPr>
              <a:t/>
            </a:r>
            <a:br>
              <a:rPr lang="en-US" smtClean="0">
                <a:latin typeface="Arial" pitchFamily="34" charset="0"/>
              </a:rPr>
            </a:br>
            <a:endParaRPr lang="en-US" smtClean="0">
              <a:latin typeface="Arial" pitchFamily="34" charset="0"/>
            </a:endParaRPr>
          </a:p>
        </p:txBody>
      </p:sp>
      <p:sp>
        <p:nvSpPr>
          <p:cNvPr id="1024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244"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245"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246"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247" name="Rectangle 1"/>
          <p:cNvSpPr>
            <a:spLocks noChangeArrowheads="1"/>
          </p:cNvSpPr>
          <p:nvPr>
            <p:custDataLst>
              <p:tags r:id="rId3"/>
            </p:custDataLst>
          </p:nvPr>
        </p:nvSpPr>
        <p:spPr bwMode="auto">
          <a:xfrm>
            <a:off x="467544" y="1202821"/>
            <a:ext cx="4657044" cy="393121"/>
          </a:xfrm>
          <a:prstGeom prst="rect">
            <a:avLst/>
          </a:prstGeom>
          <a:noFill/>
          <a:ln w="9525">
            <a:noFill/>
            <a:miter lim="800000"/>
            <a:headEnd/>
            <a:tailEnd/>
          </a:ln>
        </p:spPr>
        <p:txBody>
          <a:bodyPr wrap="none" anchor="ctr">
            <a:spAutoFit/>
          </a:bodyPr>
          <a:lstStyle/>
          <a:p>
            <a:pPr marL="254000" indent="-254000" eaLnBrk="0" hangingPunct="0">
              <a:lnSpc>
                <a:spcPct val="105000"/>
              </a:lnSpc>
              <a:spcBef>
                <a:spcPct val="20000"/>
              </a:spcBef>
              <a:buSzPct val="100000"/>
            </a:pPr>
            <a:r>
              <a:rPr lang="en-US" dirty="0" smtClean="0">
                <a:latin typeface="Arial" pitchFamily="34" charset="0"/>
              </a:rPr>
              <a:t>Explained during practice at the system</a:t>
            </a:r>
          </a:p>
        </p:txBody>
      </p:sp>
      <p:sp>
        <p:nvSpPr>
          <p:cNvPr id="17" name="Title 1"/>
          <p:cNvSpPr txBox="1">
            <a:spLocks/>
          </p:cNvSpPr>
          <p:nvPr>
            <p:custDataLst>
              <p:tags r:id="rId4"/>
            </p:custDataLst>
          </p:nvPr>
        </p:nvSpPr>
        <p:spPr bwMode="auto">
          <a:xfrm>
            <a:off x="544513" y="717550"/>
            <a:ext cx="8359775" cy="914400"/>
          </a:xfrm>
          <a:prstGeom prst="rect">
            <a:avLst/>
          </a:prstGeom>
          <a:noFill/>
          <a:ln w="0">
            <a:noFill/>
            <a:miter lim="800000"/>
            <a:headEnd/>
            <a:tailEnd/>
          </a:ln>
          <a:effectLst/>
        </p:spPr>
        <p:txBody>
          <a:bodyPr lIns="0" tIns="0" rIns="0" bIns="0"/>
          <a:lstStyle/>
          <a:p>
            <a:pPr eaLnBrk="0" hangingPunct="0">
              <a:defRPr/>
            </a:pPr>
            <a:r>
              <a:rPr lang="en-US" sz="3000" dirty="0" smtClean="0">
                <a:solidFill>
                  <a:srgbClr val="0B5ED7"/>
                </a:solidFill>
                <a:ea typeface="+mj-ea"/>
                <a:cs typeface="+mj-cs"/>
              </a:rPr>
              <a:t>How to fault-find spikes</a:t>
            </a:r>
            <a:endParaRPr lang="en-US" sz="3000" dirty="0">
              <a:solidFill>
                <a:srgbClr val="0B5ED7"/>
              </a:solidFill>
              <a:ea typeface="+mj-ea"/>
              <a:cs typeface="+mj-cs"/>
            </a:endParaRPr>
          </a:p>
        </p:txBody>
      </p:sp>
      <p:sp>
        <p:nvSpPr>
          <p:cNvPr id="3" name="Slide Number Placeholder 2"/>
          <p:cNvSpPr>
            <a:spLocks noGrp="1"/>
          </p:cNvSpPr>
          <p:nvPr>
            <p:ph type="sldNum" sz="quarter" idx="10"/>
          </p:nvPr>
        </p:nvSpPr>
        <p:spPr/>
        <p:txBody>
          <a:bodyPr/>
          <a:lstStyle/>
          <a:p>
            <a:fld id="{0B4E316A-D996-4C3A-9727-0F02F7692ADE}" type="slidenum">
              <a:rPr lang="" smtClean="0"/>
              <a:pPr/>
              <a:t>98</a:t>
            </a:fld>
            <a:endParaRPr lang=""/>
          </a:p>
        </p:txBody>
      </p:sp>
    </p:spTree>
    <p:custDataLst>
      <p:tags r:id="rId1"/>
    </p:custDataLst>
    <p:extLst>
      <p:ext uri="{BB962C8B-B14F-4D97-AF65-F5344CB8AC3E}">
        <p14:creationId xmlns:p14="http://schemas.microsoft.com/office/powerpoint/2010/main" val="7814456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5816178"/>
          </a:xfrm>
          <a:ln w="0"/>
          <a:effectLst/>
        </p:spPr>
        <p:txBody>
          <a:bodyPr wrap="square" lIns="0" tIns="0" rIns="0" bIns="0" anchor="t"/>
          <a:lstStyle/>
          <a:p>
            <a:pPr>
              <a:spcBef>
                <a:spcPts val="0"/>
              </a:spcBef>
              <a:spcAft>
                <a:spcPts val="0"/>
              </a:spcAft>
            </a:pPr>
            <a:r>
              <a:rPr lang="en-US" dirty="0" smtClean="0">
                <a:solidFill>
                  <a:srgbClr val="0B5ED7"/>
                </a:solidFill>
              </a:rPr>
              <a:t>For </a:t>
            </a:r>
            <a:r>
              <a:rPr lang="en-US" dirty="0" err="1" smtClean="0">
                <a:solidFill>
                  <a:srgbClr val="0B5ED7"/>
                </a:solidFill>
              </a:rPr>
              <a:t>Ingenia</a:t>
            </a:r>
            <a:r>
              <a:rPr lang="en-US" dirty="0" smtClean="0">
                <a:solidFill>
                  <a:srgbClr val="0B5ED7"/>
                </a:solidFill>
              </a:rPr>
              <a:t> spike detection</a:t>
            </a:r>
            <a:r>
              <a:rPr lang="en-US" sz="2000" dirty="0" smtClean="0"/>
              <a:t/>
            </a:r>
            <a:br>
              <a:rPr lang="en-US" sz="2000" dirty="0" smtClean="0"/>
            </a:br>
            <a:r>
              <a:rPr lang="en-US" sz="2000" dirty="0" smtClean="0"/>
              <a:t/>
            </a:r>
            <a:br>
              <a:rPr lang="en-US" sz="2000" dirty="0" smtClean="0"/>
            </a:br>
            <a:r>
              <a:rPr lang="en-US" sz="2000" dirty="0" smtClean="0"/>
              <a:t>As tool delivered C1 search coil is in fact a 1.5T (64 MHz) coil.</a:t>
            </a:r>
            <a:br>
              <a:rPr lang="en-US" sz="2000" dirty="0" smtClean="0"/>
            </a:br>
            <a:r>
              <a:rPr lang="en-US" sz="2000" dirty="0" smtClean="0"/>
              <a:t>This tool can be used for both 1.5T and 3.0T systems (spikes have large frequency band-with).</a:t>
            </a:r>
            <a:r>
              <a:rPr lang="en-US" sz="2000" dirty="0"/>
              <a:t> </a:t>
            </a:r>
            <a:r>
              <a:rPr lang="en-US" sz="2000" dirty="0" smtClean="0"/>
              <a:t/>
            </a:r>
            <a:br>
              <a:rPr lang="en-US" sz="2000" dirty="0" smtClean="0"/>
            </a:br>
            <a:r>
              <a:rPr lang="en-US" sz="2000" dirty="0"/>
              <a:t/>
            </a:r>
            <a:br>
              <a:rPr lang="en-US" sz="2000" dirty="0"/>
            </a:br>
            <a:r>
              <a:rPr lang="en-US" sz="2000" dirty="0" smtClean="0"/>
              <a:t>Search </a:t>
            </a:r>
            <a:r>
              <a:rPr lang="en-US" sz="2000" dirty="0"/>
              <a:t>coil must be connected to </a:t>
            </a:r>
            <a:r>
              <a:rPr lang="en-US" sz="2000" dirty="0" err="1"/>
              <a:t>Bodycoil</a:t>
            </a:r>
            <a:r>
              <a:rPr lang="en-US" sz="2000" dirty="0"/>
              <a:t> input TFINT-X10,</a:t>
            </a:r>
            <a:br>
              <a:rPr lang="en-US" sz="2000" dirty="0"/>
            </a:br>
            <a:r>
              <a:rPr lang="en-US" sz="2000" dirty="0"/>
              <a:t>so always select </a:t>
            </a:r>
            <a:r>
              <a:rPr lang="en-US" sz="2000" dirty="0" err="1"/>
              <a:t>bodycoil</a:t>
            </a:r>
            <a:r>
              <a:rPr lang="en-US" sz="2000" dirty="0"/>
              <a:t>.</a:t>
            </a:r>
            <a:r>
              <a:rPr lang="en-US" sz="2000" dirty="0" smtClean="0"/>
              <a:t/>
            </a:r>
            <a:br>
              <a:rPr lang="en-US" sz="2000" dirty="0" smtClean="0"/>
            </a:br>
            <a:r>
              <a:rPr lang="en-US" sz="2000" dirty="0" smtClean="0"/>
              <a:t/>
            </a:r>
            <a:br>
              <a:rPr lang="en-US" sz="2000" dirty="0" smtClean="0"/>
            </a:br>
            <a:r>
              <a:rPr lang="en-US" sz="2000" dirty="0" smtClean="0"/>
              <a:t>If available on site use better use a flex coil with larger diameter and correct frequency.</a:t>
            </a:r>
            <a:br>
              <a:rPr lang="en-US" sz="2000" dirty="0" smtClean="0"/>
            </a:br>
            <a:endParaRPr lang="en-US" sz="2000" dirty="0"/>
          </a:p>
        </p:txBody>
      </p:sp>
      <p:grpSp>
        <p:nvGrpSpPr>
          <p:cNvPr id="4" name="Group 3"/>
          <p:cNvGrpSpPr/>
          <p:nvPr/>
        </p:nvGrpSpPr>
        <p:grpSpPr>
          <a:xfrm>
            <a:off x="1259632" y="3717032"/>
            <a:ext cx="6609585" cy="2745015"/>
            <a:chOff x="1187624" y="2708920"/>
            <a:chExt cx="6609585" cy="2745015"/>
          </a:xfrm>
        </p:grpSpPr>
        <p:sp>
          <p:nvSpPr>
            <p:cNvPr id="5" name="Donut 4"/>
            <p:cNvSpPr/>
            <p:nvPr>
              <p:custDataLst>
                <p:tags r:id="rId3"/>
              </p:custDataLst>
            </p:nvPr>
          </p:nvSpPr>
          <p:spPr bwMode="auto">
            <a:xfrm>
              <a:off x="6732240" y="3140968"/>
              <a:ext cx="914400" cy="914400"/>
            </a:xfrm>
            <a:prstGeom prst="don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6" name="Rectangle 5"/>
            <p:cNvSpPr/>
            <p:nvPr>
              <p:custDataLst>
                <p:tags r:id="rId4"/>
              </p:custDataLst>
            </p:nvPr>
          </p:nvSpPr>
          <p:spPr bwMode="auto">
            <a:xfrm>
              <a:off x="5940152" y="4437112"/>
              <a:ext cx="62636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7" name="Rectangle 6"/>
            <p:cNvSpPr/>
            <p:nvPr>
              <p:custDataLst>
                <p:tags r:id="rId5"/>
              </p:custDataLst>
            </p:nvPr>
          </p:nvSpPr>
          <p:spPr bwMode="auto">
            <a:xfrm>
              <a:off x="4860032" y="4437112"/>
              <a:ext cx="26632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8" name="Rectangle 7"/>
            <p:cNvSpPr/>
            <p:nvPr>
              <p:custDataLst>
                <p:tags r:id="rId6"/>
              </p:custDataLst>
            </p:nvPr>
          </p:nvSpPr>
          <p:spPr bwMode="auto">
            <a:xfrm>
              <a:off x="4139952" y="4437112"/>
              <a:ext cx="26632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9" name="Rectangle 8"/>
            <p:cNvSpPr/>
            <p:nvPr>
              <p:custDataLst>
                <p:tags r:id="rId7"/>
              </p:custDataLst>
            </p:nvPr>
          </p:nvSpPr>
          <p:spPr bwMode="auto">
            <a:xfrm>
              <a:off x="1187624" y="4509120"/>
              <a:ext cx="554360" cy="1440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cxnSp>
          <p:nvCxnSpPr>
            <p:cNvPr id="10" name="Straight Connector 9"/>
            <p:cNvCxnSpPr/>
            <p:nvPr>
              <p:custDataLst>
                <p:tags r:id="rId8"/>
              </p:custDataLst>
            </p:nvPr>
          </p:nvCxnSpPr>
          <p:spPr bwMode="auto">
            <a:xfrm>
              <a:off x="6588224" y="4653136"/>
              <a:ext cx="64807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Connector 10"/>
            <p:cNvCxnSpPr/>
            <p:nvPr>
              <p:custDataLst>
                <p:tags r:id="rId9"/>
              </p:custDataLst>
            </p:nvPr>
          </p:nvCxnSpPr>
          <p:spPr bwMode="auto">
            <a:xfrm>
              <a:off x="7236296" y="4077072"/>
              <a:ext cx="0" cy="57606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Straight Connector 11"/>
            <p:cNvCxnSpPr>
              <a:stCxn id="6" idx="1"/>
              <a:endCxn id="7" idx="3"/>
            </p:cNvCxnSpPr>
            <p:nvPr>
              <p:custDataLst>
                <p:tags r:id="rId10"/>
              </p:custDataLst>
            </p:nvPr>
          </p:nvCxnSpPr>
          <p:spPr bwMode="auto">
            <a:xfrm flipH="1">
              <a:off x="5126360" y="4617132"/>
              <a:ext cx="81379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a:stCxn id="8" idx="1"/>
            </p:cNvCxnSpPr>
            <p:nvPr>
              <p:custDataLst>
                <p:tags r:id="rId11"/>
              </p:custDataLst>
            </p:nvPr>
          </p:nvCxnSpPr>
          <p:spPr bwMode="auto">
            <a:xfrm flipH="1" flipV="1">
              <a:off x="1763688" y="4581128"/>
              <a:ext cx="2376264" cy="3600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4" name="Rectangle 13"/>
            <p:cNvSpPr/>
            <p:nvPr>
              <p:custDataLst>
                <p:tags r:id="rId12"/>
              </p:custDataLst>
            </p:nvPr>
          </p:nvSpPr>
          <p:spPr bwMode="auto">
            <a:xfrm>
              <a:off x="4427984" y="4581128"/>
              <a:ext cx="410344" cy="720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15" name="TextBox 14"/>
            <p:cNvSpPr txBox="1"/>
            <p:nvPr>
              <p:custDataLst>
                <p:tags r:id="rId13"/>
              </p:custDataLst>
            </p:nvPr>
          </p:nvSpPr>
          <p:spPr>
            <a:xfrm>
              <a:off x="6588224" y="2708920"/>
              <a:ext cx="1208985" cy="338554"/>
            </a:xfrm>
            <a:prstGeom prst="rect">
              <a:avLst/>
            </a:prstGeom>
            <a:noFill/>
          </p:spPr>
          <p:txBody>
            <a:bodyPr wrap="none" rtlCol="0">
              <a:spAutoFit/>
            </a:bodyPr>
            <a:lstStyle/>
            <a:p>
              <a:r>
                <a:rPr sz="1600" dirty="0" smtClean="0"/>
                <a:t>circular coil</a:t>
              </a:r>
              <a:endParaRPr sz="1600" dirty="0"/>
            </a:p>
          </p:txBody>
        </p:sp>
        <p:sp>
          <p:nvSpPr>
            <p:cNvPr id="16" name="TextBox 15"/>
            <p:cNvSpPr txBox="1"/>
            <p:nvPr>
              <p:custDataLst>
                <p:tags r:id="rId14"/>
              </p:custDataLst>
            </p:nvPr>
          </p:nvSpPr>
          <p:spPr>
            <a:xfrm>
              <a:off x="5868144" y="3789040"/>
              <a:ext cx="675185" cy="584775"/>
            </a:xfrm>
            <a:prstGeom prst="rect">
              <a:avLst/>
            </a:prstGeom>
            <a:noFill/>
          </p:spPr>
          <p:txBody>
            <a:bodyPr wrap="none" rtlCol="0">
              <a:spAutoFit/>
            </a:bodyPr>
            <a:lstStyle/>
            <a:p>
              <a:pPr algn="ctr"/>
              <a:r>
                <a:rPr sz="1600" dirty="0" err="1" smtClean="0"/>
                <a:t>litton</a:t>
              </a:r>
              <a:r>
                <a:rPr sz="1600" dirty="0" smtClean="0"/>
                <a:t> </a:t>
              </a:r>
            </a:p>
            <a:p>
              <a:pPr algn="ctr"/>
              <a:r>
                <a:rPr sz="1600" dirty="0" smtClean="0"/>
                <a:t>plug</a:t>
              </a:r>
              <a:endParaRPr sz="1600" dirty="0"/>
            </a:p>
          </p:txBody>
        </p:sp>
        <p:sp>
          <p:nvSpPr>
            <p:cNvPr id="17" name="TextBox 16"/>
            <p:cNvSpPr txBox="1"/>
            <p:nvPr>
              <p:custDataLst>
                <p:tags r:id="rId15"/>
              </p:custDataLst>
            </p:nvPr>
          </p:nvSpPr>
          <p:spPr>
            <a:xfrm>
              <a:off x="4211960" y="4005064"/>
              <a:ext cx="800219" cy="338554"/>
            </a:xfrm>
            <a:prstGeom prst="rect">
              <a:avLst/>
            </a:prstGeom>
            <a:noFill/>
          </p:spPr>
          <p:txBody>
            <a:bodyPr wrap="none" rtlCol="0">
              <a:spAutoFit/>
            </a:bodyPr>
            <a:lstStyle/>
            <a:p>
              <a:r>
                <a:rPr sz="1600" dirty="0" smtClean="0"/>
                <a:t>I-piece</a:t>
              </a:r>
              <a:endParaRPr sz="1600" dirty="0"/>
            </a:p>
          </p:txBody>
        </p:sp>
        <p:sp>
          <p:nvSpPr>
            <p:cNvPr id="18" name="TextBox 17"/>
            <p:cNvSpPr txBox="1"/>
            <p:nvPr>
              <p:custDataLst>
                <p:tags r:id="rId16"/>
              </p:custDataLst>
            </p:nvPr>
          </p:nvSpPr>
          <p:spPr>
            <a:xfrm>
              <a:off x="2123728" y="4869160"/>
              <a:ext cx="1665841" cy="584775"/>
            </a:xfrm>
            <a:prstGeom prst="rect">
              <a:avLst/>
            </a:prstGeom>
            <a:noFill/>
          </p:spPr>
          <p:txBody>
            <a:bodyPr wrap="none" rtlCol="0">
              <a:spAutoFit/>
            </a:bodyPr>
            <a:lstStyle/>
            <a:p>
              <a:r>
                <a:rPr sz="1600" dirty="0" smtClean="0"/>
                <a:t>cable spike tool</a:t>
              </a:r>
            </a:p>
            <a:p>
              <a:r>
                <a:rPr sz="1600" dirty="0" smtClean="0"/>
                <a:t>4598 000 45821</a:t>
              </a:r>
              <a:endParaRPr sz="1600" dirty="0"/>
            </a:p>
          </p:txBody>
        </p:sp>
        <p:sp>
          <p:nvSpPr>
            <p:cNvPr id="19" name="TextBox 18"/>
            <p:cNvSpPr txBox="1"/>
            <p:nvPr>
              <p:custDataLst>
                <p:tags r:id="rId17"/>
              </p:custDataLst>
            </p:nvPr>
          </p:nvSpPr>
          <p:spPr>
            <a:xfrm>
              <a:off x="4860032" y="4869160"/>
              <a:ext cx="1650580" cy="584775"/>
            </a:xfrm>
            <a:prstGeom prst="rect">
              <a:avLst/>
            </a:prstGeom>
            <a:noFill/>
          </p:spPr>
          <p:txBody>
            <a:bodyPr wrap="none" rtlCol="0">
              <a:spAutoFit/>
            </a:bodyPr>
            <a:lstStyle/>
            <a:p>
              <a:r>
                <a:rPr sz="1600" dirty="0" smtClean="0"/>
                <a:t>adaptor cable</a:t>
              </a:r>
            </a:p>
            <a:p>
              <a:r>
                <a:rPr sz="1600" dirty="0" smtClean="0"/>
                <a:t>4522 131 32711</a:t>
              </a:r>
              <a:endParaRPr sz="1600" dirty="0"/>
            </a:p>
          </p:txBody>
        </p:sp>
      </p:grpSp>
      <p:sp>
        <p:nvSpPr>
          <p:cNvPr id="21" name="Slide Number Placeholder 20"/>
          <p:cNvSpPr>
            <a:spLocks noGrp="1"/>
          </p:cNvSpPr>
          <p:nvPr>
            <p:ph type="sldNum" sz="quarter" idx="10"/>
          </p:nvPr>
        </p:nvSpPr>
        <p:spPr/>
        <p:txBody>
          <a:bodyPr/>
          <a:lstStyle/>
          <a:p>
            <a:fld id="{0B4E316A-D996-4C3A-9727-0F02F7692ADE}" type="slidenum">
              <a:rPr lang="" smtClean="0"/>
              <a:pPr/>
              <a:t>99</a:t>
            </a:fld>
            <a:endParaRPr lang=""/>
          </a:p>
        </p:txBody>
      </p:sp>
    </p:spTree>
    <p:custDataLst>
      <p:tags r:id="rId1"/>
    </p:custDataLst>
    <p:extLst>
      <p:ext uri="{BB962C8B-B14F-4D97-AF65-F5344CB8AC3E}">
        <p14:creationId xmlns:p14="http://schemas.microsoft.com/office/powerpoint/2010/main" val="72792014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4"/>
  <p:tag name="CONFIG" val="Default"/>
  <p:tag name="CFG.VERSION" val="1"/>
  <p:tag name="MAPNAME" val="Map1"/>
  <p:tag name="LICENSEKEY" val="6c64627f-c5d4-423c-8804-6e663357a7fe"/>
  <p:tag name="ML_1" val="Phi"/>
  <p:tag name="FIELD.ADDINFO.CONTENT" val="Confidential"/>
  <p:tag name="FIELD.ADDINFO.VALUE" val="Confidential"/>
  <p:tag name="FIELD.ADDINFO.COMBOINDEX" val="0"/>
  <p:tag name="FIELD.DOCUMENTTYPE.CONTENT" val="CSTPresentation"/>
  <p:tag name="FIELD.DOCUMENTTYPE.VALUE" val="CSTPresentation"/>
  <p:tag name="FIELD.DOCUMENTTYPE.COMBOINDEX" val="0"/>
  <p:tag name="FIELDS.INITIALIZED" val="1"/>
  <p:tag name="FIELD.AUTHOR.COMBOINDEX" val="-2"/>
  <p:tag name="FIELD.DIVISION.COMBOINDEX" val="-2"/>
  <p:tag name="FIELD.DATE.COMBOINDEX" val="-2"/>
  <p:tag name="FIELD.CONTENTOWNER.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AUTHOR.CONTENT" val="MR Field Support &amp; Education"/>
  <p:tag name="FIELD.AUTHOR.VALUE" val="MR Field Support &amp; Education"/>
  <p:tag name="FIELD.DATE.CONTENT" val="20 Oct 2014"/>
  <p:tag name="FIELD.DATE.VALUE" val="20 Oct 2014"/>
  <p:tag name="FIELD.CONTENTOWNER.CONTENT" val="R Flores"/>
  <p:tag name="FIELD.CONTENTOWNER.VALUE" val="R Flores"/>
  <p:tag name="ML_UFSOK" val="de1184e11e12e13e14e15e16e17e18e19e20e21e22e23e24e25e26e27e28e29e30e31e32e33e34e35e36e37e38e39e40e41e42e43e44e45e46e47e48e49158159155156157163164165166167168e53e55e56e57e58e59e60e61e62e64e65e66e67e68e70e71178e73179e75180181183e91e92e93e94e95e96e97e98e99100101102103104105106130170171172173174175132177131108128141142143162110113114146147116129119120121122124139152148149153144145151160"/>
</p:tagLst>
</file>

<file path=ppt/tags/tag10.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10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10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02.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0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10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09.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1;Scheme1;-1;-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1;Scheme1;-1;-2"/>
</p:tagLst>
</file>

<file path=ppt/tags/tag11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19.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 val="-2;-2;-2;-2;SlideText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Lst>
</file>

<file path=ppt/tags/tag12.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 val="-2;-2;-2;-2;TitleSlideTitleFont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TitleOnTitleSlide"/>
  <p:tag name="SHAPECLASSPROTECTIONTYPE" val="0"/>
</p:tagLst>
</file>

<file path=ppt/tags/tag12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2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27.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Subtitle"/>
  <p:tag name="SHAPECLASSPROTECTIONTYPE" val="31"/>
</p:tagLst>
</file>

<file path=ppt/tags/tag13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13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32.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3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3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38.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39.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PhilipsLogoLarge"/>
  <p:tag name="SHAPECLASSFILE" val="PHLRTR2$C.gif"/>
  <p:tag name="SHAPECLASSPROTECTIONTYPE" val="31"/>
</p:tagLst>
</file>

<file path=ppt/tags/tag14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4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4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43.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4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4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4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47.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COLORS" val="-2;-2;-2;-2;SlideColor;-2"/>
  <p:tag name="SHAPESETCLASSNAME" val="TitleSlide"/>
  <p:tag name="SHAPECLASSNAME" val="HiddenPageNumber"/>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5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54.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5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16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PICTURE 3_SHAPECLASSPROTECTIONTYPE" val="0"/>
  <p:tag name="TITLE 2_SHAPECLASSPROTECTIONTYPE" val="0"/>
  <p:tag name="SHAPESETCLASSNAME" val="TITLETEXT"/>
  <p:tag name="CONFIG" val="Default"/>
  <p:tag name="TEXT PLACEHOLDER 1_SHAPECLASSPROTECTIONTYPE" val="0"/>
</p:tagLst>
</file>

<file path=ppt/tags/tag16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COLORS" val="-2;-2;-2;-2;SlideTitleFontColor;-2"/>
  <p:tag name="SHAPESETCLASSNAME" val="TITLETEXT"/>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Scheme2;Scheme1;-1;Scheme2"/>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65.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66.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7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73.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7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7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78.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7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18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8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RECTANGLE 3_SHAPECLASSPROTECTIONTYPE" val="0"/>
  <p:tag name="OBJECT 2_SHAPECLASSPROTECTIONTYPE" val="0"/>
  <p:tag name="TITLE 3_SHAPECLASSPROTECTIONTYPE" val="0"/>
  <p:tag name="CONTENT PLACEHOLDER 1_SHAPECLASSPROTECTIONTYPE" val="0"/>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8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8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8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18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8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OBJECT 2_SHAPECLASSPROTECTIONTYPE" val="0"/>
  <p:tag name="TITLE 3_SHAPECLASSPROTECTIONTYPE" val="0"/>
  <p:tag name="SHAPESETCLASSNAME" val="TITLETEXT"/>
  <p:tag name="CONFIG" val="Default"/>
  <p:tag name="TEXT PLACEHOLDER 1_SHAPECLASSPROTECTIONTYPE" val="0"/>
</p:tagLst>
</file>

<file path=ppt/tags/tag1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19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COLORS" val="-2;-2;-2;-2;SlideTitleFontColor;-2"/>
  <p:tag name="SHAPESETCLASSNAME" val="TITLETEXT"/>
</p:tagLst>
</file>

<file path=ppt/tags/tag19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19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9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194.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19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9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19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98.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19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3;-2"/>
</p:tagLst>
</file>

<file path=ppt/tags/tag200.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0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20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04.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20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06.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20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20_SHAPECLASSPROTECTIONTYPE" val="0"/>
</p:tagLst>
</file>

<file path=ppt/tags/tag20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09.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2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STYLESETGROUPCLASSNAME" val="StyleSetGroup1"/>
  <p:tag name="MAPNAME" val="Map1"/>
  <p:tag name="MLI" val="1"/>
  <p:tag name="ML_LAYOUT_RESOURCE" val="PHI_INTDOKU4_3.MCR"/>
  <p:tag name="FONTSETGROUPCLASSNAME" val="FontSetGroup1"/>
  <p:tag name="CONFIG" val="Default"/>
  <p:tag name="CFG.LAYOUT" val="INTDOKU"/>
  <p:tag name="PICTURE 9_SHAPECLASSPROTECTIONTYPE" val="31"/>
  <p:tag name="TEXTBOX 10_SHAPECLASSPROTECTIONTYPE" val="63"/>
  <p:tag name="TEXTBOX 11_SHAPECLASSPROTECTIONTYPE" val="47"/>
  <p:tag name="TEXT PLACEHOLDER 2_SHAPECLASSPROTECTIONTYPE" val="3"/>
  <p:tag name="TITLE 1_SHAPECLASSPROTECTIONTYPE" val="3"/>
</p:tagLst>
</file>

<file path=ppt/tags/tag2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1.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2.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5.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6.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8.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19.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2.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ETCLASSNAME" val="ColorSet1"/>
  <p:tag name="SCRIPT" val="1"/>
  <p:tag name="MLI" val="1"/>
  <p:tag name="SHAPESETGROUPCLASSNAME" val="ShapeSetGroup2"/>
  <p:tag name="SHAPESETCLASSNAME" val="TITLETEXT"/>
  <p:tag name="COLORSETGROUPCLASSNAME" val="ColorSetGroupLight"/>
  <p:tag name="FONTSETGROUPCLASSNAME" val="FontSetGroup1"/>
  <p:tag name="SHAPECLASSNAME" val="PageNumber"/>
  <p:tag name="SHAPECLASSPROTECTIONTYPE" val="47"/>
  <p:tag name="COLORS" val="-2;-2;-2;-2;-1;-2"/>
</p:tagLst>
</file>

<file path=ppt/tags/tag220.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21.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22.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23.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224.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RECTANGLE 3_SHAPECLASSPROTECTIONTYPE" val="0"/>
</p:tagLst>
</file>

<file path=ppt/tags/tag22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26.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22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3_SHAPECLASSPROTECTIONTYPE" val="0"/>
</p:tagLst>
</file>

<file path=ppt/tags/tag228.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22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3.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ETCLASSNAME" val="ColorSet1"/>
  <p:tag name="SCRIPT" val="1"/>
  <p:tag name="FIELDS" val="DATE;DIVISION;ADDINFO;"/>
  <p:tag name="MLI" val="1"/>
  <p:tag name="SHAPESETGROUPCLASSNAME" val="ShapeSetGroup2"/>
  <p:tag name="SHAPESETCLASSNAME" val="TITLETEXT"/>
  <p:tag name="COLORSETGROUPCLASSNAME" val="ColorSetGroupLight"/>
  <p:tag name="FONTSETGROUPCLASSNAME" val="FontSetGroup1"/>
  <p:tag name="SHAPECLASSNAME" val="AdditonalInformations"/>
  <p:tag name="SHAPECLASSPROTECTIONTYPE" val="63"/>
  <p:tag name="COLORS" val="-2;-2;-2;-2;-1;-2"/>
</p:tagLst>
</file>

<file path=ppt/tags/tag23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3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3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TENT PLACEHOLDER 3_SHAPECLASSPROTECTIONTYPE" val="0"/>
</p:tagLst>
</file>

<file path=ppt/tags/tag23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3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3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23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3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38.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23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1"/>
  <p:tag name="SHAPECLASSNAME" val="PhilipsLogo"/>
  <p:tag name="SHAPECLASSFILE" val="PHGMCWORDMARK2008$C.emf"/>
  <p:tag name="SHAPECLASSPROTECTIONTYPE" val="31"/>
  <p:tag name="COLORS" val="-2;-2;-2;-2;-1;-2"/>
</p:tagLst>
</file>

<file path=ppt/tags/tag240.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 val="-2;-2;-2;-2;SlideText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Lst>
</file>

<file path=ppt/tags/tag241.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24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43.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24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4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24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247.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2;Scheme1;-1;-2"/>
</p:tagLst>
</file>

<file path=ppt/tags/tag24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2;Scheme1;-1;-2"/>
</p:tagLst>
</file>

<file path=ppt/tags/tag24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2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MLI" val="1"/>
  <p:tag name="SHAPESETGROUPCLASSNAME" val="ShapeSetGroup2"/>
  <p:tag name="SHAPESETCLASSNAME" val="TITLETEXT"/>
  <p:tag name="COLORSETGROUPCLASSNAME" val="ColorSetGroupLight"/>
  <p:tag name="FONT" val="SlideTitleFontC"/>
  <p:tag name="FONTSETGROUPCLASSNAME" val="FontSetGroup1"/>
  <p:tag name="SHAPECLASSNAME" val="TitleOnSlide02"/>
  <p:tag name="SHAPECLASSPROTECTIONTYPE" val="3"/>
  <p:tag name="COLORS" val="-2;-2;-2;-2;-1;-2"/>
</p:tagLst>
</file>

<file path=ppt/tags/tag25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251.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 val="-2;-2;-2;-2;SlideText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Lst>
</file>

<file path=ppt/tags/tag25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25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25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25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25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57.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6;-2"/>
</p:tagLst>
</file>

<file path=ppt/tags/tag25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59.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6;Scheme1;SlideTextFontColor;-2"/>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SHAPECLASSNAME" val="LargeTextBox"/>
  <p:tag name="FONT" val="TextSlideTextFontC"/>
  <p:tag name="FONTSETCLASSNAME" val="FontSet1"/>
  <p:tag name="FONTSETGROUPCLASSNAME" val="FontSetGroup1"/>
  <p:tag name="SHAPECLASSPROTECTIONTYPE" val="3"/>
  <p:tag name="COLORS" val="-2;-2;-2;-2;SlideTextFontColor;-2"/>
</p:tagLst>
</file>

<file path=ppt/tags/tag26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6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62.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6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6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65.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6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XLCLIP"/>
  <p:tag name="COLORSETGROUPCLASSNAME" val="ColorSetGroupLight"/>
  <p:tag name="COLORSETCLASSNAME" val="ColorSet1"/>
  <p:tag name="FONTSETGROUPCLASSNAME" val="FontSetGroup2"/>
  <p:tag name="STYLESETGROUPCLASSNAME" val="StyleSetGroup1"/>
  <p:tag name="MAPNAME" val="Map1"/>
  <p:tag name="CFG.LAYOUT" val="Default"/>
  <p:tag name="MLI" val="1"/>
  <p:tag name="CLIPART PLACEHOLDER 2_SHAPECLASSPROTECTIONTYPE" val="0"/>
</p:tagLst>
</file>

<file path=ppt/tags/tag267.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68.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69.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270.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1.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2.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3.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4.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7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77.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SlideTextFontColor;-2"/>
</p:tagLst>
</file>

<file path=ppt/tags/tag27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Scheme2"/>
</p:tagLst>
</file>

<file path=ppt/tags/tag27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28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8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8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8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8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8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8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8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8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8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29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9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9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9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29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29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29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297.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29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9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30.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30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0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0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7_SHAPECLASSPROTECTIONTYPE" val="0"/>
</p:tagLst>
</file>

<file path=ppt/tags/tag30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304.xml><?xml version="1.0" encoding="utf-8"?>
<p:tagLst xmlns:a="http://schemas.openxmlformats.org/drawingml/2006/main" xmlns:r="http://schemas.openxmlformats.org/officeDocument/2006/relationships" xmlns:p="http://schemas.openxmlformats.org/presentationml/2006/main">
  <p:tag name="COLORSETCLASSNAME" val="ColorSet1"/>
  <p:tag name="COLORS" val="Scheme6;Scheme1;-2;-2;Scheme1;-2"/>
</p:tagLst>
</file>

<file path=ppt/tags/tag305.xml><?xml version="1.0" encoding="utf-8"?>
<p:tagLst xmlns:a="http://schemas.openxmlformats.org/drawingml/2006/main" xmlns:r="http://schemas.openxmlformats.org/officeDocument/2006/relationships" xmlns:p="http://schemas.openxmlformats.org/presentationml/2006/main">
  <p:tag name="COLORSETCLASSNAME" val="ColorSet1"/>
  <p:tag name="COLORS" val="Scheme6;Scheme1;-2;-2;Scheme1;-2"/>
</p:tagLst>
</file>

<file path=ppt/tags/tag306.xml><?xml version="1.0" encoding="utf-8"?>
<p:tagLst xmlns:a="http://schemas.openxmlformats.org/drawingml/2006/main" xmlns:r="http://schemas.openxmlformats.org/officeDocument/2006/relationships" xmlns:p="http://schemas.openxmlformats.org/presentationml/2006/main">
  <p:tag name="COLORSETCLASSNAME" val="ColorSet1"/>
  <p:tag name="COLORS" val="Scheme6;Scheme1;-2;-2;Scheme1;-2"/>
</p:tagLst>
</file>

<file path=ppt/tags/tag30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30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0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1.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310.xml><?xml version="1.0" encoding="utf-8"?>
<p:tagLst xmlns:a="http://schemas.openxmlformats.org/drawingml/2006/main" xmlns:r="http://schemas.openxmlformats.org/officeDocument/2006/relationships" xmlns:p="http://schemas.openxmlformats.org/presentationml/2006/main">
  <p:tag name="COLORSETCLASSNAME" val="ColorSet1"/>
  <p:tag name="COLORS" val="Scheme6;Scheme1;-2;-2;Scheme1;-2"/>
</p:tagLst>
</file>

<file path=ppt/tags/tag31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31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6;Scheme1;-1;-2"/>
</p:tagLst>
</file>

<file path=ppt/tags/tag31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1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31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31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1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1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31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2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2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322.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3;-2"/>
</p:tagLst>
</file>

<file path=ppt/tags/tag32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2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325.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2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3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33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33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33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33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334.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3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3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38.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3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34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41.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4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4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44.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45.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4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47.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4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4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5.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35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5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5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5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5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5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5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35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358.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3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36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3_SHAPECLASSPROTECTIONTYPE" val="0"/>
  <p:tag name="TITLE 1_SHAPECLASSPROTECTIONTYPE" val="0"/>
</p:tagLst>
</file>

<file path=ppt/tags/tag36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62.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6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6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65.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6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6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68.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6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2050_SHAPECLASSPROTECTIONTYPE" val="0"/>
</p:tagLst>
</file>

<file path=ppt/tags/tag37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71.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7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7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74.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375.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7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377.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7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7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Lst>
</file>

<file path=ppt/tags/tag38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8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8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8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8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8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8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8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TENT PLACEHOLDER 21_SHAPECLASSPROTECTIONTYPE" val="0"/>
  <p:tag name="SHAPESETCLASSNAME" val="TITLETEXT"/>
  <p:tag name="CONFIG" val="Default"/>
  <p:tag name="TEXT PLACEHOLDER 22_SHAPECLASSPROTECTIONTYPE" val="0"/>
</p:tagLst>
</file>

<file path=ppt/tags/tag39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9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39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3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9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39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397.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39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39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4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SlideTextFontColor;-2"/>
</p:tagLst>
</file>

<file path=ppt/tags/tag4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0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0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0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40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0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40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40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40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409.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41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41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3;-2"/>
</p:tagLst>
</file>

<file path=ppt/tags/tag41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1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41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4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1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417.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4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1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42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42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2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2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2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43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3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TITLE 25_SHAPECLASSPROTECTIONTYPE" val="0"/>
</p:tagLst>
</file>

<file path=ppt/tags/tag434.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3;-2"/>
</p:tagLst>
</file>

<file path=ppt/tags/tag43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3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11_SHAPECLASSPROTECTIONTYPE" val="0"/>
  <p:tag name="TITLE 1_SHAPECLASSPROTECTIONTYPE" val="0"/>
  <p:tag name="TITLE 15_SHAPECLASSPROTECTIONTYPE" val="0"/>
</p:tagLst>
</file>

<file path=ppt/tags/tag43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4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1;-2"/>
</p:tagLst>
</file>

<file path=ppt/tags/tag4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43.xml><?xml version="1.0" encoding="utf-8"?>
<p:tagLst xmlns:a="http://schemas.openxmlformats.org/drawingml/2006/main" xmlns:r="http://schemas.openxmlformats.org/officeDocument/2006/relationships" xmlns:p="http://schemas.openxmlformats.org/presentationml/2006/main">
  <p:tag name="COLORSETCLASSNAME" val="ColorSet1"/>
  <p:tag name="COLORS" val="-2;-2;-2;-2;HighlightColor2;-2"/>
</p:tagLst>
</file>

<file path=ppt/tags/tag444.xml><?xml version="1.0" encoding="utf-8"?>
<p:tagLst xmlns:a="http://schemas.openxmlformats.org/drawingml/2006/main" xmlns:r="http://schemas.openxmlformats.org/officeDocument/2006/relationships" xmlns:p="http://schemas.openxmlformats.org/presentationml/2006/main">
  <p:tag name="COLORSETCLASSNAME" val="ColorSet1"/>
  <p:tag name="COLORS" val="-2;-2;-2;-2;HighlightColor2;-2"/>
</p:tagLst>
</file>

<file path=ppt/tags/tag44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4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Scheme2"/>
</p:tagLst>
</file>

<file path=ppt/tags/tag447.xml><?xml version="1.0" encoding="utf-8"?>
<p:tagLst xmlns:a="http://schemas.openxmlformats.org/drawingml/2006/main" xmlns:r="http://schemas.openxmlformats.org/officeDocument/2006/relationships" xmlns:p="http://schemas.openxmlformats.org/presentationml/2006/main">
  <p:tag name="COLORSETCLASSNAME" val="ColorSet1"/>
  <p:tag name="COLORS" val="-2;-2;-2;-2;HighlightColor2;-2"/>
</p:tagLst>
</file>

<file path=ppt/tags/tag448.xml><?xml version="1.0" encoding="utf-8"?>
<p:tagLst xmlns:a="http://schemas.openxmlformats.org/drawingml/2006/main" xmlns:r="http://schemas.openxmlformats.org/officeDocument/2006/relationships" xmlns:p="http://schemas.openxmlformats.org/presentationml/2006/main">
  <p:tag name="COLORSETCLASSNAME" val="ColorSet1"/>
  <p:tag name="COLORS" val="-2;-2;-2;-2;HighlightColor2;-2"/>
</p:tagLst>
</file>

<file path=ppt/tags/tag449.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Scheme2"/>
</p:tagLst>
</file>

<file path=ppt/tags/tag45.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45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5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5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5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54.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55.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56.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57.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58.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5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4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46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46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46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463.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46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7.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47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7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47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47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47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47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47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477.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47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47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8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48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Lst>
</file>

<file path=ppt/tags/tag48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4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8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8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Lst>
</file>

<file path=ppt/tags/tag48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48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8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Lst>
</file>

<file path=ppt/tags/tag4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49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49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Lst>
</file>

<file path=ppt/tags/tag49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4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9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SHAPESETCLASSNAME" val="Slide"/>
  <p:tag name="SHAPECLASSNAME" val="PageNumber"/>
  <p:tag name="COLORS" val="-2;-2;-2;-2;SlideFooterFontColor;-2"/>
</p:tagLst>
</file>

<file path=ppt/tags/tag5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5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0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0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0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0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4_SHAPECLASSPROTECTIONTYPE" val="0"/>
</p:tagLst>
</file>

<file path=ppt/tags/tag50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50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0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cheme6;-2"/>
</p:tagLst>
</file>

<file path=ppt/tags/tag50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0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51.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510.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11.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12.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13.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14.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1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51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51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51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519.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5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52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2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2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2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2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2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2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27.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2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2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5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53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53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53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53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534.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53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3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53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53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53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54.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540.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5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4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54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54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54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546.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54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4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1"/>
  <p:tag name="SHAPECLASSNAME" val="TitleOnSlide"/>
  <p:tag name="SHAPECLASSPROTECTIONTYPE" val="0"/>
  <p:tag name="COLORS" val="-2;-2;-2;-2;SlideTextFontColor;-2"/>
</p:tagLst>
</file>

<file path=ppt/tags/tag54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1"/>
  <p:tag name="SHAPECLASSNAME" val="LargeTextBox"/>
  <p:tag name="SHAPECLASSPROTECTIONTYPE" val="0"/>
  <p:tag name="COLORS" val="-2;-2;-2;-2;SlideTextFontColor;-2"/>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5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5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5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5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55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5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55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55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55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559.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SlideTextFontColor;-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6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4_SHAPECLASSPROTECTIONTYPE" val="0"/>
</p:tagLst>
</file>

<file path=ppt/tags/tag56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6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4_SHAPECLASSPROTECTIONTYPE" val="0"/>
</p:tagLst>
</file>

<file path=ppt/tags/tag56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6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6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568.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6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7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7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573.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74.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7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57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7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7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7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1;-2"/>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580.xml><?xml version="1.0" encoding="utf-8"?>
<p:tagLst xmlns:a="http://schemas.openxmlformats.org/drawingml/2006/main" xmlns:r="http://schemas.openxmlformats.org/officeDocument/2006/relationships" xmlns:p="http://schemas.openxmlformats.org/presentationml/2006/main">
  <p:tag name="COLORSETCLASSNAME" val="ColorSet1"/>
  <p:tag name="COLORS" val="-1;-1;-1;-1;-1;-2"/>
</p:tagLst>
</file>

<file path=ppt/tags/tag581.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8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83.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84.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7_SHAPECLASSPROTECTIONTYPE" val="0"/>
</p:tagLst>
</file>

<file path=ppt/tags/tag58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8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88.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EXT PLACEHOLDER 5_SHAPECLASSPROTECTIONTYPE" val="0"/>
</p:tagLst>
</file>

<file path=ppt/tags/tag58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59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9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9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59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95.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9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597.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4_SHAPECLASSPROTECTIONTYPE" val="0"/>
  <p:tag name="TITLE 1_SHAPECLASSPROTECTIONTYPE" val="0"/>
</p:tagLst>
</file>

<file path=ppt/tags/tag59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1;-2"/>
</p:tagLst>
</file>

<file path=ppt/tags/tag59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60.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TENT PLACEHOLDER 76_SHAPECLASSPROTECTIONTYPE" val="0"/>
</p:tagLst>
</file>

<file path=ppt/tags/tag60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1"/>
  <p:tag name="STYLESETGROUPCLASSNAME" val="StyleSetGroup1"/>
  <p:tag name="MAPNAME" val="Map1"/>
  <p:tag name="CFG.LAYOUT" val="Default"/>
  <p:tag name="MLI" val="1"/>
  <p:tag name="TEXT PLACEHOLDER 2_SHAPECLASSPROTECTIONTYPE" val="0"/>
  <p:tag name="TITLE 1_SHAPECLASSPROTECTIONTYPE" val="0"/>
  <p:tag name="TEXTBOX 6_SHAPECLASSPROTECTIONTYPE" val="47"/>
  <p:tag name="TEXTBOX 7_SHAPECLASSPROTECTIONTYPE" val="47"/>
  <p:tag name="PICTURE 8_SHAPECLASSPROTECTIONTYPE" val="31"/>
  <p:tag name="PICTURE 9_SHAPECLASSPROTECTIONTYPE" val="31"/>
  <p:tag name="DATE PLACEHOLDER 10_SHAPECLASSPROTECTIONTYPE" val="31"/>
</p:tagLst>
</file>

<file path=ppt/tags/tag60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1"/>
  <p:tag name="SHAPECLASSNAME" val="Topliner"/>
  <p:tag name="SHAPECLASSFILE" val="SHLBG2C$C.gif"/>
  <p:tag name="SHAPECLASSPROTECTIONTYPE" val="31"/>
</p:tagLst>
</file>

<file path=ppt/tags/tag60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1"/>
  <p:tag name="SHAPECLASSNAME" val="PhilipsLogo"/>
  <p:tag name="SHAPECLASSFILE" val="PHSMTR2$C.gif"/>
  <p:tag name="SHAPECLASSPROTECTIONTYPE" val="31"/>
</p:tagLst>
</file>

<file path=ppt/tags/tag603.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1"/>
  <p:tag name="SHAPECLASSNAME" val="AdditonalInformations"/>
  <p:tag name="SHAPECLASSPROTECTIONTYPE" val="47"/>
</p:tagLst>
</file>

<file path=ppt/tags/tag604.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1"/>
  <p:tag name="SHAPECLASSNAME" val="Footer"/>
  <p:tag name="SHAPECLASSPROTECTIONTYPE" val="47"/>
</p:tagLst>
</file>

<file path=ppt/tags/tag60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1"/>
  <p:tag name="SHAPECLASSNAME" val="TitleOnSlide"/>
  <p:tag name="SHAPECLASSPROTECTIONTYPE" val="0"/>
  <p:tag name="COLORS" val="-2;-2;-2;-2;SlideTextFontColor;-2"/>
</p:tagLst>
</file>

<file path=ppt/tags/tag60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1"/>
  <p:tag name="SHAPECLASSNAME" val="LargeTextBox"/>
  <p:tag name="SHAPECLASSPROTECTIONTYPE" val="0"/>
  <p:tag name="COLORS" val="-2;-2;-2;-2;SlideTextFontColor;-2"/>
</p:tagLst>
</file>

<file path=ppt/tags/tag60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TITLE 1_SHAPECLASSPROTECTIONTYPE" val="0"/>
  <p:tag name="TEXTBOX 3_SHAPECLASSPROTECTIONTYPE" val="47"/>
  <p:tag name="TEXTBOX 4_SHAPECLASSPROTECTIONTYPE" val="47"/>
  <p:tag name="PICTURE 5_SHAPECLASSPROTECTIONTYPE" val="31"/>
  <p:tag name="PICTURE 6_SHAPECLASSPROTECTIONTYPE" val="31"/>
  <p:tag name="DATE PLACEHOLDER 7_SHAPECLASSPROTECTIONTYPE" val="31"/>
</p:tagLst>
</file>

<file path=ppt/tags/tag60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1"/>
  <p:tag name="SHAPECLASSNAME" val="Topliner"/>
  <p:tag name="SHAPECLASSFILE" val="SHLBG2C$C.gif"/>
  <p:tag name="SHAPECLASSPROTECTIONTYPE" val="31"/>
</p:tagLst>
</file>

<file path=ppt/tags/tag60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1"/>
  <p:tag name="SHAPECLASSNAME" val="PhilipsLogo"/>
  <p:tag name="SHAPECLASSFILE" val="PHSMTR2$C.gif"/>
  <p:tag name="SHAPECLASSPROTECTIONTYPE" val="31"/>
</p:tagLst>
</file>

<file path=ppt/tags/tag6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610.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1"/>
  <p:tag name="SHAPECLASSNAME" val="AdditonalInformations"/>
  <p:tag name="SHAPECLASSPROTECTIONTYPE" val="47"/>
</p:tagLst>
</file>

<file path=ppt/tags/tag611.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1"/>
  <p:tag name="SHAPECLASSNAME" val="Footer"/>
  <p:tag name="SHAPECLASSPROTECTIONTYPE" val="47"/>
</p:tagLst>
</file>

<file path=ppt/tags/tag61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1"/>
  <p:tag name="SHAPECLASSNAME" val="TitleOnSlide"/>
  <p:tag name="SHAPECLASSPROTECTIONTYPE" val="0"/>
  <p:tag name="COLORS" val="-2;-2;-2;-2;SlideTextFontColor;-2"/>
</p:tagLst>
</file>

<file path=ppt/tags/tag61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1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61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617.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61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61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62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62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62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62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2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62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62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1;-1;-1;-2"/>
</p:tagLst>
</file>

<file path=ppt/tags/tag62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62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62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6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TENT PLACEHOLDER 28_SHAPECLASSPROTECTIONTYPE" val="0"/>
</p:tagLst>
</file>

<file path=ppt/tags/tag63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63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632.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6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635.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636.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1;Scheme1;-1;-2"/>
</p:tagLst>
</file>

<file path=ppt/tags/tag6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7.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7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7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7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75.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7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8_SHAPECLASSPROTECTIONTYPE" val="0"/>
  <p:tag name="RECTANGLE 2_SHAPECLASSPROTECTIONTYPE" val="0"/>
</p:tagLst>
</file>

<file path=ppt/tags/tag8.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8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Lst>
</file>

<file path=ppt/tags/tag81.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 val="-2;-2;-2;-2;SlideText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Lst>
</file>

<file path=ppt/tags/tag8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8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85.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1;-2"/>
</p:tagLst>
</file>

<file path=ppt/tags/tag86.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RECTANGLE 1027_SHAPECLASSPROTECTIONTYPE" val="0"/>
</p:tagLst>
</file>

<file path=ppt/tags/tag8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88.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 val="-2;-2;-2;-2;SlideTextFontColor;-2"/>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9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9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94.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CONTENT"/>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Lst>
</file>

<file path=ppt/tags/tag9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96.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SlideTextFontColor;-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Scheme2"/>
</p:tagLst>
</file>

<file path=ppt/theme/theme1.xml><?xml version="1.0" encoding="utf-8"?>
<a:theme xmlns:a="http://schemas.openxmlformats.org/drawingml/2006/main" name="Standarddesign">
  <a:themeElements>
    <a:clrScheme name="PhCST">
      <a:dk1>
        <a:srgbClr val="000000"/>
      </a:dk1>
      <a:lt1>
        <a:srgbClr val="FFFFFF"/>
      </a:lt1>
      <a:dk2>
        <a:srgbClr val="000000"/>
      </a:dk2>
      <a:lt2>
        <a:srgbClr val="9EA1B2"/>
      </a:lt2>
      <a:accent1>
        <a:srgbClr val="91C7FF"/>
      </a:accent1>
      <a:accent2>
        <a:srgbClr val="0B5ED7"/>
      </a:accent2>
      <a:accent3>
        <a:srgbClr val="FFBB57"/>
      </a:accent3>
      <a:accent4>
        <a:srgbClr val="00A7BC"/>
      </a:accent4>
      <a:accent5>
        <a:srgbClr val="DB8BD5"/>
      </a:accent5>
      <a:accent6>
        <a:srgbClr val="7CBD2A"/>
      </a:accent6>
      <a:hlink>
        <a:srgbClr val="0B5ED7"/>
      </a:hlink>
      <a:folHlink>
        <a:srgbClr val="AC0098"/>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Standarddesign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3443</TotalTime>
  <Words>6862</Words>
  <Application>Microsoft Office PowerPoint</Application>
  <PresentationFormat>On-screen Show (4:3)</PresentationFormat>
  <Paragraphs>1365</Paragraphs>
  <Slides>128</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128</vt:i4>
      </vt:variant>
    </vt:vector>
  </HeadingPairs>
  <TitlesOfParts>
    <vt:vector size="132" baseType="lpstr">
      <vt:lpstr>Standarddesign</vt:lpstr>
      <vt:lpstr>Acrobat Document</vt:lpstr>
      <vt:lpstr>Packager Shell Object</vt:lpstr>
      <vt:lpstr>Package</vt:lpstr>
      <vt:lpstr>MR Advanced Specialist training LATAM By Fred Kunst &amp; Ricardo Flores</vt:lpstr>
      <vt:lpstr>Agenda</vt:lpstr>
      <vt:lpstr>Meet the Artifacts</vt:lpstr>
      <vt:lpstr>Outline </vt:lpstr>
      <vt:lpstr>Artifacts  Types</vt:lpstr>
      <vt:lpstr>Patient Related Motion </vt:lpstr>
      <vt:lpstr>Patient Related Motion</vt:lpstr>
      <vt:lpstr>Patient Related Motion</vt:lpstr>
      <vt:lpstr>Patient Set-up/Preparation</vt:lpstr>
      <vt:lpstr>Foldover</vt:lpstr>
      <vt:lpstr>Foldover</vt:lpstr>
      <vt:lpstr>Foldover</vt:lpstr>
      <vt:lpstr>SENSE</vt:lpstr>
      <vt:lpstr>SENSE</vt:lpstr>
      <vt:lpstr>SENSE</vt:lpstr>
      <vt:lpstr>Patient Related</vt:lpstr>
      <vt:lpstr>Planning</vt:lpstr>
      <vt:lpstr>Planning</vt:lpstr>
      <vt:lpstr>Protocol</vt:lpstr>
      <vt:lpstr>PowerPoint Presentation</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Technical/non-applications issues</vt:lpstr>
      <vt:lpstr>Environmental  </vt:lpstr>
      <vt:lpstr>Environmental  </vt:lpstr>
      <vt:lpstr>Environmental  </vt:lpstr>
      <vt:lpstr>Ways to Minimize Artifacts Artifacts can never be completely eliminated, after all…</vt:lpstr>
      <vt:lpstr>It’s just physics!</vt:lpstr>
      <vt:lpstr>It’s just physics!</vt:lpstr>
      <vt:lpstr>It’s just physics!</vt:lpstr>
      <vt:lpstr>It’s just physics!  Check 3T AW</vt:lpstr>
      <vt:lpstr>Information required for investigation IQ problems</vt:lpstr>
      <vt:lpstr>PowerPoint Presentation</vt:lpstr>
      <vt:lpstr>Summary of proposal</vt:lpstr>
      <vt:lpstr>Local expert system tools</vt:lpstr>
      <vt:lpstr>Remote expert tooling</vt:lpstr>
      <vt:lpstr>PowerPoint Presentation</vt:lpstr>
      <vt:lpstr>Magnets  </vt:lpstr>
      <vt:lpstr>Agenda magnets</vt:lpstr>
      <vt:lpstr>Latham service organization (simplified)</vt:lpstr>
      <vt:lpstr>Quench procedure</vt:lpstr>
      <vt:lpstr>Stuck Helium probe</vt:lpstr>
      <vt:lpstr>STT magnet file</vt:lpstr>
      <vt:lpstr>The art of logfile reading   </vt:lpstr>
      <vt:lpstr>Where does logging come from</vt:lpstr>
      <vt:lpstr>Which logfiles exist</vt:lpstr>
      <vt:lpstr>Normal workflow</vt:lpstr>
      <vt:lpstr>Normal daily workload: Search/query “SYS:”</vt:lpstr>
      <vt:lpstr>Meaning of SYS</vt:lpstr>
      <vt:lpstr>Negative events</vt:lpstr>
      <vt:lpstr>Search policies for a crash</vt:lpstr>
      <vt:lpstr>Software crash</vt:lpstr>
      <vt:lpstr>System power down/reset button pressed</vt:lpstr>
      <vt:lpstr>Scan abort, user initiated</vt:lpstr>
      <vt:lpstr>Scan aborts, system initiated</vt:lpstr>
      <vt:lpstr>Scan abort policy</vt:lpstr>
      <vt:lpstr>Service on site (SYS: search)</vt:lpstr>
      <vt:lpstr>Tooling</vt:lpstr>
      <vt:lpstr>Ultra edit</vt:lpstr>
      <vt:lpstr>Ultra edit search</vt:lpstr>
      <vt:lpstr>Log browser</vt:lpstr>
      <vt:lpstr>Log browser</vt:lpstr>
      <vt:lpstr>Logging application</vt:lpstr>
      <vt:lpstr>Logging application</vt:lpstr>
      <vt:lpstr>DICOM info R4.1.3</vt:lpstr>
      <vt:lpstr>DICOM info R4.1.3</vt:lpstr>
      <vt:lpstr>Spurious </vt:lpstr>
      <vt:lpstr>PowerPoint Presentation</vt:lpstr>
      <vt:lpstr>PowerPoint Presentation</vt:lpstr>
      <vt:lpstr>PowerPoint Presentation</vt:lpstr>
      <vt:lpstr>PowerPoint Presentation</vt:lpstr>
      <vt:lpstr> Spurious example</vt:lpstr>
      <vt:lpstr> Spurious example Medrad injector off</vt:lpstr>
      <vt:lpstr> Spurious example RF door open</vt:lpstr>
      <vt:lpstr> Spurious example RF door “repaired”</vt:lpstr>
      <vt:lpstr>PowerPoint Presentation</vt:lpstr>
      <vt:lpstr>PowerPoint Presentation</vt:lpstr>
      <vt:lpstr> So in case there is a distortion its frequency can be calculated as follows:                                                                                                                                                                                                                           scan 180 Hz / pixel                                                                        1024 pixel bandwith                                                                                                                                                                                                                            F0 = 127.95 MHz                                                                        1024 pix …... 45.0cm                                                                         x      pix …… 11.2cm                                                                         x = 254.9 pix                                                                                                                                                  254.9 x 180 = 45875 Hz                                                                                                                                                   So distortion at:                                                                         127.950000 + 45875                                                                          =127.995875 Hz                                                                         about 128 MHz </vt:lpstr>
      <vt:lpstr>To locate spurious  Spike search tools RF Chain diagnostics If needed use calculated frequency Your eyes   </vt:lpstr>
      <vt:lpstr>For Ingenia spurious detection  Coil must be connected to Bodycoil input TFINT-X10, so always select bodycoil.  As tool delivered C1 search coil is in fact a 1.5T (64 MHz) coil.  This C1 search coil can not be used for 3.0T, so use 3.0T flex coil or coil from other (Achieva) 3.0T system. </vt:lpstr>
      <vt:lpstr>Known spurious sources  Third party equipment, including Invivo equipment Observation camera Emergency lights (charger) Wires through RF feed troughs Smoke detectors, even if connected via filter Oxygen meters Bad ECG module Compact fluorescent lighting (energy savers) Bad fans of PLC/PSU ? RXE4 on 1.5T system gives dots in scan 4 MEU (Magnet Electronic Unit) Switching Power Supplies (SFB, Patient support) Leak in RF cage (RF door, bad filter in SFB)  Attention Spurious will jump from cable to cable    </vt:lpstr>
      <vt:lpstr>RF Chain Diagnostics for spurious sniffing  Load parameter set ttrfd_linear_fid_shim  Object RF:  Enabled:   NO (no RF transmit)  Object AQ/RF sweep: (depends on 1 channel transmit or multi transmit) Duration [ms]:  shorter results in larger bandwidth Attenuation:  0 (not for Ingenia)  Object AQMON: Signals:   Sm,Tm (Spectrum and time of Modulus)   Refer to IQ Webbook: Background noise    RF interference    Frequency spectrum </vt:lpstr>
      <vt:lpstr>Spikes </vt:lpstr>
      <vt:lpstr>Agenda spikes</vt:lpstr>
      <vt:lpstr>What is a spike?</vt:lpstr>
      <vt:lpstr>How to recognize spikes and how it affects the image Quality?</vt:lpstr>
      <vt:lpstr>Examples Image Quality due to spikes</vt:lpstr>
      <vt:lpstr>What type of Spikes behavior we known  </vt:lpstr>
      <vt:lpstr> </vt:lpstr>
      <vt:lpstr>For Ingenia spike detection  As tool delivered C1 search coil is in fact a 1.5T (64 MHz) coil. This tool can be used for both 1.5T and 3.0T systems (spikes have large frequency band-with).   Search coil must be connected to Bodycoil input TFINT-X10, so always select bodycoil.  If available on site use better use a flex coil with larger diameter and correct frequency. </vt:lpstr>
      <vt:lpstr>What to do if spike issue is solved </vt:lpstr>
      <vt:lpstr>Known Ingenia spikes sources  Vibrating (gradient) cables (friction between cable isolation and aluminum) Vibrating parts (bolts/nuts/washers/fixation brackets gradient strips) Water manifold gradient coil cooling Gradient coil sensor strips, click-sons HOS cable (for 1.5T remove cable) Loose RF cables between QBC and QIB box (touching aluminum) Any bad contacts (bore lights, room lights) Fans (patient support) Emergency lights Loose supply and ground cables QIB/hybrid box Shim rails inside magnet (with loose material)    Attention Spikes will jump from cable to cable    </vt:lpstr>
      <vt:lpstr>Lab – Gradient diagnostics  </vt:lpstr>
      <vt:lpstr>RF Chain diagnostics </vt:lpstr>
      <vt:lpstr>RX-channel connection analyzer tool v2.0</vt:lpstr>
      <vt:lpstr>PowerPoint Presentation</vt:lpstr>
      <vt:lpstr>Noise levels explained</vt:lpstr>
      <vt:lpstr>Coil Element Noise test</vt:lpstr>
      <vt:lpstr>D-Stream &amp; Logging </vt:lpstr>
      <vt:lpstr>PowerPoint Presentation</vt:lpstr>
      <vt:lpstr>PowerPoint Presentation</vt:lpstr>
      <vt:lpstr>D-Stream - fault finding workflow 1</vt:lpstr>
      <vt:lpstr>D-Stream - fault finding workflow 2</vt:lpstr>
      <vt:lpstr>D-Stream - fault finding workflow 3</vt:lpstr>
      <vt:lpstr>Static Errors</vt:lpstr>
      <vt:lpstr>Malfunctioning coil</vt:lpstr>
      <vt:lpstr>Incomplete coil/device</vt:lpstr>
      <vt:lpstr>Unknown Device</vt:lpstr>
      <vt:lpstr>HW not detected</vt:lpstr>
      <vt:lpstr>Dynamic Errors</vt:lpstr>
      <vt:lpstr>Possible log strings</vt:lpstr>
      <vt:lpstr>Site readiness ?</vt:lpstr>
      <vt:lpstr>Check site readiness 1</vt:lpstr>
      <vt:lpstr>Check site readiness 2</vt:lpstr>
      <vt:lpstr>Ingenia installation</vt:lpstr>
      <vt:lpstr>Installation part 1 – Gailing/GMED</vt:lpstr>
      <vt:lpstr>Installation part 2 – Philips FSE</vt:lpstr>
      <vt:lpstr>Installation Data</vt:lpstr>
      <vt:lpstr>PowerPoint Presentation</vt:lpstr>
    </vt:vector>
  </TitlesOfParts>
  <Company>Philips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Kunst, Fred</dc:creator>
  <cp:lastModifiedBy>Flores, Ricardo</cp:lastModifiedBy>
  <cp:revision>110</cp:revision>
  <dcterms:created xsi:type="dcterms:W3CDTF">2012-10-18T11:52:45Z</dcterms:created>
  <dcterms:modified xsi:type="dcterms:W3CDTF">2014-10-21T01:09:47Z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CST">
    <vt:lpwstr>MR Field Support &amp; Education</vt:lpwstr>
  </property>
  <property fmtid="{D5CDD505-2E9C-101B-9397-08002B2CF9AE}" pid="3" name="Sector">
    <vt:lpwstr/>
  </property>
  <property fmtid="{D5CDD505-2E9C-101B-9397-08002B2CF9AE}" pid="4" name="Date">
    <vt:lpwstr>20 Oct 2014</vt:lpwstr>
  </property>
  <property fmtid="{D5CDD505-2E9C-101B-9397-08002B2CF9AE}" pid="5" name="Right">
    <vt:lpwstr>R Flores</vt:lpwstr>
  </property>
  <property fmtid="{D5CDD505-2E9C-101B-9397-08002B2CF9AE}" pid="6" name="Reference">
    <vt:lpwstr/>
  </property>
  <property fmtid="{D5CDD505-2E9C-101B-9397-08002B2CF9AE}" pid="7" name="Confidential">
    <vt:lpwstr>Confidential</vt:lpwstr>
  </property>
  <property fmtid="{D5CDD505-2E9C-101B-9397-08002B2CF9AE}" pid="8" name="CSTDocumentType">
    <vt:lpwstr>CSTPresentation</vt:lpwstr>
  </property>
</Properties>
</file>