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6" r:id="rId3"/>
    <p:sldId id="277" r:id="rId4"/>
    <p:sldId id="279" r:id="rId5"/>
    <p:sldId id="283" r:id="rId6"/>
    <p:sldId id="295" r:id="rId7"/>
    <p:sldId id="278" r:id="rId8"/>
    <p:sldId id="292" r:id="rId9"/>
    <p:sldId id="300" r:id="rId10"/>
    <p:sldId id="281" r:id="rId11"/>
    <p:sldId id="298" r:id="rId12"/>
    <p:sldId id="266" r:id="rId13"/>
    <p:sldId id="282" r:id="rId14"/>
    <p:sldId id="273" r:id="rId15"/>
    <p:sldId id="296" r:id="rId16"/>
    <p:sldId id="297" r:id="rId17"/>
    <p:sldId id="284" r:id="rId18"/>
    <p:sldId id="288" r:id="rId19"/>
    <p:sldId id="285" r:id="rId20"/>
    <p:sldId id="286" r:id="rId21"/>
    <p:sldId id="264" r:id="rId22"/>
    <p:sldId id="287" r:id="rId23"/>
    <p:sldId id="299" r:id="rId24"/>
    <p:sldId id="301" r:id="rId25"/>
    <p:sldId id="262" r:id="rId26"/>
    <p:sldId id="289" r:id="rId27"/>
    <p:sldId id="290" r:id="rId28"/>
    <p:sldId id="291" r:id="rId29"/>
  </p:sldIdLst>
  <p:sldSz cx="9144000" cy="6858000" type="screen4x3"/>
  <p:notesSz cx="6934200" cy="92202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55" autoAdjust="0"/>
    <p:restoredTop sz="94670" autoAdjust="0"/>
  </p:normalViewPr>
  <p:slideViewPr>
    <p:cSldViewPr>
      <p:cViewPr varScale="1">
        <p:scale>
          <a:sx n="109" d="100"/>
          <a:sy n="109" d="100"/>
        </p:scale>
        <p:origin x="20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7FD95-3262-477D-9268-774112E1E93E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B901E-4535-4B22-B331-5FB757A24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54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B901E-4535-4B22-B331-5FB757A24A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75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.emf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0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rgbClr val="0089C4"/>
              </a:gs>
              <a:gs pos="0">
                <a:srgbClr val="0089C4"/>
              </a:gs>
              <a:gs pos="100000">
                <a:srgbClr val="629FD5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4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5" y="6329934"/>
            <a:ext cx="1601978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9388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28000" y="828000"/>
            <a:ext cx="7488000" cy="51276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Click to add title</a:t>
            </a:r>
            <a:endParaRPr lang="de-DE" dirty="0"/>
          </a:p>
        </p:txBody>
      </p:sp>
      <p:pic>
        <p:nvPicPr>
          <p:cNvPr id="11" name="Picture 10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1368000"/>
            <a:ext cx="7488000" cy="37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200"/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828673" y="2124000"/>
            <a:ext cx="7488000" cy="3960000"/>
          </a:xfrm>
          <a:prstGeom prst="rect">
            <a:avLst/>
          </a:prstGeom>
        </p:spPr>
        <p:txBody>
          <a:bodyPr lIns="0" tIns="0" rIns="0" bIns="0" spcCol="432000"/>
          <a:lstStyle>
            <a:lvl1pPr marL="216000" indent="-216000">
              <a:spcBef>
                <a:spcPts val="0"/>
              </a:spcBef>
              <a:defRPr sz="1800"/>
            </a:lvl1pPr>
            <a:lvl2pPr marL="432000" indent="-216000">
              <a:spcBef>
                <a:spcPts val="0"/>
              </a:spcBef>
              <a:defRPr sz="1800"/>
            </a:lvl2pPr>
            <a:lvl3pPr marL="648000" indent="-216000">
              <a:spcBef>
                <a:spcPts val="0"/>
              </a:spcBef>
              <a:buFont typeface="Wingdings" panose="05000000000000000000" pitchFamily="2" charset="2"/>
              <a:buChar char="§"/>
              <a:defRPr sz="1800"/>
            </a:lvl3pPr>
            <a:lvl4pPr marL="864000" indent="-216000">
              <a:spcBef>
                <a:spcPts val="0"/>
              </a:spcBef>
              <a:buFont typeface="Arial" panose="020B0604020202020204" pitchFamily="34" charset="0"/>
              <a:buChar char="•"/>
              <a:defRPr sz="1800"/>
            </a:lvl4pPr>
            <a:lvl5pPr marL="1080000" indent="-2286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5pPr>
            <a:lvl6pPr marL="1296000" indent="-2286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6pPr>
            <a:lvl7pPr marL="1512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7pPr>
            <a:lvl8pPr marL="1728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8pPr>
            <a:lvl9pPr marL="1944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085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Inhaltsplatzhalter 6"/>
          <p:cNvSpPr>
            <a:spLocks noGrp="1"/>
          </p:cNvSpPr>
          <p:nvPr>
            <p:ph sz="half" idx="2" hasCustomPrompt="1"/>
            <p:custDataLst>
              <p:tags r:id="rId2"/>
            </p:custDataLst>
          </p:nvPr>
        </p:nvSpPr>
        <p:spPr>
          <a:xfrm>
            <a:off x="1" y="-1"/>
            <a:ext cx="3487293" cy="685800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de-DE" dirty="0" err="1" smtClean="0">
                <a:solidFill>
                  <a:srgbClr val="FFFFFF"/>
                </a:solidFill>
              </a:rPr>
              <a:t>Choose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icon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to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add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image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996000" y="828000"/>
            <a:ext cx="4320000" cy="5400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996000" y="1368000"/>
            <a:ext cx="4320000" cy="41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200"/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996000" y="2123999"/>
            <a:ext cx="4320000" cy="3960000"/>
          </a:xfrm>
          <a:prstGeom prst="rect">
            <a:avLst/>
          </a:prstGeom>
        </p:spPr>
        <p:txBody>
          <a:bodyPr/>
          <a:lstStyle>
            <a:lvl1pPr marL="216000" indent="-216000">
              <a:spcBef>
                <a:spcPts val="0"/>
              </a:spcBef>
              <a:defRPr sz="1800"/>
            </a:lvl1pPr>
            <a:lvl2pPr marL="432000" indent="-216000">
              <a:spcBef>
                <a:spcPts val="0"/>
              </a:spcBef>
              <a:defRPr sz="1800"/>
            </a:lvl2pPr>
            <a:lvl3pPr marL="648000" indent="-216000">
              <a:spcBef>
                <a:spcPts val="0"/>
              </a:spcBef>
              <a:buFont typeface="Wingdings" panose="05000000000000000000" pitchFamily="2" charset="2"/>
              <a:buChar char="§"/>
              <a:defRPr sz="1800"/>
            </a:lvl3pPr>
            <a:lvl4pPr marL="864000" indent="-216000">
              <a:spcBef>
                <a:spcPts val="0"/>
              </a:spcBef>
              <a:buFont typeface="Arial" panose="020B0604020202020204" pitchFamily="34" charset="0"/>
              <a:buChar char="•"/>
              <a:defRPr sz="1800"/>
            </a:lvl4pPr>
            <a:lvl5pPr marL="1080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5pPr>
            <a:lvl6pPr marL="1296000" indent="-216000">
              <a:spcBef>
                <a:spcPts val="0"/>
              </a:spcBef>
              <a:buFont typeface="Calibri" panose="020F0502020204030204" pitchFamily="34" charset="0"/>
              <a:buChar char="─"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597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Inhaltsplatzhalter 6"/>
          <p:cNvSpPr>
            <a:spLocks noGrp="1"/>
          </p:cNvSpPr>
          <p:nvPr>
            <p:ph sz="half" idx="2" hasCustomPrompt="1"/>
            <p:custDataLst>
              <p:tags r:id="rId2"/>
            </p:custDataLst>
          </p:nvPr>
        </p:nvSpPr>
        <p:spPr>
          <a:xfrm>
            <a:off x="0" y="2123999"/>
            <a:ext cx="5655945" cy="396000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de-DE" dirty="0" err="1" smtClean="0">
                <a:solidFill>
                  <a:srgbClr val="FFFFFF"/>
                </a:solidFill>
              </a:rPr>
              <a:t>Choose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icon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to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add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image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28000" y="828000"/>
            <a:ext cx="7488000" cy="51276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Click to add title</a:t>
            </a:r>
            <a:endParaRPr lang="de-DE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1368000"/>
            <a:ext cx="7488000" cy="37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200"/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904000" y="2124000"/>
            <a:ext cx="2412000" cy="3960000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spcBef>
                <a:spcPts val="0"/>
              </a:spcBef>
              <a:defRPr sz="1600" baseline="0"/>
            </a:lvl1pPr>
            <a:lvl2pPr marL="360000" indent="-180000">
              <a:spcBef>
                <a:spcPts val="0"/>
              </a:spcBef>
              <a:defRPr sz="1600"/>
            </a:lvl2pPr>
            <a:lvl3pPr marL="540000" indent="-180000">
              <a:spcBef>
                <a:spcPts val="0"/>
              </a:spcBef>
              <a:buFont typeface="Wingdings" panose="05000000000000000000" pitchFamily="2" charset="2"/>
              <a:buChar char="§"/>
              <a:defRPr sz="1600"/>
            </a:lvl3pPr>
            <a:lvl4pPr marL="72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5pPr>
            <a:lvl6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6pPr>
            <a:lvl7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7pPr>
            <a:lvl8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8pPr>
            <a:lvl9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2"/>
            <a:r>
              <a:rPr lang="de-DE" sz="1600" dirty="0" smtClean="0"/>
              <a:t>Click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add</a:t>
            </a:r>
            <a:r>
              <a:rPr lang="de-DE" sz="1600" dirty="0" smtClean="0"/>
              <a:t> </a:t>
            </a:r>
            <a:r>
              <a:rPr lang="de-DE" sz="1600" dirty="0" err="1" smtClean="0"/>
              <a:t>text</a:t>
            </a:r>
            <a:endParaRPr lang="de-DE" sz="1600" dirty="0" smtClean="0"/>
          </a:p>
          <a:p>
            <a:pPr lvl="3"/>
            <a:r>
              <a:rPr lang="de-DE" sz="1600" dirty="0" smtClean="0"/>
              <a:t>Click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add</a:t>
            </a:r>
            <a:r>
              <a:rPr lang="de-DE" sz="1600" dirty="0" smtClean="0"/>
              <a:t> </a:t>
            </a:r>
            <a:r>
              <a:rPr lang="de-DE" sz="1600" dirty="0" err="1" smtClean="0"/>
              <a:t>text</a:t>
            </a:r>
            <a:endParaRPr lang="de-DE" sz="1600" dirty="0" smtClean="0"/>
          </a:p>
          <a:p>
            <a:pPr lvl="4"/>
            <a:r>
              <a:rPr lang="de-DE" sz="1600" dirty="0" smtClean="0"/>
              <a:t>Click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add</a:t>
            </a:r>
            <a:r>
              <a:rPr lang="de-DE" sz="1600" dirty="0" smtClean="0"/>
              <a:t> </a:t>
            </a:r>
            <a:r>
              <a:rPr lang="de-DE" sz="1600" dirty="0" err="1" smtClean="0"/>
              <a:t>text</a:t>
            </a: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2031597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Inhaltsplatzhalter 13"/>
          <p:cNvSpPr>
            <a:spLocks noGrp="1"/>
          </p:cNvSpPr>
          <p:nvPr>
            <p:ph sz="quarter" idx="2" hasCustomPrompt="1"/>
            <p:custDataLst>
              <p:tags r:id="rId2"/>
            </p:custDataLst>
          </p:nvPr>
        </p:nvSpPr>
        <p:spPr>
          <a:xfrm>
            <a:off x="4788003" y="2123999"/>
            <a:ext cx="3527997" cy="262799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>
            <a:lvl1pPr marL="0" indent="0">
              <a:buFontTx/>
              <a:buNone/>
              <a:defRPr sz="2200"/>
            </a:lvl1pPr>
          </a:lstStyle>
          <a:p>
            <a:r>
              <a:rPr lang="de-DE" dirty="0" err="1" smtClean="0">
                <a:solidFill>
                  <a:srgbClr val="FFFFFF"/>
                </a:solidFill>
              </a:rPr>
              <a:t>Choose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icon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to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add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image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Inhaltsplatzhalter 14"/>
          <p:cNvSpPr>
            <a:spLocks noGrp="1"/>
          </p:cNvSpPr>
          <p:nvPr>
            <p:ph sz="quarter" idx="1" hasCustomPrompt="1"/>
            <p:custDataLst>
              <p:tags r:id="rId3"/>
            </p:custDataLst>
          </p:nvPr>
        </p:nvSpPr>
        <p:spPr>
          <a:xfrm>
            <a:off x="828003" y="2123999"/>
            <a:ext cx="3527997" cy="262799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>
            <a:lvl1pPr marL="0" indent="0">
              <a:buFontTx/>
              <a:buNone/>
              <a:defRPr sz="2200"/>
            </a:lvl1pPr>
          </a:lstStyle>
          <a:p>
            <a:r>
              <a:rPr lang="de-DE" dirty="0" err="1" smtClean="0">
                <a:solidFill>
                  <a:srgbClr val="FFFFFF"/>
                </a:solidFill>
              </a:rPr>
              <a:t>Choose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icon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to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add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image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28000" y="828000"/>
            <a:ext cx="7488000" cy="51276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Click to add title</a:t>
            </a:r>
            <a:endParaRPr lang="de-DE" dirty="0"/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1368000"/>
            <a:ext cx="7488000" cy="37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200"/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28674" y="5004000"/>
            <a:ext cx="3528000" cy="1116000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spcBef>
                <a:spcPts val="0"/>
              </a:spcBef>
              <a:defRPr sz="1600" baseline="0"/>
            </a:lvl1pPr>
            <a:lvl2pPr marL="360000" indent="-180000">
              <a:spcBef>
                <a:spcPts val="0"/>
              </a:spcBef>
              <a:defRPr sz="1600"/>
            </a:lvl2pPr>
            <a:lvl3pPr marL="540000" indent="-180000">
              <a:spcBef>
                <a:spcPts val="0"/>
              </a:spcBef>
              <a:buFont typeface="Wingdings" panose="05000000000000000000" pitchFamily="2" charset="2"/>
              <a:buChar char="§"/>
              <a:defRPr sz="1600"/>
            </a:lvl3pPr>
            <a:lvl4pPr marL="72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5pPr>
            <a:lvl6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6pPr>
            <a:lvl7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7pPr>
            <a:lvl8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8pPr>
            <a:lvl9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2"/>
            <a:r>
              <a:rPr lang="de-DE" sz="1600" dirty="0" smtClean="0"/>
              <a:t>Click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add</a:t>
            </a:r>
            <a:r>
              <a:rPr lang="de-DE" sz="1600" dirty="0" smtClean="0"/>
              <a:t> </a:t>
            </a:r>
            <a:r>
              <a:rPr lang="de-DE" sz="1600" dirty="0" err="1" smtClean="0"/>
              <a:t>text</a:t>
            </a:r>
            <a:endParaRPr lang="de-DE" sz="1600" dirty="0" smtClean="0"/>
          </a:p>
          <a:p>
            <a:pPr lvl="3"/>
            <a:r>
              <a:rPr lang="de-DE" sz="1600" dirty="0" smtClean="0"/>
              <a:t>Click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add</a:t>
            </a:r>
            <a:r>
              <a:rPr lang="de-DE" sz="1600" dirty="0" smtClean="0"/>
              <a:t> </a:t>
            </a:r>
            <a:r>
              <a:rPr lang="de-DE" sz="1600" dirty="0" err="1" smtClean="0"/>
              <a:t>text</a:t>
            </a:r>
            <a:endParaRPr lang="de-DE" sz="1600" dirty="0" smtClean="0"/>
          </a:p>
          <a:p>
            <a:pPr lvl="4"/>
            <a:endParaRPr lang="de-DE" sz="1600" dirty="0" smtClean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788000" y="5004000"/>
            <a:ext cx="3528000" cy="1116000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spcBef>
                <a:spcPts val="0"/>
              </a:spcBef>
              <a:defRPr sz="1600" baseline="0"/>
            </a:lvl1pPr>
            <a:lvl2pPr marL="360000" indent="-180000">
              <a:spcBef>
                <a:spcPts val="0"/>
              </a:spcBef>
              <a:defRPr sz="1600"/>
            </a:lvl2pPr>
            <a:lvl3pPr marL="540000" indent="-180000">
              <a:spcBef>
                <a:spcPts val="0"/>
              </a:spcBef>
              <a:buFont typeface="Wingdings" panose="05000000000000000000" pitchFamily="2" charset="2"/>
              <a:buChar char="§"/>
              <a:defRPr sz="1600"/>
            </a:lvl3pPr>
            <a:lvl4pPr marL="72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5pPr>
            <a:lvl6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6pPr>
            <a:lvl7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7pPr>
            <a:lvl8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8pPr>
            <a:lvl9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2"/>
            <a:r>
              <a:rPr lang="de-DE" sz="1600" dirty="0" smtClean="0"/>
              <a:t>Click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add</a:t>
            </a:r>
            <a:r>
              <a:rPr lang="de-DE" sz="1600" dirty="0" smtClean="0"/>
              <a:t> </a:t>
            </a:r>
            <a:r>
              <a:rPr lang="de-DE" sz="1600" dirty="0" err="1" smtClean="0"/>
              <a:t>text</a:t>
            </a:r>
            <a:endParaRPr lang="de-DE" sz="1600" dirty="0" smtClean="0"/>
          </a:p>
          <a:p>
            <a:pPr lvl="3"/>
            <a:r>
              <a:rPr lang="de-DE" sz="1600" dirty="0" smtClean="0"/>
              <a:t>Click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add</a:t>
            </a:r>
            <a:r>
              <a:rPr lang="de-DE" sz="1600" dirty="0" smtClean="0"/>
              <a:t> </a:t>
            </a:r>
            <a:r>
              <a:rPr lang="de-DE" sz="1600" dirty="0" err="1" smtClean="0"/>
              <a:t>text</a:t>
            </a:r>
            <a:endParaRPr lang="de-DE" sz="1600" dirty="0" smtClean="0"/>
          </a:p>
          <a:p>
            <a:pPr lvl="4"/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2031597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4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tx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28675" y="1368000"/>
            <a:ext cx="7488238" cy="404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endParaRPr lang="de-DE" dirty="0"/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2313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>
            <p:custDataLst>
              <p:tags r:id="rId1"/>
            </p:custDataLst>
          </p:nvPr>
        </p:nvSpPr>
        <p:spPr bwMode="auto">
          <a:xfrm>
            <a:off x="0" y="0"/>
            <a:ext cx="9144001" cy="6858001"/>
          </a:xfrm>
          <a:custGeom>
            <a:avLst/>
            <a:gdLst/>
            <a:ahLst/>
            <a:cxnLst/>
            <a:rect l="0" t="0" r="0" b="0"/>
            <a:pathLst>
              <a:path w="9144001" h="6858001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000" y="2628000"/>
            <a:ext cx="1260172" cy="1602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8226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112" y="565150"/>
            <a:ext cx="8359775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2" y="1714500"/>
            <a:ext cx="8359775" cy="438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0100" y="5715000"/>
            <a:ext cx="7543800" cy="304800"/>
          </a:xfrm>
          <a:prstGeom prst="rect">
            <a:avLst/>
          </a:prstGeom>
        </p:spPr>
        <p:txBody>
          <a:bodyPr/>
          <a:lstStyle/>
          <a:p>
            <a:fld id="{943FDE12-7D82-4CEB-AFE2-232982654AFD}" type="datetime1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8850" y="6578600"/>
            <a:ext cx="317500" cy="152400"/>
          </a:xfrm>
          <a:prstGeom prst="rect">
            <a:avLst/>
          </a:prstGeom>
        </p:spPr>
        <p:txBody>
          <a:bodyPr/>
          <a:lstStyle/>
          <a:p>
            <a:fld id="{0B9B283C-D47D-4A5F-9FDD-BE6247AA3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69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4DFBBD-0266-4420-B2E0-8EC871DD9436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E23AF6-3F6D-4F6A-9D16-22FE9E01CC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4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539552" y="6515100"/>
            <a:ext cx="8136486" cy="14605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rgbClr val="000000"/>
                </a:solidFill>
                <a:latin typeface="Calibri"/>
              </a:rPr>
              <a:t>10-July-2014  	Philips Healthcare-MR</a:t>
            </a:r>
            <a:r>
              <a:rPr lang="en-US" sz="900" baseline="0" dirty="0" smtClean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900" dirty="0" smtClean="0">
                <a:solidFill>
                  <a:srgbClr val="000000"/>
                </a:solidFill>
                <a:latin typeface="+mn-lt"/>
              </a:rPr>
              <a:t>DMR2216522_00</a:t>
            </a:r>
            <a:r>
              <a:rPr lang="en-US" sz="900" baseline="0" dirty="0" smtClean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900" dirty="0" smtClean="0">
                <a:solidFill>
                  <a:srgbClr val="000000"/>
                </a:solidFill>
                <a:latin typeface="Calibri"/>
              </a:rPr>
              <a:t>Confidential			</a:t>
            </a:r>
            <a:endParaRPr lang="en-US" sz="9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TextBox 6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234950" y="6464300"/>
            <a:ext cx="508000" cy="18415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>
            <a:noAutofit/>
          </a:bodyPr>
          <a:lstStyle/>
          <a:p>
            <a:fld id="{AFB868B0-0EA7-468E-A823-2874C090DC2E}" type="slidenum">
              <a:rPr lang="de-DE" sz="1200" smtClean="0">
                <a:solidFill>
                  <a:schemeClr val="tx1"/>
                </a:solidFill>
              </a:rPr>
              <a:pPr/>
              <a:t>‹#›</a:t>
            </a:fld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396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51" r:id="rId2"/>
    <p:sldLayoutId id="2147483654" r:id="rId3"/>
    <p:sldLayoutId id="2147483656" r:id="rId4"/>
    <p:sldLayoutId id="2147483655" r:id="rId5"/>
    <p:sldLayoutId id="2147483689" r:id="rId6"/>
    <p:sldLayoutId id="2147483653" r:id="rId7"/>
    <p:sldLayoutId id="2147483693" r:id="rId8"/>
    <p:sldLayoutId id="2147483694" r:id="rId9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27.emf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9.emf"/><Relationship Id="rId4" Type="http://schemas.openxmlformats.org/officeDocument/2006/relationships/image" Target="../media/image28.emf"/><Relationship Id="rId9" Type="http://schemas.openxmlformats.org/officeDocument/2006/relationships/image" Target="../media/image26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Power &amp; Grounding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Chandra Reis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Philips Healthcare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25-July-2014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00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Transients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23528" y="1340768"/>
            <a:ext cx="3268841" cy="51125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Transients are very short duration problems</a:t>
            </a:r>
          </a:p>
          <a:p>
            <a:endParaRPr lang="en-US" dirty="0"/>
          </a:p>
          <a:p>
            <a:r>
              <a:rPr lang="en-US" dirty="0" smtClean="0"/>
              <a:t>They can seem like a performance improvement, because the voltage is so good for most of the time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BUT</a:t>
            </a:r>
          </a:p>
          <a:p>
            <a:pPr lvl="1"/>
            <a:r>
              <a:rPr lang="en-US" dirty="0" smtClean="0"/>
              <a:t>When we </a:t>
            </a:r>
            <a:r>
              <a:rPr lang="en-US" dirty="0"/>
              <a:t>break the </a:t>
            </a:r>
            <a:r>
              <a:rPr lang="en-US" dirty="0">
                <a:solidFill>
                  <a:schemeClr val="accent1"/>
                </a:solidFill>
              </a:rPr>
              <a:t>G-N </a:t>
            </a:r>
            <a:r>
              <a:rPr lang="en-US" dirty="0" smtClean="0"/>
              <a:t>voltage </a:t>
            </a:r>
            <a:r>
              <a:rPr lang="en-US" dirty="0"/>
              <a:t>signal into </a:t>
            </a:r>
            <a:r>
              <a:rPr lang="en-US" dirty="0" smtClean="0"/>
              <a:t>its component waves, there is a much LARGER signal at approximately 300kHz</a:t>
            </a:r>
          </a:p>
          <a:p>
            <a:pPr lvl="2"/>
            <a:endParaRPr lang="en-US" dirty="0"/>
          </a:p>
          <a:p>
            <a:r>
              <a:rPr lang="en-US" dirty="0" smtClean="0"/>
              <a:t>Short duration transients can have </a:t>
            </a:r>
            <a:r>
              <a:rPr lang="en-US" u="sng" dirty="0" smtClean="0"/>
              <a:t>high magnitude</a:t>
            </a:r>
            <a:r>
              <a:rPr lang="en-US" dirty="0" smtClean="0"/>
              <a:t> and </a:t>
            </a:r>
            <a:r>
              <a:rPr lang="en-US" u="sng" dirty="0" smtClean="0"/>
              <a:t>high frequency</a:t>
            </a:r>
            <a:r>
              <a:rPr lang="en-US" dirty="0" smtClean="0"/>
              <a:t> RF</a:t>
            </a:r>
          </a:p>
          <a:p>
            <a:pPr lvl="1"/>
            <a:r>
              <a:rPr lang="en-US" dirty="0" smtClean="0"/>
              <a:t>Frequencies in the MHz range are not uncommon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759850" y="3300537"/>
            <a:ext cx="5194300" cy="2133600"/>
            <a:chOff x="3759850" y="3300537"/>
            <a:chExt cx="5194300" cy="2133600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850" y="3300537"/>
              <a:ext cx="5194300" cy="213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7740352" y="4102160"/>
              <a:ext cx="720080" cy="86409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7" y="147100"/>
            <a:ext cx="5529263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3759850" y="5499764"/>
            <a:ext cx="5384150" cy="1200329"/>
            <a:chOff x="3759850" y="5499764"/>
            <a:chExt cx="5384150" cy="1200329"/>
          </a:xfrm>
        </p:grpSpPr>
        <p:sp>
          <p:nvSpPr>
            <p:cNvPr id="16" name="Right Arrow 15"/>
            <p:cNvSpPr/>
            <p:nvPr/>
          </p:nvSpPr>
          <p:spPr>
            <a:xfrm>
              <a:off x="3759850" y="5955912"/>
              <a:ext cx="2060410" cy="288032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36247" y="5499764"/>
              <a:ext cx="33077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  <a:latin typeface="Bauhaus 93" panose="04030905020B02020C02" pitchFamily="82" charset="0"/>
                </a:rPr>
                <a:t>RF voltage on the grounds and wire shields</a:t>
              </a:r>
              <a:endParaRPr lang="en-US" sz="2400" dirty="0">
                <a:solidFill>
                  <a:srgbClr val="C00000"/>
                </a:solidFill>
                <a:latin typeface="Bauhaus 93" panose="04030905020B02020C02" pitchFamily="8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83967" y="5569166"/>
              <a:ext cx="19060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rgbClr val="C00000"/>
                  </a:solidFill>
                </a:rPr>
                <a:t>Which means:</a:t>
              </a:r>
              <a:endParaRPr lang="en-US" sz="2000" i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112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007 -0.49375 L 0.04114 -0.00024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1520" y="332656"/>
            <a:ext cx="7488000" cy="512768"/>
          </a:xfrm>
        </p:spPr>
        <p:txBody>
          <a:bodyPr/>
          <a:lstStyle/>
          <a:p>
            <a:r>
              <a:rPr lang="en-US" dirty="0" smtClean="0"/>
              <a:t>Transients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1520" y="872656"/>
            <a:ext cx="7488000" cy="374400"/>
          </a:xfrm>
        </p:spPr>
        <p:txBody>
          <a:bodyPr/>
          <a:lstStyle/>
          <a:p>
            <a:r>
              <a:rPr lang="en-US" sz="1800" i="1" dirty="0" smtClean="0">
                <a:solidFill>
                  <a:schemeClr val="accent1"/>
                </a:solidFill>
              </a:rPr>
              <a:t>What you see in the reports</a:t>
            </a:r>
            <a:endParaRPr lang="en-US" sz="1800" i="1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340768"/>
            <a:ext cx="3419872" cy="5400600"/>
          </a:xfrm>
        </p:spPr>
        <p:txBody>
          <a:bodyPr>
            <a:normAutofit lnSpcReduction="10000"/>
          </a:bodyPr>
          <a:lstStyle/>
          <a:p>
            <a:r>
              <a:rPr lang="en-US" sz="1700" dirty="0" smtClean="0"/>
              <a:t>Impulses </a:t>
            </a:r>
          </a:p>
          <a:p>
            <a:pPr lvl="1"/>
            <a:r>
              <a:rPr lang="en-US" sz="1700" dirty="0" smtClean="0"/>
              <a:t>Short duration, high magnitude voltages – this will have significant harmonic content</a:t>
            </a:r>
          </a:p>
          <a:p>
            <a:pPr lvl="2"/>
            <a:r>
              <a:rPr lang="en-US" sz="1700" dirty="0"/>
              <a:t>Can cause insulation breakdown, failures in motors &amp; solid state components, shorting across the </a:t>
            </a:r>
            <a:r>
              <a:rPr lang="en-US" sz="1700" dirty="0" smtClean="0"/>
              <a:t>backplane</a:t>
            </a:r>
          </a:p>
          <a:p>
            <a:pPr lvl="2"/>
            <a:r>
              <a:rPr lang="en-US" sz="1700" dirty="0" smtClean="0"/>
              <a:t>Will cause RF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Transient amplification</a:t>
            </a:r>
          </a:p>
          <a:p>
            <a:pPr lvl="2"/>
            <a:r>
              <a:rPr lang="en-US" dirty="0" smtClean="0"/>
              <a:t>In the very short term (less than 10 milliseconds) the voltage of the transient can become much higher than the initial voltage impulse in a system with high inductance and capacitance</a:t>
            </a:r>
          </a:p>
          <a:p>
            <a:pPr lvl="2"/>
            <a:r>
              <a:rPr lang="en-US" dirty="0" smtClean="0"/>
              <a:t>Short term voltages of up to 3 or 5 times the input are not uncommon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968" y="116632"/>
            <a:ext cx="5548617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76772"/>
            <a:ext cx="4226452" cy="150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616" y="3356992"/>
            <a:ext cx="5381899" cy="290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6181170" y="4293096"/>
            <a:ext cx="839102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7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Ground loops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-13893"/>
            <a:ext cx="3563888" cy="181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28673" y="1700808"/>
            <a:ext cx="5167037" cy="4383192"/>
          </a:xfrm>
        </p:spPr>
        <p:txBody>
          <a:bodyPr/>
          <a:lstStyle/>
          <a:p>
            <a:r>
              <a:rPr lang="en-US" dirty="0" smtClean="0"/>
              <a:t>Changing magnetic field through a closed loop can create current in the loop</a:t>
            </a:r>
          </a:p>
          <a:p>
            <a:pPr lvl="1"/>
            <a:r>
              <a:rPr lang="en-US" dirty="0" smtClean="0"/>
              <a:t>If you have current in the loop, you will also have a voltage</a:t>
            </a:r>
          </a:p>
          <a:p>
            <a:pPr lvl="2"/>
            <a:r>
              <a:rPr lang="en-US" sz="1400" dirty="0" smtClean="0"/>
              <a:t>(All cables have resistance, and the voltage is the current multiplied by the resistance)</a:t>
            </a:r>
          </a:p>
          <a:p>
            <a:pPr lvl="1"/>
            <a:endParaRPr lang="en-US" dirty="0"/>
          </a:p>
          <a:p>
            <a:r>
              <a:rPr lang="en-US" dirty="0" smtClean="0"/>
              <a:t>The voltage created by the ground loop will have the same frequency as the magnetic field that created it</a:t>
            </a:r>
          </a:p>
          <a:p>
            <a:pPr lvl="1"/>
            <a:r>
              <a:rPr lang="en-US" dirty="0" smtClean="0"/>
              <a:t>If the magnetic field is created from the RF cables and wires that are part of the MRI system, the voltage on the ground loop will be an RF voltage</a:t>
            </a:r>
          </a:p>
          <a:p>
            <a:pPr lvl="1"/>
            <a:endParaRPr lang="en-US" dirty="0"/>
          </a:p>
          <a:p>
            <a:endParaRPr lang="en-US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1763688" y="2014425"/>
            <a:ext cx="5598368" cy="4006863"/>
            <a:chOff x="4291201" y="2357970"/>
            <a:chExt cx="5598368" cy="4006863"/>
          </a:xfrm>
        </p:grpSpPr>
        <p:sp>
          <p:nvSpPr>
            <p:cNvPr id="10" name="Right Arrow 9"/>
            <p:cNvSpPr/>
            <p:nvPr/>
          </p:nvSpPr>
          <p:spPr>
            <a:xfrm rot="17919495" flipH="1">
              <a:off x="7559489" y="3936985"/>
              <a:ext cx="3437250" cy="279219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36247" y="5533836"/>
              <a:ext cx="40533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  <a:latin typeface="Bauhaus 93" panose="04030905020B02020C02" pitchFamily="82" charset="0"/>
                </a:rPr>
                <a:t>RF voltage on the grounds and wire shields</a:t>
              </a:r>
              <a:endParaRPr lang="en-US" sz="2400" dirty="0">
                <a:solidFill>
                  <a:srgbClr val="C00000"/>
                </a:solidFill>
                <a:latin typeface="Bauhaus 93" panose="04030905020B02020C02" pitchFamily="8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91201" y="5569166"/>
              <a:ext cx="18987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rgbClr val="C00000"/>
                  </a:solidFill>
                </a:rPr>
                <a:t>Which means:</a:t>
              </a:r>
              <a:endParaRPr lang="en-US" sz="2000" i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596336" y="5560166"/>
            <a:ext cx="1391023" cy="1253210"/>
            <a:chOff x="7559326" y="5416151"/>
            <a:chExt cx="1391023" cy="1253210"/>
          </a:xfrm>
        </p:grpSpPr>
        <p:sp>
          <p:nvSpPr>
            <p:cNvPr id="3" name="Rounded Rectangle 2"/>
            <p:cNvSpPr/>
            <p:nvPr/>
          </p:nvSpPr>
          <p:spPr>
            <a:xfrm>
              <a:off x="7559326" y="5416151"/>
              <a:ext cx="1391023" cy="125321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559327" y="6025827"/>
              <a:ext cx="1391022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Physics</a:t>
              </a:r>
            </a:p>
            <a:p>
              <a:pPr algn="ctr"/>
              <a:r>
                <a:rPr lang="en-US" sz="1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Fundamentals</a:t>
              </a:r>
              <a:endParaRPr lang="en-US" sz="1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757073" y="5456257"/>
              <a:ext cx="9955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/>
                <a:t>Click here for</a:t>
              </a:r>
              <a:endParaRPr lang="en-US" sz="1200" i="1" dirty="0"/>
            </a:p>
          </p:txBody>
        </p:sp>
        <p:sp>
          <p:nvSpPr>
            <p:cNvPr id="7" name="Action Button: Forward or Next 6">
              <a:hlinkClick r:id="rId3" action="ppaction://hlinksldjump" highlightClick="1"/>
            </p:cNvPr>
            <p:cNvSpPr/>
            <p:nvPr/>
          </p:nvSpPr>
          <p:spPr>
            <a:xfrm>
              <a:off x="8100392" y="5800725"/>
              <a:ext cx="288032" cy="220563"/>
            </a:xfrm>
            <a:prstGeom prst="actionButtonForwardNex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88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Ground loops, it DOES get worse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79512" y="1412776"/>
            <a:ext cx="4680520" cy="4608512"/>
          </a:xfrm>
        </p:spPr>
        <p:txBody>
          <a:bodyPr/>
          <a:lstStyle/>
          <a:p>
            <a:r>
              <a:rPr lang="en-US" dirty="0" smtClean="0"/>
              <a:t>Electric “waves” – the voltage moving down the wire – will reflect off of any termination (connector, solder joint, sharp bend, etc.)</a:t>
            </a:r>
          </a:p>
          <a:p>
            <a:pPr lvl="1"/>
            <a:r>
              <a:rPr lang="en-US" dirty="0" smtClean="0"/>
              <a:t>At the reflection point, the wave can:</a:t>
            </a:r>
          </a:p>
          <a:p>
            <a:pPr lvl="2"/>
            <a:r>
              <a:rPr lang="en-US" dirty="0" smtClean="0"/>
              <a:t>Reflect completely</a:t>
            </a:r>
          </a:p>
          <a:p>
            <a:pPr lvl="3"/>
            <a:r>
              <a:rPr lang="en-US" sz="1600" dirty="0" smtClean="0"/>
              <a:t>Actual voltage is doubled</a:t>
            </a:r>
          </a:p>
          <a:p>
            <a:pPr lvl="2"/>
            <a:r>
              <a:rPr lang="en-US" dirty="0"/>
              <a:t>Reflect </a:t>
            </a:r>
            <a:r>
              <a:rPr lang="en-US" dirty="0" smtClean="0"/>
              <a:t>partially</a:t>
            </a:r>
            <a:endParaRPr lang="en-US" dirty="0"/>
          </a:p>
          <a:p>
            <a:pPr lvl="3"/>
            <a:r>
              <a:rPr lang="en-US" sz="1600" dirty="0"/>
              <a:t>Actual voltage is </a:t>
            </a:r>
            <a:r>
              <a:rPr lang="en-US" sz="1600" dirty="0" smtClean="0"/>
              <a:t>increased</a:t>
            </a:r>
          </a:p>
          <a:p>
            <a:pPr lvl="3"/>
            <a:r>
              <a:rPr lang="en-US" sz="1600" dirty="0" smtClean="0"/>
              <a:t>Can get additional high frequency harmonics</a:t>
            </a:r>
          </a:p>
          <a:p>
            <a:pPr lvl="2"/>
            <a:r>
              <a:rPr lang="en-US" dirty="0" smtClean="0"/>
              <a:t>Not reflect at all</a:t>
            </a:r>
            <a:endParaRPr lang="en-US" dirty="0"/>
          </a:p>
          <a:p>
            <a:pPr lvl="3"/>
            <a:r>
              <a:rPr lang="en-US" sz="1600" dirty="0"/>
              <a:t>Actual voltage is </a:t>
            </a:r>
            <a:r>
              <a:rPr lang="en-US" sz="1600" dirty="0" smtClean="0"/>
              <a:t>same</a:t>
            </a:r>
            <a:endParaRPr lang="en-US" sz="1600" dirty="0"/>
          </a:p>
          <a:p>
            <a:pPr lvl="3"/>
            <a:endParaRPr lang="en-US" sz="1600" dirty="0" smtClean="0"/>
          </a:p>
          <a:p>
            <a:pPr lvl="1"/>
            <a:r>
              <a:rPr lang="en-US" dirty="0" smtClean="0"/>
              <a:t>The higher the frequency of the voltage wave, the easier it reflects, and the more RF voltage you will see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What you get depends on how large your loop is, what the resistance is, how tight the connectors are screwed down, etc.</a:t>
            </a:r>
            <a:endParaRPr lang="en-US" dirty="0"/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23"/>
          <a:stretch/>
        </p:blipFill>
        <p:spPr bwMode="auto">
          <a:xfrm>
            <a:off x="4788024" y="1484784"/>
            <a:ext cx="4174194" cy="2694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rot="20884831">
            <a:off x="5229713" y="4282931"/>
            <a:ext cx="358040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Differential Mode:</a:t>
            </a:r>
          </a:p>
          <a:p>
            <a:pPr algn="ctr"/>
            <a:r>
              <a:rPr lang="en-US" sz="1600" i="1" dirty="0" smtClean="0"/>
              <a:t>If this gets bad enough, the ground signal on one side of the loop starts flowing in the opposite direction.  You can even get a current on the ground loop that flows around and around so that Any signals that are referenced to ground (like the DPS) can appear to be backwards.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87546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Designed-in ground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51481"/>
            <a:ext cx="4343400" cy="2033503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smtClean="0"/>
              <a:t>The scan room is </a:t>
            </a:r>
            <a:r>
              <a:rPr lang="en-US" sz="1400" dirty="0"/>
              <a:t>full of ground </a:t>
            </a:r>
            <a:r>
              <a:rPr lang="en-US" sz="1400" dirty="0" smtClean="0"/>
              <a:t>loops. There </a:t>
            </a:r>
            <a:r>
              <a:rPr lang="en-US" sz="1400" dirty="0"/>
              <a:t>are many connections between the magnet and the wall (RF cables, fibers, PFEI cables, RF cables, </a:t>
            </a:r>
            <a:r>
              <a:rPr lang="en-US" sz="1400" dirty="0" smtClean="0"/>
              <a:t>etc.)</a:t>
            </a:r>
          </a:p>
          <a:p>
            <a:pPr marL="0" indent="0">
              <a:buNone/>
            </a:pPr>
            <a:endParaRPr lang="en-US" sz="1400" dirty="0"/>
          </a:p>
          <a:p>
            <a:pPr lvl="0">
              <a:buFont typeface="+mj-lt"/>
              <a:buAutoNum type="arabicPeriod"/>
            </a:pPr>
            <a:r>
              <a:rPr lang="en-US" sz="1400" dirty="0" smtClean="0"/>
              <a:t>Power </a:t>
            </a:r>
            <a:r>
              <a:rPr lang="en-US" sz="1400" dirty="0"/>
              <a:t>cable with </a:t>
            </a:r>
            <a:r>
              <a:rPr lang="en-US" sz="1400" dirty="0" smtClean="0"/>
              <a:t>its own </a:t>
            </a:r>
            <a:r>
              <a:rPr lang="en-US" sz="1400" dirty="0"/>
              <a:t>earth wire</a:t>
            </a:r>
          </a:p>
          <a:p>
            <a:pPr lvl="0">
              <a:buFont typeface="+mj-lt"/>
              <a:buAutoNum type="arabicPeriod"/>
            </a:pPr>
            <a:r>
              <a:rPr lang="en-US" sz="1400" dirty="0"/>
              <a:t>Shielded signal cables</a:t>
            </a:r>
          </a:p>
          <a:p>
            <a:pPr lvl="0">
              <a:buFont typeface="+mj-lt"/>
              <a:buAutoNum type="arabicPeriod"/>
            </a:pPr>
            <a:r>
              <a:rPr lang="en-US" sz="1400" dirty="0"/>
              <a:t>Shielded signal cables </a:t>
            </a:r>
          </a:p>
          <a:p>
            <a:pPr lvl="0">
              <a:buFont typeface="+mj-lt"/>
              <a:buAutoNum type="arabicPeriod"/>
            </a:pPr>
            <a:r>
              <a:rPr lang="en-US" sz="1400" dirty="0"/>
              <a:t>Neutral gradient cable</a:t>
            </a:r>
          </a:p>
          <a:p>
            <a:pPr lvl="0">
              <a:buFont typeface="+mj-lt"/>
              <a:buAutoNum type="arabicPeriod"/>
            </a:pPr>
            <a:r>
              <a:rPr lang="en-US" sz="1400" dirty="0"/>
              <a:t>Helium lines </a:t>
            </a:r>
          </a:p>
          <a:p>
            <a:pPr marL="0" lvl="0" indent="0">
              <a:buNone/>
            </a:pPr>
            <a:endParaRPr lang="en-US" sz="1400" dirty="0"/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00808"/>
            <a:ext cx="4953000" cy="437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3887393"/>
            <a:ext cx="4139952" cy="242192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Unshielded cables were </a:t>
            </a:r>
            <a:r>
              <a:rPr lang="en-US" sz="1400" dirty="0" err="1"/>
              <a:t>capacitively</a:t>
            </a:r>
            <a:r>
              <a:rPr lang="en-US" sz="1400" dirty="0"/>
              <a:t> connected to the </a:t>
            </a:r>
            <a:r>
              <a:rPr lang="en-US" sz="1400" dirty="0" smtClean="0"/>
              <a:t>MIB and caused the PCS to quench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To break the capacitor, we </a:t>
            </a:r>
            <a:r>
              <a:rPr lang="en-US" sz="1400" dirty="0"/>
              <a:t>created a loop with the shielded cables </a:t>
            </a:r>
            <a:endParaRPr lang="en-US" sz="14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All the wires are routed relatively closely together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Therefore: limit the area of the loop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Therefore: magnetic field inside the loop will be smaller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Therefore: voltage created will be smaller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892798" y="3492467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WHY?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0365456">
            <a:off x="558446" y="3115297"/>
            <a:ext cx="7568482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dirty="0" smtClean="0"/>
              <a:t>  This is carefully designed.  Any extra or missing wires can change everything!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97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Power outages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28673" y="1556792"/>
            <a:ext cx="7488000" cy="4527208"/>
          </a:xfrm>
        </p:spPr>
        <p:txBody>
          <a:bodyPr/>
          <a:lstStyle/>
          <a:p>
            <a:r>
              <a:rPr lang="en-US" dirty="0" smtClean="0"/>
              <a:t>Power outages result in compressor and chilled water outages</a:t>
            </a:r>
          </a:p>
          <a:p>
            <a:pPr lvl="1"/>
            <a:r>
              <a:rPr lang="en-US" dirty="0" smtClean="0"/>
              <a:t>Thermal shields warm up</a:t>
            </a:r>
          </a:p>
          <a:p>
            <a:pPr lvl="1"/>
            <a:r>
              <a:rPr lang="en-US" dirty="0" smtClean="0"/>
              <a:t>Chilled water warms up</a:t>
            </a:r>
          </a:p>
          <a:p>
            <a:pPr lvl="2"/>
            <a:r>
              <a:rPr lang="en-US" dirty="0" smtClean="0"/>
              <a:t>Compressor might not be operating at peak efficiency for a significant time afterwards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Power outages can also cause any of the power quality issues mentioned above</a:t>
            </a:r>
          </a:p>
          <a:p>
            <a:pPr lvl="1"/>
            <a:r>
              <a:rPr lang="en-US" dirty="0" smtClean="0"/>
              <a:t>Loss of one phase can cause significant power imbalance</a:t>
            </a:r>
          </a:p>
          <a:p>
            <a:pPr lvl="1"/>
            <a:r>
              <a:rPr lang="en-US" dirty="0" smtClean="0"/>
              <a:t>Switching transients as the utility tries to contain the power outage can cause significant harmonics and transients</a:t>
            </a:r>
          </a:p>
          <a:p>
            <a:pPr lvl="2"/>
            <a:r>
              <a:rPr lang="en-US" dirty="0" smtClean="0"/>
              <a:t>Transients can be generated in the electric grid and propagate into the site</a:t>
            </a:r>
          </a:p>
          <a:p>
            <a:pPr lvl="2"/>
            <a:r>
              <a:rPr lang="en-US" dirty="0" smtClean="0"/>
              <a:t>Transients can be generated by the stored energy in our equipment reacting to ground loops, external conditions, etc.</a:t>
            </a:r>
          </a:p>
          <a:p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93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1520" y="332656"/>
            <a:ext cx="7488000" cy="512768"/>
          </a:xfrm>
        </p:spPr>
        <p:txBody>
          <a:bodyPr/>
          <a:lstStyle/>
          <a:p>
            <a:r>
              <a:rPr lang="en-US" dirty="0" smtClean="0"/>
              <a:t>Power outages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1520" y="872656"/>
            <a:ext cx="7488000" cy="374400"/>
          </a:xfrm>
        </p:spPr>
        <p:txBody>
          <a:bodyPr/>
          <a:lstStyle/>
          <a:p>
            <a:r>
              <a:rPr lang="en-US" sz="1800" i="1" dirty="0" smtClean="0">
                <a:solidFill>
                  <a:schemeClr val="accent1"/>
                </a:solidFill>
              </a:rPr>
              <a:t>What you see in the data</a:t>
            </a:r>
            <a:endParaRPr lang="en-US" sz="1800" i="1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340768"/>
            <a:ext cx="2649410" cy="50405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Thermal shields warm up</a:t>
            </a:r>
          </a:p>
          <a:p>
            <a:pPr lvl="1"/>
            <a:r>
              <a:rPr lang="en-US" dirty="0" smtClean="0"/>
              <a:t>Recovery time can be significantly longer than the duration of the outage</a:t>
            </a:r>
          </a:p>
          <a:p>
            <a:pPr lvl="2"/>
            <a:r>
              <a:rPr lang="en-US" dirty="0" smtClean="0"/>
              <a:t>This example the magnet took </a:t>
            </a:r>
            <a:r>
              <a:rPr lang="en-US" dirty="0" smtClean="0">
                <a:solidFill>
                  <a:srgbClr val="FF0000"/>
                </a:solidFill>
              </a:rPr>
              <a:t>9 hours </a:t>
            </a:r>
            <a:r>
              <a:rPr lang="en-US" dirty="0" smtClean="0"/>
              <a:t>to recover from a</a:t>
            </a:r>
            <a:br>
              <a:rPr lang="en-US" dirty="0" smtClean="0"/>
            </a:br>
            <a:r>
              <a:rPr lang="en-US" dirty="0" smtClean="0"/>
              <a:t>2-hour outage</a:t>
            </a:r>
          </a:p>
          <a:p>
            <a:pPr lvl="2"/>
            <a:r>
              <a:rPr lang="en-US" dirty="0" smtClean="0"/>
              <a:t>Recovery is expected to take 4-6 times as long as the duration of the outage</a:t>
            </a:r>
          </a:p>
          <a:p>
            <a:pPr lvl="1"/>
            <a:r>
              <a:rPr lang="en-US" dirty="0" smtClean="0"/>
              <a:t>The magnet is more sensitive to quench initiators even after recovery </a:t>
            </a:r>
          </a:p>
          <a:p>
            <a:pPr lvl="2"/>
            <a:r>
              <a:rPr lang="en-US" dirty="0" smtClean="0"/>
              <a:t>Notice minor margin and pressure instabilities continuing for another 8 </a:t>
            </a:r>
            <a:r>
              <a:rPr lang="en-US" dirty="0"/>
              <a:t>hours in this example</a:t>
            </a:r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136" y="1556792"/>
            <a:ext cx="6431632" cy="467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20551941">
            <a:off x="4303515" y="546162"/>
            <a:ext cx="3960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B050"/>
                </a:solidFill>
              </a:rPr>
              <a:t>Recovery from power outages can be worse than recovery from compressor outages if the chilled water also heats up</a:t>
            </a:r>
            <a:endParaRPr lang="en-US" sz="14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38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7504" y="836712"/>
            <a:ext cx="8208496" cy="504056"/>
          </a:xfrm>
        </p:spPr>
        <p:txBody>
          <a:bodyPr/>
          <a:lstStyle/>
          <a:p>
            <a:r>
              <a:rPr lang="en-US" dirty="0" smtClean="0"/>
              <a:t>Main results of poor power quality/grounding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800" i="1" smtClean="0">
                <a:solidFill>
                  <a:schemeClr val="accent1"/>
                </a:solidFill>
              </a:rPr>
              <a:t>Image Quality, Parts Consumption…</a:t>
            </a:r>
            <a:endParaRPr lang="en-US" sz="1800" i="1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95536" y="1700808"/>
            <a:ext cx="7921137" cy="438319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Image Quality</a:t>
            </a:r>
          </a:p>
          <a:p>
            <a:pPr lvl="1"/>
            <a:r>
              <a:rPr lang="en-US" dirty="0" smtClean="0"/>
              <a:t>With all that RF flying around, it is easy to understand how power quality and grounding issues can impact image quality, create artifacts, etc.</a:t>
            </a:r>
          </a:p>
          <a:p>
            <a:pPr lvl="1"/>
            <a:r>
              <a:rPr lang="en-US" dirty="0" smtClean="0"/>
              <a:t>Applications personnel can spend days trying to track down an error that turns out to be bad wiring</a:t>
            </a:r>
          </a:p>
          <a:p>
            <a:endParaRPr lang="en-US" dirty="0" smtClean="0"/>
          </a:p>
          <a:p>
            <a:r>
              <a:rPr lang="en-US" dirty="0" smtClean="0"/>
              <a:t>Parts consumption, real</a:t>
            </a:r>
          </a:p>
          <a:p>
            <a:pPr lvl="1"/>
            <a:r>
              <a:rPr lang="en-US" dirty="0" smtClean="0"/>
              <a:t>As mentioned, hot parts die sooner</a:t>
            </a:r>
          </a:p>
          <a:p>
            <a:pPr lvl="1"/>
            <a:r>
              <a:rPr lang="en-US" dirty="0" smtClean="0"/>
              <a:t>Sensitive circuit boards can short out from the transients or high frequency harmonics</a:t>
            </a:r>
          </a:p>
          <a:p>
            <a:pPr lvl="1"/>
            <a:r>
              <a:rPr lang="en-US" dirty="0" smtClean="0"/>
              <a:t>Amplifiers and other solid-state equipment fail due to power sags/surges and imbalances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Parts consumption, troubleshooting</a:t>
            </a:r>
          </a:p>
          <a:p>
            <a:pPr lvl="1"/>
            <a:r>
              <a:rPr lang="en-US" dirty="0" smtClean="0"/>
              <a:t>Many signals in the system are “ground referenced” –  their signals are interpreted based on the assumption that there is zero ground voltage. If the ground voltage is not zero, then the signal could appear to be wrong</a:t>
            </a:r>
          </a:p>
          <a:p>
            <a:pPr lvl="2"/>
            <a:r>
              <a:rPr lang="en-US" dirty="0" smtClean="0"/>
              <a:t>This results in swapping out many properly functioning parts to try to find the source of the error</a:t>
            </a:r>
          </a:p>
        </p:txBody>
      </p:sp>
    </p:spTree>
    <p:extLst>
      <p:ext uri="{BB962C8B-B14F-4D97-AF65-F5344CB8AC3E}">
        <p14:creationId xmlns:p14="http://schemas.microsoft.com/office/powerpoint/2010/main" val="239112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7504" y="828000"/>
            <a:ext cx="8208496" cy="512768"/>
          </a:xfrm>
        </p:spPr>
        <p:txBody>
          <a:bodyPr/>
          <a:lstStyle/>
          <a:p>
            <a:r>
              <a:rPr lang="en-US" dirty="0"/>
              <a:t>Main results of poor power quality/grounding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800" i="1" dirty="0" smtClean="0">
                <a:solidFill>
                  <a:schemeClr val="accent1"/>
                </a:solidFill>
              </a:rPr>
              <a:t>…Quenching</a:t>
            </a:r>
            <a:endParaRPr lang="en-US" sz="1800" i="1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95536" y="1700808"/>
            <a:ext cx="7921137" cy="475252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Quenching</a:t>
            </a:r>
          </a:p>
          <a:p>
            <a:pPr lvl="1"/>
            <a:r>
              <a:rPr lang="en-US" dirty="0" smtClean="0"/>
              <a:t>The power/grounding can create situations that are already known to be quench initiators:</a:t>
            </a:r>
          </a:p>
          <a:p>
            <a:pPr lvl="2"/>
            <a:r>
              <a:rPr lang="en-US" dirty="0" smtClean="0"/>
              <a:t>RF noise</a:t>
            </a:r>
          </a:p>
          <a:p>
            <a:pPr lvl="2"/>
            <a:r>
              <a:rPr lang="en-US" dirty="0" smtClean="0"/>
              <a:t>Reduced cooling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Additional quench initiators that result from </a:t>
            </a:r>
            <a:r>
              <a:rPr lang="en-US" dirty="0"/>
              <a:t>power/grounding </a:t>
            </a:r>
            <a:r>
              <a:rPr lang="en-US" dirty="0" smtClean="0"/>
              <a:t> problems:</a:t>
            </a:r>
          </a:p>
          <a:p>
            <a:pPr lvl="2"/>
            <a:r>
              <a:rPr lang="en-US" dirty="0" smtClean="0"/>
              <a:t>PCS malfunction</a:t>
            </a:r>
          </a:p>
          <a:p>
            <a:pPr lvl="3"/>
            <a:r>
              <a:rPr lang="en-US" dirty="0" smtClean="0"/>
              <a:t>Both the MPCS and the QPCS are ground referenced</a:t>
            </a:r>
          </a:p>
          <a:p>
            <a:pPr lvl="4"/>
            <a:r>
              <a:rPr lang="en-US" sz="1600" dirty="0" smtClean="0"/>
              <a:t>One side of the switch is connected to ground and the other is connected to the magnet coils</a:t>
            </a:r>
          </a:p>
          <a:p>
            <a:pPr lvl="4"/>
            <a:r>
              <a:rPr lang="en-US" sz="1600" dirty="0" smtClean="0"/>
              <a:t>The coils are highly inductive =&gt; they do NOT change current quickly</a:t>
            </a:r>
          </a:p>
          <a:p>
            <a:pPr lvl="5"/>
            <a:r>
              <a:rPr lang="en-US" sz="1600" dirty="0" smtClean="0"/>
              <a:t>High frequency transients will flow through the PCSs</a:t>
            </a:r>
          </a:p>
          <a:p>
            <a:pPr lvl="4"/>
            <a:r>
              <a:rPr lang="en-US" sz="1600" dirty="0" smtClean="0"/>
              <a:t>A high frequency transient/harmonic on the grounds can cause current to flow through the PCS</a:t>
            </a:r>
          </a:p>
          <a:p>
            <a:pPr marL="851400" lvl="4" indent="0">
              <a:buNone/>
            </a:pPr>
            <a:endParaRPr lang="en-US" dirty="0" smtClean="0"/>
          </a:p>
          <a:p>
            <a:pPr lvl="2"/>
            <a:r>
              <a:rPr lang="en-US" dirty="0" smtClean="0"/>
              <a:t>Capacitive discharge</a:t>
            </a:r>
          </a:p>
          <a:p>
            <a:pPr lvl="3"/>
            <a:r>
              <a:rPr lang="en-US" dirty="0" smtClean="0"/>
              <a:t>The magnet and cryostat act as a very large capacitor</a:t>
            </a:r>
          </a:p>
          <a:p>
            <a:pPr lvl="4"/>
            <a:r>
              <a:rPr lang="en-US" sz="1500" dirty="0" smtClean="0"/>
              <a:t>A voltage increase on one side of the capacitor (the “grounded” cryostat) can cause a trickle current to flow through to the other side (the magnet)</a:t>
            </a:r>
          </a:p>
          <a:p>
            <a:pPr lvl="4"/>
            <a:r>
              <a:rPr lang="en-US" sz="1500" dirty="0" smtClean="0"/>
              <a:t>The current will create heat, which can cause the magnet to quench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92080" y="26064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Calisto MT" panose="02040603050505030304" pitchFamily="18" charset="0"/>
              </a:rPr>
              <a:t>You only need a few </a:t>
            </a:r>
            <a:r>
              <a:rPr lang="en-US" b="1" i="1" u="sng" dirty="0" err="1" smtClean="0">
                <a:solidFill>
                  <a:srgbClr val="FF0000"/>
                </a:solidFill>
                <a:latin typeface="Calisto MT" panose="02040603050505030304" pitchFamily="18" charset="0"/>
              </a:rPr>
              <a:t>milliAmps</a:t>
            </a:r>
            <a:r>
              <a:rPr lang="en-US" b="1" i="1" u="sng" dirty="0" smtClean="0">
                <a:solidFill>
                  <a:srgbClr val="FF0000"/>
                </a:solidFill>
                <a:latin typeface="Calisto MT" panose="02040603050505030304" pitchFamily="18" charset="0"/>
              </a:rPr>
              <a:t> </a:t>
            </a:r>
            <a:r>
              <a:rPr lang="en-US" i="1" dirty="0" smtClean="0">
                <a:solidFill>
                  <a:srgbClr val="FF0000"/>
                </a:solidFill>
                <a:latin typeface="Calisto MT" panose="02040603050505030304" pitchFamily="18" charset="0"/>
              </a:rPr>
              <a:t>of current to start a magnet quench</a:t>
            </a:r>
            <a:endParaRPr lang="en-US" i="1" dirty="0">
              <a:solidFill>
                <a:srgbClr val="FF0000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67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7504" y="828000"/>
            <a:ext cx="8208496" cy="512768"/>
          </a:xfrm>
        </p:spPr>
        <p:txBody>
          <a:bodyPr/>
          <a:lstStyle/>
          <a:p>
            <a:r>
              <a:rPr lang="en-US" smtClean="0"/>
              <a:t>… Quenching, continued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800" i="1" smtClean="0">
                <a:solidFill>
                  <a:schemeClr val="accent1"/>
                </a:solidFill>
              </a:rPr>
              <a:t>(the major results of poor power quality/bad grounding</a:t>
            </a:r>
            <a:endParaRPr lang="en-US" sz="1800" i="1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95536" y="1700808"/>
            <a:ext cx="7921137" cy="4752528"/>
          </a:xfrm>
        </p:spPr>
        <p:txBody>
          <a:bodyPr>
            <a:normAutofit/>
          </a:bodyPr>
          <a:lstStyle/>
          <a:p>
            <a:r>
              <a:rPr lang="en-US" dirty="0" smtClean="0"/>
              <a:t>Quenching</a:t>
            </a:r>
          </a:p>
          <a:p>
            <a:pPr lvl="2"/>
            <a:r>
              <a:rPr lang="en-US" dirty="0" smtClean="0"/>
              <a:t>AC losses</a:t>
            </a:r>
          </a:p>
          <a:p>
            <a:pPr lvl="3"/>
            <a:r>
              <a:rPr lang="en-US" dirty="0" smtClean="0"/>
              <a:t>Superconductors do NOT like to change voltage</a:t>
            </a:r>
          </a:p>
          <a:p>
            <a:pPr lvl="4"/>
            <a:r>
              <a:rPr lang="en-US" sz="1500" dirty="0" smtClean="0"/>
              <a:t>If a high frequency voltage transient enters the superconducting coils, the energy needed to change the voltage will lead to heat being generated right on the superconductor</a:t>
            </a:r>
          </a:p>
          <a:p>
            <a:pPr lvl="4"/>
            <a:r>
              <a:rPr lang="en-US" sz="1500" dirty="0" smtClean="0"/>
              <a:t>The amount of heat generated is based on the frequency of the voltage (higher frequency = more heat) and the strength of the background magnetic field (higher field = a lot more heat)</a:t>
            </a:r>
          </a:p>
          <a:p>
            <a:pPr lvl="5"/>
            <a:r>
              <a:rPr lang="en-US" sz="1500" dirty="0" smtClean="0"/>
              <a:t>The amount of heat increases relative to the strength of the background magnetic field </a:t>
            </a:r>
            <a:r>
              <a:rPr lang="en-US" sz="1500" b="1" dirty="0" smtClean="0"/>
              <a:t>to the third power</a:t>
            </a:r>
            <a:r>
              <a:rPr lang="en-US" sz="1500" dirty="0" smtClean="0"/>
              <a:t> (i.e., doubling the field strength increases the generated heat 2x2x2=</a:t>
            </a:r>
            <a:r>
              <a:rPr lang="en-US" sz="1500" b="1" dirty="0" smtClean="0"/>
              <a:t>8</a:t>
            </a:r>
            <a:r>
              <a:rPr lang="en-US" sz="1500" dirty="0" smtClean="0"/>
              <a:t> times)</a:t>
            </a:r>
          </a:p>
          <a:p>
            <a:pPr lvl="5"/>
            <a:r>
              <a:rPr lang="en-US" sz="1500" dirty="0" smtClean="0"/>
              <a:t>This heat is always worst in the area of highest magnetic field, where the superconductor is most sensitive to quenching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92080" y="26064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Calisto MT" panose="02040603050505030304" pitchFamily="18" charset="0"/>
              </a:rPr>
              <a:t>You only need a few </a:t>
            </a:r>
            <a:r>
              <a:rPr lang="en-US" b="1" i="1" u="sng" dirty="0" err="1" smtClean="0">
                <a:solidFill>
                  <a:srgbClr val="FF0000"/>
                </a:solidFill>
                <a:latin typeface="Calisto MT" panose="02040603050505030304" pitchFamily="18" charset="0"/>
              </a:rPr>
              <a:t>milliAmps</a:t>
            </a:r>
            <a:r>
              <a:rPr lang="en-US" b="1" i="1" u="sng" dirty="0" smtClean="0">
                <a:solidFill>
                  <a:srgbClr val="FF0000"/>
                </a:solidFill>
                <a:latin typeface="Calisto MT" panose="02040603050505030304" pitchFamily="18" charset="0"/>
              </a:rPr>
              <a:t> </a:t>
            </a:r>
            <a:r>
              <a:rPr lang="en-US" i="1" dirty="0" smtClean="0">
                <a:solidFill>
                  <a:srgbClr val="FF0000"/>
                </a:solidFill>
                <a:latin typeface="Calisto MT" panose="02040603050505030304" pitchFamily="18" charset="0"/>
              </a:rPr>
              <a:t>of current to start a magnet quench</a:t>
            </a:r>
            <a:endParaRPr lang="en-US" i="1" dirty="0">
              <a:solidFill>
                <a:srgbClr val="FF0000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95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9512" y="828000"/>
            <a:ext cx="8136488" cy="512768"/>
          </a:xfrm>
        </p:spPr>
        <p:txBody>
          <a:bodyPr/>
          <a:lstStyle/>
          <a:p>
            <a:r>
              <a:rPr lang="en-US" dirty="0" smtClean="0"/>
              <a:t>Why power &amp; grounding per print is a good idea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800" i="1" dirty="0" smtClean="0">
                <a:solidFill>
                  <a:schemeClr val="accent1"/>
                </a:solidFill>
              </a:rPr>
              <a:t>(Power quality and grounding cannot be separated)</a:t>
            </a:r>
            <a:endParaRPr lang="en-US" sz="1800" i="1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1520" y="1844824"/>
            <a:ext cx="8065153" cy="4536504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dirty="0" smtClean="0"/>
              <a:t>Safety</a:t>
            </a:r>
          </a:p>
          <a:p>
            <a:pPr lvl="1">
              <a:buFont typeface="Calibri" panose="020F0502020204030204" pitchFamily="34" charset="0"/>
              <a:buChar char="•"/>
            </a:pPr>
            <a:r>
              <a:rPr lang="en-US" dirty="0" smtClean="0"/>
              <a:t>Poor grounding/earthing can lead to lethal voltages developing on the surfaces of equipment</a:t>
            </a:r>
          </a:p>
          <a:p>
            <a:pPr lvl="3">
              <a:buFont typeface="Calibri" panose="020F0502020204030204" pitchFamily="34" charset="0"/>
              <a:buChar char="•"/>
            </a:pPr>
            <a:endParaRPr lang="en-US" sz="1000" dirty="0" smtClean="0"/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Regulatory</a:t>
            </a:r>
            <a:endParaRPr lang="en-US" dirty="0"/>
          </a:p>
          <a:p>
            <a:pPr lvl="1">
              <a:buFont typeface="Calibri" panose="020F0502020204030204" pitchFamily="34" charset="0"/>
              <a:buChar char="•"/>
            </a:pPr>
            <a:r>
              <a:rPr lang="en-US" dirty="0" smtClean="0"/>
              <a:t>The strict safety requirements mean that this is a highly monitored regulatory concern</a:t>
            </a:r>
            <a:endParaRPr lang="en-US" dirty="0"/>
          </a:p>
          <a:p>
            <a:pPr lvl="1">
              <a:buFont typeface="Calibri" panose="020F0502020204030204" pitchFamily="34" charset="0"/>
              <a:buChar char="•"/>
            </a:pPr>
            <a:endParaRPr lang="en-US" sz="1000" dirty="0" smtClean="0"/>
          </a:p>
          <a:p>
            <a:pPr lvl="1">
              <a:buFont typeface="Calibri" panose="020F0502020204030204" pitchFamily="34" charset="0"/>
              <a:buChar char="•"/>
            </a:pPr>
            <a:endParaRPr lang="en-US" sz="1000" dirty="0" smtClean="0"/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Image Quality</a:t>
            </a:r>
            <a:endParaRPr lang="en-US" dirty="0"/>
          </a:p>
          <a:p>
            <a:pPr lvl="1">
              <a:buFont typeface="Calibri" panose="020F0502020204030204" pitchFamily="34" charset="0"/>
              <a:buChar char="•"/>
            </a:pPr>
            <a:r>
              <a:rPr lang="en-US" dirty="0" smtClean="0"/>
              <a:t>Voltage spikes and noise on your grounds and wire shields can result in image artifacts and glitches</a:t>
            </a:r>
          </a:p>
          <a:p>
            <a:pPr lvl="1">
              <a:buFont typeface="Calibri" panose="020F0502020204030204" pitchFamily="34" charset="0"/>
              <a:buChar char="•"/>
            </a:pPr>
            <a:endParaRPr lang="en-US" sz="1000" dirty="0" smtClean="0"/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Equipment life</a:t>
            </a:r>
            <a:endParaRPr lang="en-US" dirty="0"/>
          </a:p>
          <a:p>
            <a:pPr lvl="1">
              <a:buFont typeface="Calibri" panose="020F0502020204030204" pitchFamily="34" charset="0"/>
              <a:buChar char="•"/>
            </a:pPr>
            <a:r>
              <a:rPr lang="en-US" dirty="0" smtClean="0"/>
              <a:t>Components such as motors, pumps, transformers, compressors, and so on will run hotter (and less efficiently) and die sooner if the system is not properly wired</a:t>
            </a:r>
          </a:p>
          <a:p>
            <a:pPr lvl="1">
              <a:buFont typeface="Calibri" panose="020F0502020204030204" pitchFamily="34" charset="0"/>
              <a:buChar char="•"/>
            </a:pPr>
            <a:r>
              <a:rPr lang="en-US" dirty="0" smtClean="0"/>
              <a:t>Amplifiers and other solid-state equipment will fail due to power sags/surges and imbalances</a:t>
            </a:r>
          </a:p>
          <a:p>
            <a:pPr lvl="1">
              <a:buFont typeface="Calibri" panose="020F0502020204030204" pitchFamily="34" charset="0"/>
              <a:buChar char="•"/>
            </a:pPr>
            <a:endParaRPr lang="en-US" sz="1000" dirty="0" smtClean="0"/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Quench sensitivity</a:t>
            </a:r>
            <a:endParaRPr lang="en-US" dirty="0"/>
          </a:p>
          <a:p>
            <a:pPr lvl="1">
              <a:buFont typeface="Calibri" panose="020F0502020204030204" pitchFamily="34" charset="0"/>
              <a:buChar char="•"/>
            </a:pPr>
            <a:r>
              <a:rPr lang="en-US" dirty="0"/>
              <a:t>Poor grounding/</a:t>
            </a:r>
            <a:r>
              <a:rPr lang="en-US" dirty="0" err="1"/>
              <a:t>earthing</a:t>
            </a:r>
            <a:r>
              <a:rPr lang="en-US" dirty="0"/>
              <a:t> </a:t>
            </a:r>
            <a:r>
              <a:rPr lang="en-US" dirty="0" smtClean="0"/>
              <a:t>will make the magnet more sensitive to outside quench influences by:</a:t>
            </a:r>
          </a:p>
          <a:p>
            <a:pPr lvl="2">
              <a:buFont typeface="Calibri" panose="020F0502020204030204" pitchFamily="34" charset="0"/>
              <a:buChar char="•"/>
            </a:pPr>
            <a:r>
              <a:rPr lang="en-US" dirty="0"/>
              <a:t>Power imbalances </a:t>
            </a:r>
            <a:r>
              <a:rPr lang="en-US" dirty="0" smtClean="0"/>
              <a:t>(the capacity of the compressor is reduced)</a:t>
            </a:r>
            <a:endParaRPr lang="en-US" dirty="0"/>
          </a:p>
          <a:p>
            <a:pPr lvl="2">
              <a:buFont typeface="Calibri" panose="020F0502020204030204" pitchFamily="34" charset="0"/>
              <a:buChar char="•"/>
            </a:pPr>
            <a:r>
              <a:rPr lang="en-US" dirty="0" smtClean="0"/>
              <a:t>RF </a:t>
            </a:r>
            <a:r>
              <a:rPr lang="en-US" dirty="0"/>
              <a:t>(high frequency noise) on the ground </a:t>
            </a:r>
            <a:r>
              <a:rPr lang="en-US" dirty="0" smtClean="0"/>
              <a:t>shields</a:t>
            </a:r>
            <a:endParaRPr lang="en-US" dirty="0"/>
          </a:p>
          <a:p>
            <a:pPr lvl="3">
              <a:buFont typeface="Calibri" panose="020F0502020204030204" pitchFamily="34" charset="0"/>
              <a:buChar char="•"/>
            </a:pPr>
            <a:r>
              <a:rPr lang="en-US" dirty="0" smtClean="0"/>
              <a:t>Harmonics</a:t>
            </a:r>
          </a:p>
          <a:p>
            <a:pPr lvl="3">
              <a:buFont typeface="Calibri" panose="020F0502020204030204" pitchFamily="34" charset="0"/>
              <a:buChar char="•"/>
            </a:pPr>
            <a:r>
              <a:rPr lang="en-US" dirty="0" smtClean="0"/>
              <a:t>Transients</a:t>
            </a:r>
            <a:endParaRPr lang="en-US" dirty="0"/>
          </a:p>
          <a:p>
            <a:pPr lvl="2">
              <a:buFont typeface="Calibri" panose="020F0502020204030204" pitchFamily="34" charset="0"/>
              <a:buChar char="•"/>
            </a:pPr>
            <a:r>
              <a:rPr lang="en-US" dirty="0"/>
              <a:t>Ground </a:t>
            </a:r>
            <a:r>
              <a:rPr lang="en-US" dirty="0" smtClean="0"/>
              <a:t>loops</a:t>
            </a:r>
            <a:endParaRPr lang="en-US" dirty="0"/>
          </a:p>
          <a:p>
            <a:pPr>
              <a:buFont typeface="Calibri" panose="020F0502020204030204" pitchFamily="34" charset="0"/>
              <a:buChar char="•"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07504" y="2924944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56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Specifications and Practical Interpretations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28673" y="1556792"/>
            <a:ext cx="7488000" cy="46805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power and grounding of the MRI system is specified as follows:</a:t>
            </a:r>
          </a:p>
          <a:p>
            <a:pPr lvl="1"/>
            <a:r>
              <a:rPr lang="en-US" dirty="0" smtClean="0"/>
              <a:t>Must meet IEC 60601</a:t>
            </a:r>
          </a:p>
          <a:p>
            <a:pPr lvl="2"/>
            <a:r>
              <a:rPr lang="en-US" dirty="0" smtClean="0"/>
              <a:t>International Standard, thousands of pages detailing requirements, best practices, etc.</a:t>
            </a:r>
            <a:endParaRPr lang="en-US" dirty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Must meet local electrical codes</a:t>
            </a:r>
          </a:p>
          <a:p>
            <a:pPr lvl="3"/>
            <a:r>
              <a:rPr lang="en-US" sz="1400" i="1" dirty="0" smtClean="0"/>
              <a:t>NEC, OSHA (America)</a:t>
            </a:r>
          </a:p>
          <a:p>
            <a:pPr lvl="3"/>
            <a:r>
              <a:rPr lang="en-US" sz="1400" i="1" dirty="0"/>
              <a:t>Electricity at Work </a:t>
            </a:r>
            <a:r>
              <a:rPr lang="en-US" sz="1400" i="1" dirty="0" smtClean="0"/>
              <a:t>Regulations (UK)</a:t>
            </a:r>
          </a:p>
          <a:p>
            <a:pPr lvl="3"/>
            <a:r>
              <a:rPr lang="en-US" sz="1400" i="1" dirty="0" smtClean="0"/>
              <a:t>…..</a:t>
            </a:r>
          </a:p>
          <a:p>
            <a:pPr lvl="2"/>
            <a:r>
              <a:rPr lang="en-US" dirty="0" smtClean="0"/>
              <a:t>Codes for the country, city, town, village, etc.</a:t>
            </a:r>
          </a:p>
          <a:p>
            <a:pPr lvl="3"/>
            <a:r>
              <a:rPr lang="en-US" dirty="0" smtClean="0"/>
              <a:t>Supplemental/additional to  IEC 60601</a:t>
            </a:r>
          </a:p>
          <a:p>
            <a:pPr lvl="4"/>
            <a:r>
              <a:rPr lang="en-US" dirty="0" smtClean="0"/>
              <a:t>Cannot request practices in violation of IEC 60601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Must meet the requirements in the </a:t>
            </a:r>
            <a:r>
              <a:rPr lang="en-US" dirty="0" smtClean="0"/>
              <a:t>PRD</a:t>
            </a:r>
          </a:p>
          <a:p>
            <a:pPr lvl="2"/>
            <a:r>
              <a:rPr lang="en-US" dirty="0" smtClean="0"/>
              <a:t>PRD and site plans capture all the specifications for all the parts of the MRI system (including the magnet, amplifiers, compressor, gradient, etc.)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Must match the prints for UL/CE certified equipment</a:t>
            </a:r>
          </a:p>
          <a:p>
            <a:pPr lvl="2"/>
            <a:r>
              <a:rPr lang="en-US" dirty="0" smtClean="0"/>
              <a:t>Any equipment that has a specific electrical certification must be wired exactly the same as the certification</a:t>
            </a:r>
          </a:p>
          <a:p>
            <a:pPr lvl="3"/>
            <a:r>
              <a:rPr lang="en-US" dirty="0" smtClean="0"/>
              <a:t>No added wires, parts, etc.</a:t>
            </a:r>
          </a:p>
          <a:p>
            <a:pPr lvl="3"/>
            <a:r>
              <a:rPr lang="en-US" dirty="0" smtClean="0"/>
              <a:t>No missing wires, parts, etc.</a:t>
            </a:r>
          </a:p>
          <a:p>
            <a:pPr lvl="4"/>
            <a:r>
              <a:rPr lang="en-US" sz="1500" dirty="0" smtClean="0"/>
              <a:t>Even if there is no logical technical reason</a:t>
            </a:r>
          </a:p>
        </p:txBody>
      </p:sp>
    </p:spTree>
    <p:extLst>
      <p:ext uri="{BB962C8B-B14F-4D97-AF65-F5344CB8AC3E}">
        <p14:creationId xmlns:p14="http://schemas.microsoft.com/office/powerpoint/2010/main" val="370244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8" y="980728"/>
            <a:ext cx="907348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27511" y="260648"/>
            <a:ext cx="7488000" cy="512768"/>
          </a:xfrm>
        </p:spPr>
        <p:txBody>
          <a:bodyPr/>
          <a:lstStyle/>
          <a:p>
            <a:r>
              <a:rPr lang="en-US" dirty="0" err="1" smtClean="0"/>
              <a:t>Earthing</a:t>
            </a:r>
            <a:r>
              <a:rPr lang="en-US" dirty="0" smtClean="0"/>
              <a:t> Best Practices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36888" y="118373"/>
            <a:ext cx="1255592" cy="1006371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Forward or Next 2">
            <a:hlinkClick r:id="" action="ppaction://noaction" highlightClick="1"/>
          </p:cNvPr>
          <p:cNvSpPr/>
          <p:nvPr/>
        </p:nvSpPr>
        <p:spPr>
          <a:xfrm>
            <a:off x="8100392" y="764704"/>
            <a:ext cx="360040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36888" y="118373"/>
            <a:ext cx="1317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SMI System </a:t>
            </a:r>
          </a:p>
          <a:p>
            <a:pPr algn="ctr"/>
            <a:r>
              <a:rPr lang="en-US" dirty="0" smtClean="0"/>
              <a:t>Drawings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26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9512" y="116632"/>
            <a:ext cx="7488000" cy="512768"/>
          </a:xfrm>
        </p:spPr>
        <p:txBody>
          <a:bodyPr/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09693"/>
              </p:ext>
            </p:extLst>
          </p:nvPr>
        </p:nvGraphicFramePr>
        <p:xfrm>
          <a:off x="504828" y="692696"/>
          <a:ext cx="8387652" cy="504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7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6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7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4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72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44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Site 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SRN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Magnet type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Fixed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Result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Achieva</a:t>
                      </a:r>
                      <a:r>
                        <a:rPr lang="en-US" sz="1400" baseline="0" dirty="0" smtClean="0"/>
                        <a:t> 1.5T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Power outages, THD, ground current, etc.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Q1 2014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 Q prior</a:t>
                      </a:r>
                    </a:p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 Q after</a:t>
                      </a:r>
                      <a:endParaRPr lang="en-US" sz="14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Ingenia 1.5T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Significant ground loops, </a:t>
                      </a:r>
                      <a:r>
                        <a:rPr lang="en-US" sz="1400" dirty="0" err="1" smtClean="0"/>
                        <a:t>earthing</a:t>
                      </a:r>
                      <a:r>
                        <a:rPr lang="en-US" sz="1400" dirty="0" smtClean="0"/>
                        <a:t> issues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Q1</a:t>
                      </a:r>
                      <a:r>
                        <a:rPr lang="en-US" sz="1400" baseline="0" dirty="0" smtClean="0"/>
                        <a:t> 2014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 Q prior</a:t>
                      </a:r>
                    </a:p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 Q after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Achieva 1.5T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PQS showed excessive ground current surges (2 TC done prior)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Q3 2013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 Q prior</a:t>
                      </a:r>
                    </a:p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 Q after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Achieva 1.5T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Power survey in 2011 said ground problems,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not fixed until 2 quenches later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Q2 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 Q prior</a:t>
                      </a:r>
                    </a:p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 Q after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Panorama 1.0T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ground cable missing between Cage and Pipe, visual inspection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Q1 2013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 Q prior</a:t>
                      </a:r>
                    </a:p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 Q after </a:t>
                      </a:r>
                      <a:r>
                        <a:rPr lang="en-US" sz="1100" i="1" baseline="0" dirty="0" smtClean="0">
                          <a:solidFill>
                            <a:srgbClr val="00B050"/>
                          </a:solidFill>
                        </a:rPr>
                        <a:t>(No data)</a:t>
                      </a:r>
                      <a:endParaRPr lang="en-US" sz="1100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Achieva 1.5T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Earthing</a:t>
                      </a:r>
                      <a:r>
                        <a:rPr lang="en-US" sz="1400" dirty="0" smtClean="0"/>
                        <a:t> not to spec, visual inspection, 3</a:t>
                      </a:r>
                      <a:r>
                        <a:rPr lang="en-US" sz="1400" baseline="30000" dirty="0" smtClean="0"/>
                        <a:t>rd</a:t>
                      </a:r>
                      <a:r>
                        <a:rPr lang="en-US" sz="1400" dirty="0" smtClean="0"/>
                        <a:t> magnet in room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Q1 2013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 Q prior</a:t>
                      </a:r>
                    </a:p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 Q after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Panorama 1.0T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ground connection from MDE box to MDU box</a:t>
                      </a:r>
                      <a:r>
                        <a:rPr lang="en-US" sz="1400" dirty="0" smtClean="0"/>
                        <a:t>, visual inspection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Q3 2013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 Q prior</a:t>
                      </a:r>
                    </a:p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 Q after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Achieva 1.5T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Power survey 2011 = extremely high THD at 5.3%, poor grounds,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not fixed 5 quenches later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Not yet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 Q prior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 rot="17363569">
            <a:off x="-221811" y="2749262"/>
            <a:ext cx="4054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Removed to be certain not to violate any </a:t>
            </a: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privacy regulations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31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9512" y="116632"/>
            <a:ext cx="7488000" cy="512768"/>
          </a:xfrm>
        </p:spPr>
        <p:txBody>
          <a:bodyPr/>
          <a:lstStyle/>
          <a:p>
            <a:r>
              <a:rPr lang="en-US" dirty="0" smtClean="0"/>
              <a:t>Case Studies, </a:t>
            </a:r>
            <a:r>
              <a:rPr lang="en-US" dirty="0" err="1" smtClean="0"/>
              <a:t>con’t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154981"/>
              </p:ext>
            </p:extLst>
          </p:nvPr>
        </p:nvGraphicFramePr>
        <p:xfrm>
          <a:off x="504828" y="692696"/>
          <a:ext cx="8387652" cy="406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7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6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7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4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72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44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Site 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SRN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Magnet type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Fixed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Result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Intera 1.5T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&gt;30V G-N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July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 Q prior</a:t>
                      </a:r>
                    </a:p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 Q after</a:t>
                      </a:r>
                      <a:endParaRPr lang="en-US" sz="14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Achieva 1.5T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&gt;33V G-N, found at Q 6,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not fixed until 2 quenches later,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magnet de-installed, customer unhappy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Q1</a:t>
                      </a:r>
                      <a:r>
                        <a:rPr lang="en-US" sz="1400" baseline="0" dirty="0" smtClean="0"/>
                        <a:t> 2014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 Q prior</a:t>
                      </a:r>
                    </a:p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 Q after*</a:t>
                      </a:r>
                    </a:p>
                    <a:p>
                      <a:pPr algn="ctr"/>
                      <a:r>
                        <a:rPr lang="en-US" sz="1100" i="1" baseline="0" dirty="0" smtClean="0">
                          <a:solidFill>
                            <a:srgbClr val="00B050"/>
                          </a:solidFill>
                        </a:rPr>
                        <a:t>(ice from previous Q not removed)</a:t>
                      </a:r>
                      <a:endParaRPr lang="en-US" sz="1100" i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Achieva 3.0T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One of the grounds from “building steel” was connected to the “wrong” side of the step-down / isolation transformer creating a “loop”.  Ground loop caused</a:t>
                      </a:r>
                      <a:r>
                        <a:rPr lang="en-US" sz="1400" baseline="0" dirty="0" smtClean="0"/>
                        <a:t> signal malfunction updating from CSW-71 to F-50.  </a:t>
                      </a:r>
                      <a:r>
                        <a:rPr lang="en-US" sz="1400" baseline="0" dirty="0" smtClean="0">
                          <a:solidFill>
                            <a:srgbClr val="0070C0"/>
                          </a:solidFill>
                        </a:rPr>
                        <a:t>Replaced CDAS backplane, several cables, RMMU twice, compressor twice, FSE on site 3 weeks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July 2013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 Q prior</a:t>
                      </a:r>
                    </a:p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 Q after</a:t>
                      </a:r>
                      <a:endParaRPr lang="en-US" sz="14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 rot="21056548">
            <a:off x="412683" y="4978443"/>
            <a:ext cx="7761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Note: Case Studies list could continue, but these examples give the highlights</a:t>
            </a:r>
          </a:p>
          <a:p>
            <a:pPr marL="571500"/>
            <a:r>
              <a:rPr lang="en-US" i="1" dirty="0" smtClean="0"/>
              <a:t>Two KM have implemented PROACTIVE auditing for grounding/power quality after seeing the long term benefits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1529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0"/>
            <a:ext cx="5075237" cy="278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47664" y="2854677"/>
            <a:ext cx="6669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report showed excessive ground currents on Ingenia 3.0T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1520" y="188640"/>
            <a:ext cx="7488000" cy="512768"/>
          </a:xfrm>
        </p:spPr>
        <p:txBody>
          <a:bodyPr/>
          <a:lstStyle/>
          <a:p>
            <a:r>
              <a:rPr lang="en-US" dirty="0" smtClean="0"/>
              <a:t>Proof it works….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43601" y="548680"/>
            <a:ext cx="3178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Peak current is almost 15 Amps,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sharp transients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9836" y="908720"/>
            <a:ext cx="6971432" cy="3270795"/>
            <a:chOff x="109836" y="908720"/>
            <a:chExt cx="6971432" cy="3270795"/>
          </a:xfrm>
        </p:grpSpPr>
        <p:pic>
          <p:nvPicPr>
            <p:cNvPr id="5133" name="Picture 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8718" y="1382340"/>
              <a:ext cx="5162550" cy="279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3131840" y="1979548"/>
              <a:ext cx="301197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Peak current drops to 5 Amps,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still sharp transients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9836" y="908720"/>
              <a:ext cx="403011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Repaired ground </a:t>
              </a:r>
              <a:r>
                <a:rPr lang="en-US" sz="1400" dirty="0"/>
                <a:t>with </a:t>
              </a:r>
              <a:r>
                <a:rPr lang="en-US" sz="1400" dirty="0" smtClean="0"/>
                <a:t>proper </a:t>
              </a:r>
              <a:r>
                <a:rPr lang="en-US" sz="1400" dirty="0"/>
                <a:t>size </a:t>
              </a:r>
              <a:r>
                <a:rPr lang="en-US" sz="1400" dirty="0" smtClean="0"/>
                <a:t>conductor. 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Ground </a:t>
              </a:r>
              <a:r>
                <a:rPr lang="en-US" sz="1400" dirty="0"/>
                <a:t>current </a:t>
              </a:r>
              <a:r>
                <a:rPr lang="en-US" sz="1400" dirty="0" smtClean="0"/>
                <a:t>reduced </a:t>
              </a:r>
              <a:r>
                <a:rPr lang="en-US" sz="1400" dirty="0"/>
                <a:t>to </a:t>
              </a:r>
              <a:r>
                <a:rPr lang="en-US" sz="1400" dirty="0" smtClean="0"/>
                <a:t>5 </a:t>
              </a:r>
              <a:r>
                <a:rPr lang="en-US" sz="1400" dirty="0"/>
                <a:t>Amps. </a:t>
              </a:r>
              <a:endParaRPr lang="en-US" sz="1400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rgbClr val="FF0000"/>
                  </a:solidFill>
                </a:rPr>
                <a:t>Still too high 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23528" y="2806387"/>
            <a:ext cx="8496944" cy="3483193"/>
            <a:chOff x="323528" y="2806387"/>
            <a:chExt cx="8496944" cy="3483193"/>
          </a:xfrm>
        </p:grpSpPr>
        <p:sp>
          <p:nvSpPr>
            <p:cNvPr id="8" name="TextBox 7"/>
            <p:cNvSpPr txBox="1"/>
            <p:nvPr/>
          </p:nvSpPr>
          <p:spPr>
            <a:xfrm>
              <a:off x="323528" y="5643249"/>
              <a:ext cx="8496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This is the report </a:t>
              </a:r>
              <a:r>
                <a:rPr lang="en-US" b="1" u="sng" dirty="0">
                  <a:solidFill>
                    <a:srgbClr val="0070C0"/>
                  </a:solidFill>
                </a:rPr>
                <a:t>after the system was made to conform to the Philips ground plans. </a:t>
              </a:r>
              <a:r>
                <a:rPr lang="en-US" dirty="0"/>
                <a:t>The ground current is reduced and has </a:t>
              </a:r>
              <a:r>
                <a:rPr lang="en-US" u="sng" dirty="0"/>
                <a:t>no wave shapes while the system is scanning</a:t>
              </a:r>
              <a:r>
                <a:rPr lang="en-US" dirty="0"/>
                <a:t>. </a:t>
              </a:r>
            </a:p>
          </p:txBody>
        </p:sp>
        <p:pic>
          <p:nvPicPr>
            <p:cNvPr id="5134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806387"/>
              <a:ext cx="5199063" cy="2836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1596195" y="3460358"/>
              <a:ext cx="306398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Peak current less than 2 Amps,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no sharp transients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80181"/>
              </p:ext>
            </p:extLst>
          </p:nvPr>
        </p:nvGraphicFramePr>
        <p:xfrm>
          <a:off x="8032458" y="487172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Acrobat Document" showAsIcon="1" r:id="rId6" imgW="914400" imgH="771480" progId="AcroExch.Document.11">
                  <p:embed/>
                </p:oleObj>
              </mc:Choice>
              <mc:Fallback>
                <p:oleObj name="Acrobat Document" showAsIcon="1" r:id="rId6" imgW="914400" imgH="77148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032458" y="487172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469820"/>
              </p:ext>
            </p:extLst>
          </p:nvPr>
        </p:nvGraphicFramePr>
        <p:xfrm>
          <a:off x="8007635" y="405163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Acrobat Document" showAsIcon="1" r:id="rId8" imgW="914400" imgH="771480" progId="AcroExch.Document.11">
                  <p:embed/>
                </p:oleObj>
              </mc:Choice>
              <mc:Fallback>
                <p:oleObj name="Acrobat Document" showAsIcon="1" r:id="rId8" imgW="914400" imgH="77148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007635" y="405163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108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172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Moving Charges and Magnetic Fields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295400"/>
            <a:ext cx="6518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Basic Idea: Moving charged particles such as electrons or protons generate a magnetic field when in motion. </a:t>
            </a:r>
          </a:p>
          <a:p>
            <a:endParaRPr lang="en-US" dirty="0" smtClean="0"/>
          </a:p>
        </p:txBody>
      </p:sp>
      <p:pic>
        <p:nvPicPr>
          <p:cNvPr id="3076" name="Picture 4" descr="http://www.electrical-picture.com/wp-content/uploads/2011/3/26/magnetic-field-created-by-a-wire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048000"/>
            <a:ext cx="2959100" cy="322810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29200" y="4648200"/>
            <a:ext cx="1582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example of a magnetic field created by current.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9050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electricity, the current is the flow of charged particles. Therefore the current creates a magnetic field. Magnetic fields are denoted by the letter B.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rot="19340484">
            <a:off x="7630073" y="5737227"/>
            <a:ext cx="13910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Physics</a:t>
            </a:r>
          </a:p>
          <a:p>
            <a:pPr algn="ctr"/>
            <a:r>
              <a:rPr lang="en-US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Fundamentals</a:t>
            </a:r>
            <a:endParaRPr lang="en-US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3281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Faraday’s Law of Induction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12954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Faraday’s Law of Induction states that a time-varying magnetic</a:t>
            </a:r>
            <a:br>
              <a:rPr lang="en-US" dirty="0" smtClean="0"/>
            </a:br>
            <a:r>
              <a:rPr lang="en-US" dirty="0" smtClean="0"/>
              <a:t>field, </a:t>
            </a:r>
            <a:r>
              <a:rPr lang="en-US" i="1" dirty="0" smtClean="0"/>
              <a:t>B(t)</a:t>
            </a:r>
            <a:r>
              <a:rPr lang="en-US" dirty="0" smtClean="0"/>
              <a:t>, which passes through a closed loop will produce an electromotive force (EMF), which in turn creates a current, </a:t>
            </a:r>
            <a:r>
              <a:rPr lang="en-US" i="1" dirty="0" smtClean="0"/>
              <a:t>I.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57200" y="3124200"/>
            <a:ext cx="1524000" cy="838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14400" y="2438400"/>
            <a:ext cx="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143000" y="2438400"/>
            <a:ext cx="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371600" y="2438400"/>
            <a:ext cx="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600200" y="2438400"/>
            <a:ext cx="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2590800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B(t)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143000" y="3962400"/>
            <a:ext cx="304800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62000" y="3962400"/>
            <a:ext cx="100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</a:t>
            </a:r>
            <a:r>
              <a:rPr lang="en-US" i="1" dirty="0" smtClean="0"/>
              <a:t>I</a:t>
            </a:r>
            <a:endParaRPr lang="en-US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228600" y="44958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magnetic field passes through the closed loop, inducing a current.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791200" y="44958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magnetic field passes through an OPEN loop, and no current is induced.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791200" y="2667000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B(t)</a:t>
            </a: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3429000" y="3124200"/>
            <a:ext cx="1524000" cy="838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2819400" y="2438400"/>
            <a:ext cx="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3048000" y="2438400"/>
            <a:ext cx="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276600" y="2438400"/>
            <a:ext cx="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6096000" y="3124200"/>
            <a:ext cx="1524000" cy="838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391400" y="3352800"/>
            <a:ext cx="533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7239000" y="2362200"/>
            <a:ext cx="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934200" y="2362200"/>
            <a:ext cx="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629400" y="2362200"/>
            <a:ext cx="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324600" y="2362200"/>
            <a:ext cx="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352800" y="2590800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B(t)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971800" y="44958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magnetic field does NOT pass through the loop, and no current is induced.</a:t>
            </a:r>
            <a:endParaRPr lang="en-US" dirty="0"/>
          </a:p>
        </p:txBody>
      </p:sp>
      <p:cxnSp>
        <p:nvCxnSpPr>
          <p:cNvPr id="57" name="Straight Connector 56"/>
          <p:cNvCxnSpPr/>
          <p:nvPr/>
        </p:nvCxnSpPr>
        <p:spPr>
          <a:xfrm>
            <a:off x="1828800" y="2514600"/>
            <a:ext cx="228600" cy="2286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2057400" y="2209800"/>
            <a:ext cx="228600" cy="5334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2700000" flipV="1">
            <a:off x="4953000" y="2438400"/>
            <a:ext cx="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8900000">
            <a:off x="4935304" y="2430510"/>
            <a:ext cx="11159" cy="6011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2700000" flipV="1">
            <a:off x="7835527" y="2425326"/>
            <a:ext cx="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18900000">
            <a:off x="7830904" y="2430509"/>
            <a:ext cx="11159" cy="6011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 rot="19340484">
            <a:off x="7630073" y="5737227"/>
            <a:ext cx="13910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Physics</a:t>
            </a:r>
          </a:p>
          <a:p>
            <a:pPr algn="ctr"/>
            <a:r>
              <a:rPr lang="en-US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Fundamentals</a:t>
            </a:r>
            <a:endParaRPr lang="en-US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7620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4" grpId="0"/>
      <p:bldP spid="30" grpId="0"/>
      <p:bldP spid="31" grpId="0"/>
      <p:bldP spid="38" grpId="0"/>
      <p:bldP spid="39" grpId="0"/>
      <p:bldP spid="45" grpId="0" animBg="1"/>
      <p:bldP spid="45" grpId="1" animBg="1"/>
      <p:bldP spid="49" grpId="0" animBg="1"/>
      <p:bldP spid="33" grpId="0" animBg="1"/>
      <p:bldP spid="50" grpId="0"/>
      <p:bldP spid="5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Loops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143000"/>
            <a:ext cx="7370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ground loop occurs when two circuits are connected at a point where </a:t>
            </a:r>
            <a:r>
              <a:rPr lang="en-US" dirty="0"/>
              <a:t>the difference in potential </a:t>
            </a:r>
            <a:r>
              <a:rPr lang="en-US" dirty="0" smtClean="0"/>
              <a:t> </a:t>
            </a:r>
            <a:r>
              <a:rPr lang="en-US" smtClean="0"/>
              <a:t>is expected </a:t>
            </a:r>
            <a:r>
              <a:rPr lang="en-US" dirty="0" smtClean="0"/>
              <a:t>to be zero, but </a:t>
            </a:r>
            <a:r>
              <a:rPr lang="en-US" dirty="0"/>
              <a:t>isn’t actually zero</a:t>
            </a:r>
            <a:r>
              <a:rPr lang="en-US" dirty="0" smtClean="0"/>
              <a:t>. This results in unwanted currents that can generate interference or affect equipment performance.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2514600"/>
            <a:ext cx="1371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Device 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10200" y="2514600"/>
            <a:ext cx="1600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Device B</a:t>
            </a:r>
            <a:endParaRPr lang="en-US" dirty="0"/>
          </a:p>
        </p:txBody>
      </p:sp>
      <p:cxnSp>
        <p:nvCxnSpPr>
          <p:cNvPr id="7" name="Straight Connector 6"/>
          <p:cNvCxnSpPr>
            <a:stCxn id="4" idx="3"/>
            <a:endCxn id="5" idx="1"/>
          </p:cNvCxnSpPr>
          <p:nvPr/>
        </p:nvCxnSpPr>
        <p:spPr>
          <a:xfrm>
            <a:off x="2514600" y="2705100"/>
            <a:ext cx="28956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057400" y="2895600"/>
            <a:ext cx="190500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962400" y="2971800"/>
            <a:ext cx="198120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62400" y="44958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10000" y="46482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86200" y="47244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962400" y="4800600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276600" y="2895600"/>
            <a:ext cx="1447800" cy="1066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B(t)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352800" y="2895600"/>
            <a:ext cx="4572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1" idx="3"/>
            <a:endCxn id="21" idx="0"/>
          </p:cNvCxnSpPr>
          <p:nvPr/>
        </p:nvCxnSpPr>
        <p:spPr>
          <a:xfrm flipV="1">
            <a:off x="3488626" y="2895600"/>
            <a:ext cx="511874" cy="910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1" idx="4"/>
            <a:endCxn id="21" idx="7"/>
          </p:cNvCxnSpPr>
          <p:nvPr/>
        </p:nvCxnSpPr>
        <p:spPr>
          <a:xfrm flipV="1">
            <a:off x="4000500" y="3051829"/>
            <a:ext cx="511874" cy="910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1" idx="5"/>
            <a:endCxn id="21" idx="6"/>
          </p:cNvCxnSpPr>
          <p:nvPr/>
        </p:nvCxnSpPr>
        <p:spPr>
          <a:xfrm flipV="1">
            <a:off x="4512374" y="3429000"/>
            <a:ext cx="212026" cy="377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267200" y="3200400"/>
            <a:ext cx="3810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733800" y="2971800"/>
            <a:ext cx="533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362200" y="36576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4953000" y="37338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90600" y="3886200"/>
            <a:ext cx="1524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Ground Cable with resistance R1</a:t>
            </a:r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3962400" y="2590800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124200" y="2286000"/>
            <a:ext cx="2213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Interconnecting cable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990600" y="51054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Above is an example of a ground loop. The magnetic field B(t) generates a current in the wires.</a:t>
            </a:r>
            <a:endParaRPr lang="en-US" dirty="0"/>
          </a:p>
        </p:txBody>
      </p:sp>
      <p:cxnSp>
        <p:nvCxnSpPr>
          <p:cNvPr id="49" name="Straight Arrow Connector 48"/>
          <p:cNvCxnSpPr/>
          <p:nvPr/>
        </p:nvCxnSpPr>
        <p:spPr>
          <a:xfrm flipH="1" flipV="1">
            <a:off x="3962400" y="4495800"/>
            <a:ext cx="838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800600" y="4419600"/>
            <a:ext cx="1511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Junction Point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5867400" y="3733800"/>
            <a:ext cx="1993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Ground Cable with resistance R2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19340484">
            <a:off x="7630073" y="5737227"/>
            <a:ext cx="13910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Physics</a:t>
            </a:r>
          </a:p>
          <a:p>
            <a:pPr algn="ctr"/>
            <a:r>
              <a:rPr lang="en-US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Fundamentals</a:t>
            </a:r>
            <a:endParaRPr lang="en-US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Action Button: Back or Previous 5">
            <a:hlinkClick r:id="rId2" action="ppaction://hlinksldjump" highlightClick="1"/>
          </p:cNvPr>
          <p:cNvSpPr/>
          <p:nvPr/>
        </p:nvSpPr>
        <p:spPr>
          <a:xfrm>
            <a:off x="8532440" y="188640"/>
            <a:ext cx="288032" cy="216024"/>
          </a:xfrm>
          <a:prstGeom prst="actionButtonBackPrevio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7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21" grpId="0" animBg="1"/>
      <p:bldP spid="38" grpId="0"/>
      <p:bldP spid="43" grpId="0"/>
      <p:bldP spid="44" grpId="0"/>
      <p:bldP spid="50" grpId="0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76872"/>
            <a:ext cx="3710895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Basics of 3 phase power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79512" y="1412776"/>
            <a:ext cx="6153681" cy="2376264"/>
          </a:xfrm>
        </p:spPr>
        <p:txBody>
          <a:bodyPr/>
          <a:lstStyle/>
          <a:p>
            <a:r>
              <a:rPr lang="en-US" dirty="0" smtClean="0"/>
              <a:t>Three phase electric power is theoretically a perfectly balanced set of set of sine waves at one frequency</a:t>
            </a:r>
          </a:p>
          <a:p>
            <a:pPr lvl="1"/>
            <a:r>
              <a:rPr lang="en-US" dirty="0" smtClean="0"/>
              <a:t>The three voltages in the system always cancels out to zero voltage on the neutral.</a:t>
            </a:r>
          </a:p>
          <a:p>
            <a:endParaRPr lang="en-US" dirty="0"/>
          </a:p>
          <a:p>
            <a:r>
              <a:rPr lang="en-US" dirty="0" smtClean="0"/>
              <a:t>If the system is totally perfect, active grounding of the neutral is unnecessary because the voltage of the neutral point is always canceled out, and current can’t flow.</a:t>
            </a:r>
          </a:p>
          <a:p>
            <a:pPr marL="216000" lvl="1" indent="0">
              <a:buNone/>
            </a:pPr>
            <a:endParaRPr lang="en-US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" y="4157330"/>
            <a:ext cx="5529263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82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158680" y="2420466"/>
            <a:ext cx="3733800" cy="2952750"/>
            <a:chOff x="5004048" y="2348880"/>
            <a:chExt cx="3733800" cy="2952750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8682" y="2348880"/>
              <a:ext cx="2609850" cy="295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2348880"/>
              <a:ext cx="3733800" cy="291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7020275" y="2922142"/>
              <a:ext cx="1622359" cy="650874"/>
              <a:chOff x="7020275" y="2922142"/>
              <a:chExt cx="1622359" cy="650874"/>
            </a:xfrm>
          </p:grpSpPr>
          <p:sp>
            <p:nvSpPr>
              <p:cNvPr id="5" name="Right Brace 4"/>
              <p:cNvSpPr/>
              <p:nvPr/>
            </p:nvSpPr>
            <p:spPr>
              <a:xfrm rot="16200000">
                <a:off x="7272302" y="3032957"/>
                <a:ext cx="288032" cy="792086"/>
              </a:xfrm>
              <a:prstGeom prst="rightBrace">
                <a:avLst>
                  <a:gd name="adj1" fmla="val 8333"/>
                  <a:gd name="adj2" fmla="val 53691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416318" y="2922142"/>
                <a:ext cx="12263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 smtClean="0">
                    <a:solidFill>
                      <a:schemeClr val="accent1"/>
                    </a:solidFill>
                  </a:rPr>
                  <a:t>Ground to neutral voltage</a:t>
                </a:r>
                <a:endParaRPr lang="en-US" sz="1200" i="1" dirty="0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Power imbalance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800" i="1" dirty="0">
                <a:solidFill>
                  <a:schemeClr val="accent1"/>
                </a:solidFill>
              </a:rPr>
              <a:t>What happens if one phase has a different voltage?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79513" y="1628800"/>
            <a:ext cx="7653674" cy="4157405"/>
          </a:xfrm>
        </p:spPr>
        <p:txBody>
          <a:bodyPr/>
          <a:lstStyle/>
          <a:p>
            <a:r>
              <a:rPr lang="en-US" dirty="0" smtClean="0"/>
              <a:t>If the power isn’t perfectly balanced, then we can re-draw the diagram with one of the phases (</a:t>
            </a:r>
            <a:r>
              <a:rPr lang="en-US" dirty="0" smtClean="0">
                <a:solidFill>
                  <a:srgbClr val="FF0000"/>
                </a:solidFill>
              </a:rPr>
              <a:t>Phase 2</a:t>
            </a:r>
            <a:r>
              <a:rPr lang="en-US" dirty="0" smtClean="0"/>
              <a:t> in this example) having a higher magnitude than the rest.  This moves the </a:t>
            </a:r>
            <a:r>
              <a:rPr lang="en-US" dirty="0" smtClean="0">
                <a:solidFill>
                  <a:schemeClr val="accent1"/>
                </a:solidFill>
              </a:rPr>
              <a:t>Neutral</a:t>
            </a:r>
            <a:r>
              <a:rPr lang="en-US" dirty="0" smtClean="0"/>
              <a:t> point away from the </a:t>
            </a:r>
            <a:r>
              <a:rPr lang="en-US" dirty="0" smtClean="0">
                <a:solidFill>
                  <a:srgbClr val="FFC000"/>
                </a:solidFill>
              </a:rPr>
              <a:t>Earth</a:t>
            </a:r>
            <a:r>
              <a:rPr lang="en-US" dirty="0" smtClean="0"/>
              <a:t> point and creates a net voltage, because the three phases are imbalanced and don’t cancel out anymore.</a:t>
            </a:r>
          </a:p>
          <a:p>
            <a:endParaRPr lang="en-US" dirty="0"/>
          </a:p>
          <a:p>
            <a:r>
              <a:rPr lang="en-US" dirty="0" smtClean="0"/>
              <a:t>But this isn’t stable – electric power is a sine wave</a:t>
            </a:r>
          </a:p>
          <a:p>
            <a:pPr lvl="1"/>
            <a:r>
              <a:rPr lang="en-US" dirty="0" smtClean="0"/>
              <a:t>So the net ground-neutral (</a:t>
            </a:r>
            <a:r>
              <a:rPr lang="en-US" dirty="0" smtClean="0">
                <a:solidFill>
                  <a:schemeClr val="accent1"/>
                </a:solidFill>
              </a:rPr>
              <a:t>G-N</a:t>
            </a:r>
            <a:r>
              <a:rPr lang="en-US" dirty="0" smtClean="0"/>
              <a:t>) voltage is also a sine wave</a:t>
            </a:r>
          </a:p>
          <a:p>
            <a:pPr marL="432000" lvl="2" indent="0">
              <a:buNone/>
            </a:pPr>
            <a:r>
              <a:rPr lang="en-US" dirty="0" smtClean="0"/>
              <a:t>	</a:t>
            </a:r>
            <a:r>
              <a:rPr lang="en-US" sz="1400" i="1" dirty="0" smtClean="0"/>
              <a:t>(In this simple example)</a:t>
            </a:r>
          </a:p>
          <a:p>
            <a:pPr lvl="1"/>
            <a:endParaRPr 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068173"/>
            <a:ext cx="5256584" cy="260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57434" y="5324475"/>
            <a:ext cx="2725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Note: Voltage sags or surges are just extreme cases of power imbalances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71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Power imbalance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800" i="1" dirty="0" smtClean="0">
                <a:solidFill>
                  <a:schemeClr val="accent1"/>
                </a:solidFill>
              </a:rPr>
              <a:t>Impact on equipment</a:t>
            </a:r>
            <a:endParaRPr lang="en-US" sz="1800" i="1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79512" y="2163764"/>
            <a:ext cx="8847530" cy="421756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All three-phase equipment (</a:t>
            </a:r>
            <a:r>
              <a:rPr lang="en-US" dirty="0"/>
              <a:t>motors, pumps, transformers, </a:t>
            </a:r>
            <a:r>
              <a:rPr lang="en-US" dirty="0" smtClean="0"/>
              <a:t>compressors, </a:t>
            </a:r>
            <a:r>
              <a:rPr lang="en-US" dirty="0" err="1" smtClean="0"/>
              <a:t>etc</a:t>
            </a:r>
            <a:r>
              <a:rPr lang="en-US" dirty="0" smtClean="0"/>
              <a:t>)  will start to run hotter because of the power imbalance</a:t>
            </a:r>
          </a:p>
          <a:p>
            <a:pPr lvl="1"/>
            <a:r>
              <a:rPr lang="en-US" dirty="0" smtClean="0"/>
              <a:t>One example shows that as little as a 7% imbalance can double the operating temperature of a motor</a:t>
            </a:r>
          </a:p>
          <a:p>
            <a:pPr lvl="1"/>
            <a:endParaRPr lang="en-US" dirty="0"/>
          </a:p>
          <a:p>
            <a:r>
              <a:rPr lang="en-US" dirty="0" smtClean="0"/>
              <a:t>Why is this important?</a:t>
            </a:r>
          </a:p>
          <a:p>
            <a:pPr lvl="1"/>
            <a:r>
              <a:rPr lang="en-US" dirty="0" smtClean="0"/>
              <a:t>Hotter equipment dies sooner</a:t>
            </a:r>
          </a:p>
          <a:p>
            <a:pPr lvl="2"/>
            <a:r>
              <a:rPr lang="en-US" dirty="0" smtClean="0"/>
              <a:t>Heat breaks down the electrical insulation and causes premature arcing and other failures</a:t>
            </a:r>
          </a:p>
          <a:p>
            <a:pPr lvl="1"/>
            <a:r>
              <a:rPr lang="en-US" dirty="0" smtClean="0"/>
              <a:t>Hotter equipment doesn’t run as efficiently</a:t>
            </a:r>
          </a:p>
          <a:p>
            <a:pPr lvl="1"/>
            <a:r>
              <a:rPr lang="en-US" dirty="0" smtClean="0"/>
              <a:t>Hotter compressor motors are harder to cool down</a:t>
            </a:r>
          </a:p>
          <a:p>
            <a:pPr lvl="2"/>
            <a:r>
              <a:rPr lang="en-US" dirty="0" smtClean="0"/>
              <a:t>This will have the same effect on the cooling capacity of the refrigeration system as having chilled water that is too warm</a:t>
            </a:r>
          </a:p>
          <a:p>
            <a:endParaRPr lang="en-US" dirty="0" smtClean="0"/>
          </a:p>
          <a:p>
            <a:r>
              <a:rPr lang="en-US" dirty="0" smtClean="0"/>
              <a:t>Compressors are very sensitive to power imbalances</a:t>
            </a:r>
          </a:p>
          <a:p>
            <a:pPr lvl="1"/>
            <a:r>
              <a:rPr lang="en-US" dirty="0" smtClean="0"/>
              <a:t>A phase imbalance in the power going to the coldhead will impact the smooth flow of the displacer and interrupt the compression/counter-flow action, decreasing the cooling capacity</a:t>
            </a:r>
          </a:p>
          <a:p>
            <a:pPr lvl="1"/>
            <a:r>
              <a:rPr lang="en-US" dirty="0" smtClean="0"/>
              <a:t>An imbalance of more than approximately 10% can cause the coldhead motor to </a:t>
            </a:r>
            <a:r>
              <a:rPr lang="en-US" b="1" dirty="0" smtClean="0">
                <a:solidFill>
                  <a:srgbClr val="C00000"/>
                </a:solidFill>
              </a:rPr>
              <a:t>stop operating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0"/>
            <a:ext cx="3590925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10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1520" y="332656"/>
            <a:ext cx="7488000" cy="512768"/>
          </a:xfrm>
        </p:spPr>
        <p:txBody>
          <a:bodyPr/>
          <a:lstStyle/>
          <a:p>
            <a:r>
              <a:rPr lang="en-US" dirty="0"/>
              <a:t>Power imbalance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1520" y="872656"/>
            <a:ext cx="7488000" cy="374400"/>
          </a:xfrm>
        </p:spPr>
        <p:txBody>
          <a:bodyPr/>
          <a:lstStyle/>
          <a:p>
            <a:r>
              <a:rPr lang="en-US" sz="1800" i="1" dirty="0" smtClean="0">
                <a:solidFill>
                  <a:schemeClr val="accent1"/>
                </a:solidFill>
              </a:rPr>
              <a:t>What you see in the reports</a:t>
            </a:r>
            <a:endParaRPr lang="en-US" sz="1800" i="1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196752"/>
            <a:ext cx="3203848" cy="5184576"/>
          </a:xfrm>
        </p:spPr>
        <p:txBody>
          <a:bodyPr>
            <a:normAutofit/>
          </a:bodyPr>
          <a:lstStyle/>
          <a:p>
            <a:r>
              <a:rPr lang="en-US" dirty="0" smtClean="0"/>
              <a:t>The shape of the power waveforms can indicate that the ground-to-neutral connections are not good enough to support the full voltage</a:t>
            </a:r>
          </a:p>
          <a:p>
            <a:pPr lvl="1"/>
            <a:r>
              <a:rPr lang="en-US" dirty="0" smtClean="0"/>
              <a:t>These will create additional harmonics (see next slide)</a:t>
            </a:r>
          </a:p>
          <a:p>
            <a:pPr lvl="1"/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603" y="30485"/>
            <a:ext cx="5506169" cy="335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4509120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dirty="0" smtClean="0">
                <a:solidFill>
                  <a:srgbClr val="0070C0"/>
                </a:solidFill>
              </a:rPr>
              <a:t>Note: </a:t>
            </a:r>
            <a:r>
              <a:rPr lang="en-US" dirty="0" smtClean="0"/>
              <a:t>IEC 61000-4-27 (international regulation) allows a maximum of </a:t>
            </a:r>
            <a:r>
              <a:rPr lang="en-US" b="1" dirty="0">
                <a:solidFill>
                  <a:srgbClr val="FF0000"/>
                </a:solidFill>
              </a:rPr>
              <a:t>2%</a:t>
            </a:r>
            <a:r>
              <a:rPr lang="en-US" dirty="0"/>
              <a:t> for power </a:t>
            </a:r>
            <a:r>
              <a:rPr lang="en-US" dirty="0" smtClean="0"/>
              <a:t>imbalance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10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Harmonics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23528" y="1340768"/>
            <a:ext cx="3268841" cy="51125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Most real-life power isn’t transmitted in perfect sine waves</a:t>
            </a:r>
          </a:p>
          <a:p>
            <a:endParaRPr lang="en-US" dirty="0"/>
          </a:p>
          <a:p>
            <a:r>
              <a:rPr lang="en-US" dirty="0" smtClean="0"/>
              <a:t>This example showing some noise on </a:t>
            </a:r>
            <a:r>
              <a:rPr lang="en-US" dirty="0" smtClean="0">
                <a:solidFill>
                  <a:srgbClr val="FF0000"/>
                </a:solidFill>
              </a:rPr>
              <a:t>Phase 2</a:t>
            </a:r>
            <a:r>
              <a:rPr lang="en-US" dirty="0" smtClean="0"/>
              <a:t>, but it looks pretty good, right?</a:t>
            </a:r>
          </a:p>
          <a:p>
            <a:pPr lvl="1"/>
            <a:r>
              <a:rPr lang="en-US" dirty="0" smtClean="0"/>
              <a:t>We can break the </a:t>
            </a:r>
            <a:r>
              <a:rPr lang="en-US" dirty="0">
                <a:solidFill>
                  <a:schemeClr val="accent1"/>
                </a:solidFill>
              </a:rPr>
              <a:t>G-N</a:t>
            </a:r>
            <a:r>
              <a:rPr lang="en-US" dirty="0" smtClean="0"/>
              <a:t> voltage signal into a set of component sine waves all at different frequencies</a:t>
            </a:r>
          </a:p>
          <a:p>
            <a:pPr lvl="2"/>
            <a:r>
              <a:rPr lang="en-US" dirty="0" smtClean="0"/>
              <a:t>We see that there is a large component wave of noise at approximately 300kHz</a:t>
            </a:r>
          </a:p>
          <a:p>
            <a:pPr lvl="2"/>
            <a:endParaRPr lang="en-US" dirty="0"/>
          </a:p>
          <a:p>
            <a:r>
              <a:rPr lang="en-US" dirty="0" smtClean="0"/>
              <a:t>The sharper the </a:t>
            </a:r>
            <a:r>
              <a:rPr lang="en-US" dirty="0">
                <a:solidFill>
                  <a:schemeClr val="accent1"/>
                </a:solidFill>
              </a:rPr>
              <a:t>G-N </a:t>
            </a:r>
            <a:r>
              <a:rPr lang="en-US" dirty="0" smtClean="0"/>
              <a:t>voltage appears, the higher the frequency of its component waves</a:t>
            </a: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49" y="116632"/>
            <a:ext cx="5529263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759850" y="3284984"/>
            <a:ext cx="5194300" cy="2139950"/>
            <a:chOff x="3759850" y="3284984"/>
            <a:chExt cx="5194300" cy="2139950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850" y="3284984"/>
              <a:ext cx="5194300" cy="2139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7740352" y="4102160"/>
              <a:ext cx="720080" cy="86409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759850" y="5499764"/>
            <a:ext cx="5384150" cy="1200329"/>
            <a:chOff x="3759850" y="5499764"/>
            <a:chExt cx="5384150" cy="1200329"/>
          </a:xfrm>
        </p:grpSpPr>
        <p:sp>
          <p:nvSpPr>
            <p:cNvPr id="8" name="Right Arrow 7"/>
            <p:cNvSpPr/>
            <p:nvPr/>
          </p:nvSpPr>
          <p:spPr>
            <a:xfrm>
              <a:off x="3759850" y="5955912"/>
              <a:ext cx="2060410" cy="288032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36247" y="5499764"/>
              <a:ext cx="33077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  <a:latin typeface="Bauhaus 93" panose="04030905020B02020C02" pitchFamily="82" charset="0"/>
                </a:rPr>
                <a:t>RF voltage on the grounds and wire shields</a:t>
              </a:r>
              <a:endParaRPr lang="en-US" sz="2400" dirty="0">
                <a:solidFill>
                  <a:srgbClr val="C00000"/>
                </a:solidFill>
                <a:latin typeface="Bauhaus 93" panose="04030905020B02020C02" pitchFamily="8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39953" y="5569166"/>
              <a:ext cx="20500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rgbClr val="C00000"/>
                  </a:solidFill>
                </a:rPr>
                <a:t>Which means:</a:t>
              </a:r>
              <a:endParaRPr lang="en-US" sz="2000" i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36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7882 -0.48287 L -2.5E-6 4.07407E-6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1520" y="332656"/>
            <a:ext cx="7488000" cy="512768"/>
          </a:xfrm>
        </p:spPr>
        <p:txBody>
          <a:bodyPr/>
          <a:lstStyle/>
          <a:p>
            <a:r>
              <a:rPr lang="en-US" dirty="0" smtClean="0"/>
              <a:t>Harmonics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1520" y="872656"/>
            <a:ext cx="7488000" cy="374400"/>
          </a:xfrm>
        </p:spPr>
        <p:txBody>
          <a:bodyPr/>
          <a:lstStyle/>
          <a:p>
            <a:r>
              <a:rPr lang="en-US" sz="1800" i="1" dirty="0" smtClean="0">
                <a:solidFill>
                  <a:schemeClr val="accent1"/>
                </a:solidFill>
              </a:rPr>
              <a:t>What you see in the reports</a:t>
            </a:r>
            <a:endParaRPr lang="en-US" sz="1800" i="1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196752"/>
            <a:ext cx="8640960" cy="194421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Harmonics are typically reported as multiples of the primary frequency</a:t>
            </a:r>
          </a:p>
          <a:p>
            <a:pPr lvl="1"/>
            <a:r>
              <a:rPr lang="en-US" dirty="0" smtClean="0"/>
              <a:t>For example, Harmonic “4” would be 200Hz if the incoming power is 50Hz, but 240Hz if the incoming power is 60Hz</a:t>
            </a:r>
          </a:p>
          <a:p>
            <a:pPr lvl="1"/>
            <a:endParaRPr lang="en-US" dirty="0"/>
          </a:p>
          <a:p>
            <a:r>
              <a:rPr lang="en-US" dirty="0" smtClean="0"/>
              <a:t>Total Harmonic Distortion (THD) is reported in percent</a:t>
            </a:r>
          </a:p>
          <a:p>
            <a:pPr lvl="1"/>
            <a:r>
              <a:rPr lang="en-US" dirty="0" smtClean="0"/>
              <a:t>This is the total percentage of your voltage that is made up of component </a:t>
            </a:r>
            <a:r>
              <a:rPr lang="en-US" dirty="0"/>
              <a:t>waves </a:t>
            </a:r>
            <a:r>
              <a:rPr lang="en-US" dirty="0" smtClean="0"/>
              <a:t>that are at harmonic frequencies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Per IEEE-519 </a:t>
            </a:r>
            <a:r>
              <a:rPr lang="en-US" u="sng" dirty="0" smtClean="0">
                <a:solidFill>
                  <a:srgbClr val="0070C0"/>
                </a:solidFill>
              </a:rPr>
              <a:t>standard</a:t>
            </a:r>
            <a:r>
              <a:rPr lang="en-US" dirty="0" smtClean="0">
                <a:solidFill>
                  <a:srgbClr val="0070C0"/>
                </a:solidFill>
              </a:rPr>
              <a:t>, this must be less than 3%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176" y="3140968"/>
            <a:ext cx="6914823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0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-68513" y="1916832"/>
            <a:ext cx="2970489" cy="1116000"/>
          </a:xfrm>
        </p:spPr>
        <p:txBody>
          <a:bodyPr/>
          <a:lstStyle/>
          <a:p>
            <a:pPr marL="0" indent="0" algn="r">
              <a:buNone/>
            </a:pPr>
            <a:r>
              <a:rPr lang="en-US" dirty="0" smtClean="0"/>
              <a:t>Normal Operation power in an Achieva system, LCC1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1" y="4509120"/>
            <a:ext cx="2901553" cy="1116000"/>
          </a:xfrm>
        </p:spPr>
        <p:txBody>
          <a:bodyPr/>
          <a:lstStyle/>
          <a:p>
            <a:pPr marL="0" indent="0" algn="r">
              <a:buNone/>
            </a:pPr>
            <a:r>
              <a:rPr lang="en-US" dirty="0"/>
              <a:t>Normal Operation power in an </a:t>
            </a:r>
            <a:r>
              <a:rPr lang="en-US" dirty="0" smtClean="0"/>
              <a:t>Ingenia system</a:t>
            </a:r>
            <a:r>
              <a:rPr lang="en-US" dirty="0"/>
              <a:t>, </a:t>
            </a:r>
            <a:r>
              <a:rPr lang="en-US" dirty="0" smtClean="0"/>
              <a:t>LCC2b</a:t>
            </a:r>
            <a:endParaRPr lang="en-US" dirty="0"/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554" y="75767"/>
            <a:ext cx="6205657" cy="32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554" y="3386211"/>
            <a:ext cx="6203003" cy="328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511" y="75766"/>
            <a:ext cx="3024336" cy="1048977"/>
          </a:xfrm>
        </p:spPr>
        <p:txBody>
          <a:bodyPr/>
          <a:lstStyle/>
          <a:p>
            <a:r>
              <a:rPr lang="en-US" dirty="0" smtClean="0"/>
              <a:t>What is our system baseline?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70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FooterFontC"/>
  <p:tag name="FONTSETCLASSNAME" val="FontSet1"/>
  <p:tag name="COLORS" val="-2;-2;-2;-2;SlideFooterFontColorDark;-2"/>
  <p:tag name="COLORSETCLASSNAME" val="ColorSet1"/>
  <p:tag name="SCRIPT" val="1"/>
  <p:tag name="FIELDS" val="DATE;DIVISION;ADDINFO;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FLineInfo1BlackG1S3"/>
  <p:tag name="SHAPECLASSPROTECTIONTYPE" val="6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TextFontColorLight;-2"/>
  <p:tag name="COLORSETCLASSNAME" val="ColorSet1"/>
  <p:tag name="MLI" val="1"/>
  <p:tag name="SHAPESETGROUPCLASSNAME" val="ShapeSetGroup2"/>
  <p:tag name="SHAPESETCLASSNAME" val="TITLETWOCONTENTTWOTEXT01"/>
  <p:tag name="COLORSETGROUPCLASSNAME" val="ColorSetGroupLight"/>
  <p:tag name="FONTSETGROUPCLASSNAME" val="FontSetGroup1"/>
  <p:tag name="SHAPECLASSNAME" val="ContentRightTopG3S3"/>
  <p:tag name="SHAPECLASSPROTECTIONTYPE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TextFontColorLight;-2"/>
  <p:tag name="COLORSETCLASSNAME" val="ColorSet1"/>
  <p:tag name="MLI" val="1"/>
  <p:tag name="SHAPESETGROUPCLASSNAME" val="ShapeSetGroup2"/>
  <p:tag name="SHAPESETCLASSNAME" val="TITLETWOCONTENTTWOTEXT01"/>
  <p:tag name="COLORSETGROUPCLASSNAME" val="ColorSetGroupLight"/>
  <p:tag name="FONTSETGROUPCLASSNAME" val="FontSetGroup1"/>
  <p:tag name="SHAPECLASSNAME" val="ContentLeftTopG3S3"/>
  <p:tag name="SHAPECLASSPROTECTIONTYPE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End001Rectang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PageNumberFontC"/>
  <p:tag name="FONTSETCLASSNAME" val="FontSet1"/>
  <p:tag name="COLORS" val="-2;-2;-2;-2;SlidePageNoFontColorLight;-2"/>
  <p:tag name="COLORSETCLASSNAME" val="ColorSet1"/>
  <p:tag name="SCRIPT" val="1"/>
  <p:tag name="MLI" val="1"/>
  <p:tag name="SHAPESETGROUPCLASSNAME" val="ShapeSetGroup2"/>
  <p:tag name="SHAPESETCLASSNAME" val="COLORSLIDE01"/>
  <p:tag name="COLORSETGROUPCLASSNAME" val="ColorSetGroupLight"/>
  <p:tag name="FONTSETGROUPCLASSNAME" val="FontSetGroup1"/>
  <p:tag name="SHAPECLASSNAME" val="PageNoWhiteG1S3"/>
  <p:tag name="SHAPECLASSPROTECTIONTYPE" val="4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TextFontColorLight;-2"/>
  <p:tag name="COLORSETCLASSNAME" val="ColorSet1"/>
  <p:tag name="MLI" val="1"/>
  <p:tag name="SHAPESETGROUPCLASSNAME" val="ShapeSetGroup2"/>
  <p:tag name="SHAPESETCLASSNAME" val="CONTENTTITLETEXT01"/>
  <p:tag name="COLORSETGROUPCLASSNAME" val="ColorSetGroupLight"/>
  <p:tag name="FONTSETGROUPCLASSNAME" val="FontSetGroup1"/>
  <p:tag name="SHAPECLASSNAME" val="ContentSmalLeftG3S1"/>
  <p:tag name="SHAPECLASSPROTECTIONTYPE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TextFontColorLight;-2"/>
  <p:tag name="COLORSETCLASSNAME" val="ColorSet1"/>
  <p:tag name="MLI" val="1"/>
  <p:tag name="SHAPESETGROUPCLASSNAME" val="ShapeSetGroup2"/>
  <p:tag name="SHAPESETCLASSNAME" val="TITLEBIGCONTENTTEXT01"/>
  <p:tag name="COLORSETGROUPCLASSNAME" val="ColorSetGroupLight"/>
  <p:tag name="FONTSETGROUPCLASSNAME" val="FontSetGroup1"/>
  <p:tag name="SHAPECLASSNAME" val="ContentBigRightG3S4"/>
  <p:tag name="SHAPECLASSPROTECTIONTYPE" val="3"/>
</p:tagLst>
</file>

<file path=ppt/theme/theme1.xml><?xml version="1.0" encoding="utf-8"?>
<a:theme xmlns:a="http://schemas.openxmlformats.org/drawingml/2006/main" name="philips_internal_documentation_template_nov13">
  <a:themeElements>
    <a:clrScheme name="PhCST">
      <a:dk1>
        <a:srgbClr val="000000"/>
      </a:dk1>
      <a:lt1>
        <a:srgbClr val="FFFFFF"/>
      </a:lt1>
      <a:dk2>
        <a:srgbClr val="000000"/>
      </a:dk2>
      <a:lt2>
        <a:srgbClr val="CCCEDB"/>
      </a:lt2>
      <a:accent1>
        <a:srgbClr val="0089C4"/>
      </a:accent1>
      <a:accent2>
        <a:srgbClr val="1E9D8B"/>
      </a:accent2>
      <a:accent3>
        <a:srgbClr val="5B8F22"/>
      </a:accent3>
      <a:accent4>
        <a:srgbClr val="E98300"/>
      </a:accent4>
      <a:accent5>
        <a:srgbClr val="CD202C"/>
      </a:accent5>
      <a:accent6>
        <a:srgbClr val="7D0063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ilips_internal_documentation_template_nov13.pptx" id="{DE36B277-C83F-4A85-9819-A77CE0CA1F6F}" vid="{FCDF7755-76C1-4ABB-A274-22B823C3C8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philips_internal_documentation_template_nov13</Template>
  <TotalTime>0</TotalTime>
  <Words>2780</Words>
  <Application>Microsoft Office PowerPoint</Application>
  <PresentationFormat>On-screen Show (4:3)</PresentationFormat>
  <Paragraphs>355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Bauhaus 93</vt:lpstr>
      <vt:lpstr>Calibri</vt:lpstr>
      <vt:lpstr>Calisto MT</vt:lpstr>
      <vt:lpstr>Wingdings</vt:lpstr>
      <vt:lpstr>philips_internal_documentation_template_nov13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Designed-in ground loops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Moving Charges and Magnetic Fields</vt:lpstr>
      <vt:lpstr>Faraday’s Law of Induction</vt:lpstr>
      <vt:lpstr>Ground Loops</vt:lpstr>
    </vt:vector>
  </TitlesOfParts>
  <Company>Philips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Philips</dc:creator>
  <dc:description>Version 6.4 - 1.0</dc:description>
  <cp:lastModifiedBy> Luis Ortiz Rodriguez</cp:lastModifiedBy>
  <cp:revision>447</cp:revision>
  <cp:lastPrinted>2014-04-21T15:48:42Z</cp:lastPrinted>
  <dcterms:created xsi:type="dcterms:W3CDTF">2013-11-20T13:00:20Z</dcterms:created>
  <dcterms:modified xsi:type="dcterms:W3CDTF">2018-03-21T17:36:03Z</dcterms:modified>
</cp:coreProperties>
</file>